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23" r:id="rId3"/>
    <p:sldId id="319" r:id="rId4"/>
    <p:sldId id="320" r:id="rId5"/>
    <p:sldId id="293" r:id="rId6"/>
    <p:sldId id="304" r:id="rId7"/>
    <p:sldId id="311" r:id="rId8"/>
    <p:sldId id="312" r:id="rId9"/>
    <p:sldId id="313" r:id="rId10"/>
    <p:sldId id="314" r:id="rId11"/>
    <p:sldId id="315" r:id="rId12"/>
    <p:sldId id="321" r:id="rId13"/>
    <p:sldId id="316" r:id="rId14"/>
    <p:sldId id="263" r:id="rId15"/>
    <p:sldId id="305" r:id="rId16"/>
    <p:sldId id="317" r:id="rId17"/>
    <p:sldId id="318" r:id="rId18"/>
    <p:sldId id="322" r:id="rId19"/>
    <p:sldId id="308" r:id="rId20"/>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529" autoAdjust="0"/>
  </p:normalViewPr>
  <p:slideViewPr>
    <p:cSldViewPr snapToGrid="0">
      <p:cViewPr varScale="1">
        <p:scale>
          <a:sx n="69" d="100"/>
          <a:sy n="69" d="100"/>
        </p:scale>
        <p:origin x="696" y="66"/>
      </p:cViewPr>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10.10.10.45\Research%20Team%20Interns\Tosin%20Analysis\H1%20ANALYSIS%20FSE%20ANALYSIS%20(3)%20TOSI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0.10.10.45\Research%20Team%20Interns\Tosin%20Analysis\H1%20ANALYSIS%20FSE%20ANALYSIS%20(3)%20TOSI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0.10.10.45\Research%20Team%20Interns\Tosin%20Analysis\H1%20ANALYSIS%20FSE%20ANALYSIS%20(3)%20TOSI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0.10.10.45\Research%20Team%20Interns\Tosin%20Analysis\H1%20ANALYSIS%20FSE%20ANALYSIS%20(3)%20TOSI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Sheet4!$F$61</c:f>
              <c:strCache>
                <c:ptCount val="1"/>
                <c:pt idx="0">
                  <c:v>Leasing Volume</c:v>
                </c:pt>
              </c:strCache>
            </c:strRef>
          </c:tx>
          <c:spPr>
            <a:ln w="28575" cap="rnd">
              <a:solidFill>
                <a:srgbClr val="C00000"/>
              </a:solidFill>
              <a:round/>
            </a:ln>
            <a:effectLst/>
          </c:spPr>
          <c:marker>
            <c:symbol val="none"/>
          </c:marker>
          <c:cat>
            <c:strRef>
              <c:f>Sheet4!$E$62:$E$78</c:f>
              <c:strCach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2026F</c:v>
                </c:pt>
              </c:strCache>
            </c:strRef>
          </c:cat>
          <c:val>
            <c:numRef>
              <c:f>Sheet4!$F$62:$F$78</c:f>
              <c:numCache>
                <c:formatCode>General</c:formatCode>
                <c:ptCount val="17"/>
                <c:pt idx="0">
                  <c:v>539.91</c:v>
                </c:pt>
                <c:pt idx="1">
                  <c:v>622.91</c:v>
                </c:pt>
                <c:pt idx="2">
                  <c:v>671.49</c:v>
                </c:pt>
                <c:pt idx="3">
                  <c:v>780.66</c:v>
                </c:pt>
                <c:pt idx="4">
                  <c:v>869.02</c:v>
                </c:pt>
                <c:pt idx="5">
                  <c:v>1107.04</c:v>
                </c:pt>
                <c:pt idx="6">
                  <c:v>1262.03</c:v>
                </c:pt>
                <c:pt idx="7">
                  <c:v>1445.02</c:v>
                </c:pt>
                <c:pt idx="8">
                  <c:v>1680.56</c:v>
                </c:pt>
                <c:pt idx="9">
                  <c:v>1927.71</c:v>
                </c:pt>
                <c:pt idx="10">
                  <c:v>2011.48</c:v>
                </c:pt>
                <c:pt idx="11">
                  <c:v>2587.7799999999997</c:v>
                </c:pt>
                <c:pt idx="12">
                  <c:v>3261.8100000000004</c:v>
                </c:pt>
                <c:pt idx="13">
                  <c:v>4195.38</c:v>
                </c:pt>
                <c:pt idx="14">
                  <c:v>5177.7000000000007</c:v>
                </c:pt>
                <c:pt idx="15">
                  <c:v>6537.4</c:v>
                </c:pt>
                <c:pt idx="16" formatCode="0.00">
                  <c:v>8097.5165704490037</c:v>
                </c:pt>
              </c:numCache>
            </c:numRef>
          </c:val>
          <c:smooth val="0"/>
          <c:extLst>
            <c:ext xmlns:c16="http://schemas.microsoft.com/office/drawing/2014/chart" uri="{C3380CC4-5D6E-409C-BE32-E72D297353CC}">
              <c16:uniqueId val="{00000000-A8D3-4724-B6F6-3AC2E6DB93B9}"/>
            </c:ext>
          </c:extLst>
        </c:ser>
        <c:dLbls>
          <c:showLegendKey val="0"/>
          <c:showVal val="0"/>
          <c:showCatName val="0"/>
          <c:showSerName val="0"/>
          <c:showPercent val="0"/>
          <c:showBubbleSize val="0"/>
        </c:dLbls>
        <c:marker val="1"/>
        <c:smooth val="0"/>
        <c:axId val="692529400"/>
        <c:axId val="692527960"/>
      </c:lineChart>
      <c:lineChart>
        <c:grouping val="standard"/>
        <c:varyColors val="0"/>
        <c:ser>
          <c:idx val="1"/>
          <c:order val="1"/>
          <c:tx>
            <c:strRef>
              <c:f>Sheet4!$G$61</c:f>
              <c:strCache>
                <c:ptCount val="1"/>
                <c:pt idx="0">
                  <c:v>Growth</c:v>
                </c:pt>
              </c:strCache>
            </c:strRef>
          </c:tx>
          <c:spPr>
            <a:ln w="28575" cap="rnd">
              <a:solidFill>
                <a:sysClr val="windowText" lastClr="000000">
                  <a:lumMod val="50000"/>
                  <a:lumOff val="50000"/>
                </a:sysClr>
              </a:solidFill>
              <a:round/>
            </a:ln>
            <a:effectLst/>
          </c:spPr>
          <c:marker>
            <c:symbol val="none"/>
          </c:marker>
          <c:cat>
            <c:strRef>
              <c:f>Sheet4!$E$62:$E$78</c:f>
              <c:strCach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2026F</c:v>
                </c:pt>
              </c:strCache>
            </c:strRef>
          </c:cat>
          <c:val>
            <c:numRef>
              <c:f>Sheet4!$G$62:$G$78</c:f>
              <c:numCache>
                <c:formatCode>General</c:formatCode>
                <c:ptCount val="17"/>
                <c:pt idx="1">
                  <c:v>15.372932525791336</c:v>
                </c:pt>
                <c:pt idx="2">
                  <c:v>7.798879452890473</c:v>
                </c:pt>
                <c:pt idx="3">
                  <c:v>16.257874279587181</c:v>
                </c:pt>
                <c:pt idx="4">
                  <c:v>11.318627827735508</c:v>
                </c:pt>
                <c:pt idx="5">
                  <c:v>27.389473199696209</c:v>
                </c:pt>
                <c:pt idx="6">
                  <c:v>14.000397456279812</c:v>
                </c:pt>
                <c:pt idx="7">
                  <c:v>14.499655317227008</c:v>
                </c:pt>
                <c:pt idx="8">
                  <c:v>16.30012041355829</c:v>
                </c:pt>
                <c:pt idx="9">
                  <c:v>14.706407388013526</c:v>
                </c:pt>
                <c:pt idx="10">
                  <c:v>4.3455706511871588</c:v>
                </c:pt>
                <c:pt idx="11">
                  <c:v>28.650545866724986</c:v>
                </c:pt>
                <c:pt idx="12">
                  <c:v>26.046650024345219</c:v>
                </c:pt>
                <c:pt idx="13">
                  <c:v>28.621225638525839</c:v>
                </c:pt>
                <c:pt idx="14">
                  <c:v>23.414327188478769</c:v>
                </c:pt>
                <c:pt idx="15">
                  <c:v>26.260694903142294</c:v>
                </c:pt>
                <c:pt idx="16">
                  <c:v>23.864480840227063</c:v>
                </c:pt>
              </c:numCache>
            </c:numRef>
          </c:val>
          <c:smooth val="0"/>
          <c:extLst>
            <c:ext xmlns:c16="http://schemas.microsoft.com/office/drawing/2014/chart" uri="{C3380CC4-5D6E-409C-BE32-E72D297353CC}">
              <c16:uniqueId val="{00000001-A8D3-4724-B6F6-3AC2E6DB93B9}"/>
            </c:ext>
          </c:extLst>
        </c:ser>
        <c:dLbls>
          <c:showLegendKey val="0"/>
          <c:showVal val="0"/>
          <c:showCatName val="0"/>
          <c:showSerName val="0"/>
          <c:showPercent val="0"/>
          <c:showBubbleSize val="0"/>
        </c:dLbls>
        <c:marker val="1"/>
        <c:smooth val="0"/>
        <c:axId val="626937328"/>
        <c:axId val="626934088"/>
      </c:lineChart>
      <c:catAx>
        <c:axId val="69252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Century Gothic" panose="020B0502020202020204" pitchFamily="34" charset="0"/>
                <a:ea typeface="+mn-ea"/>
                <a:cs typeface="+mn-cs"/>
              </a:defRPr>
            </a:pPr>
            <a:endParaRPr lang="en-NG"/>
          </a:p>
        </c:txPr>
        <c:crossAx val="692527960"/>
        <c:crosses val="autoZero"/>
        <c:auto val="1"/>
        <c:lblAlgn val="ctr"/>
        <c:lblOffset val="100"/>
        <c:noMultiLvlLbl val="0"/>
      </c:catAx>
      <c:valAx>
        <c:axId val="692527960"/>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Century Gothic" panose="020B0502020202020204" pitchFamily="34" charset="0"/>
                    <a:ea typeface="+mn-ea"/>
                    <a:cs typeface="+mn-cs"/>
                  </a:defRPr>
                </a:pPr>
                <a:r>
                  <a:rPr lang="en-US"/>
                  <a:t>Leasing Volume in N'billion </a:t>
                </a:r>
              </a:p>
            </c:rich>
          </c:tx>
          <c:layout>
            <c:manualLayout>
              <c:xMode val="edge"/>
              <c:yMode val="edge"/>
              <c:x val="8.3634050978246745E-3"/>
              <c:y val="0.1136322543015456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Century Gothic" panose="020B0502020202020204" pitchFamily="34" charset="0"/>
                  <a:ea typeface="+mn-ea"/>
                  <a:cs typeface="+mn-cs"/>
                </a:defRPr>
              </a:pPr>
              <a:endParaRPr lang="en-NG"/>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Century Gothic" panose="020B0502020202020204" pitchFamily="34" charset="0"/>
                <a:ea typeface="+mn-ea"/>
                <a:cs typeface="+mn-cs"/>
              </a:defRPr>
            </a:pPr>
            <a:endParaRPr lang="en-NG"/>
          </a:p>
        </c:txPr>
        <c:crossAx val="692529400"/>
        <c:crosses val="autoZero"/>
        <c:crossBetween val="between"/>
      </c:valAx>
      <c:valAx>
        <c:axId val="626934088"/>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tx1"/>
                    </a:solidFill>
                    <a:latin typeface="Century Gothic" panose="020B0502020202020204" pitchFamily="34" charset="0"/>
                    <a:ea typeface="+mn-ea"/>
                    <a:cs typeface="+mn-cs"/>
                  </a:defRPr>
                </a:pPr>
                <a:r>
                  <a:rPr lang="en-US"/>
                  <a:t>Growth of Leasing volume %</a:t>
                </a:r>
              </a:p>
            </c:rich>
          </c:tx>
          <c:layout>
            <c:manualLayout>
              <c:xMode val="edge"/>
              <c:yMode val="edge"/>
              <c:x val="0.957649725118911"/>
              <c:y val="0.11431729367162438"/>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Century Gothic" panose="020B0502020202020204" pitchFamily="34" charset="0"/>
                  <a:ea typeface="+mn-ea"/>
                  <a:cs typeface="+mn-cs"/>
                </a:defRPr>
              </a:pPr>
              <a:endParaRPr lang="en-NG"/>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Century Gothic" panose="020B0502020202020204" pitchFamily="34" charset="0"/>
                <a:ea typeface="+mn-ea"/>
                <a:cs typeface="+mn-cs"/>
              </a:defRPr>
            </a:pPr>
            <a:endParaRPr lang="en-NG"/>
          </a:p>
        </c:txPr>
        <c:crossAx val="626937328"/>
        <c:crosses val="max"/>
        <c:crossBetween val="between"/>
      </c:valAx>
      <c:catAx>
        <c:axId val="626937328"/>
        <c:scaling>
          <c:orientation val="minMax"/>
        </c:scaling>
        <c:delete val="1"/>
        <c:axPos val="b"/>
        <c:numFmt formatCode="General" sourceLinked="1"/>
        <c:majorTickMark val="out"/>
        <c:minorTickMark val="none"/>
        <c:tickLblPos val="nextTo"/>
        <c:crossAx val="6269340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Century Gothic" panose="020B0502020202020204" pitchFamily="34" charset="0"/>
              <a:ea typeface="+mn-ea"/>
              <a:cs typeface="+mn-cs"/>
            </a:defRPr>
          </a:pPr>
          <a:endParaRPr lang="en-N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latin typeface="Century Gothic" panose="020B0502020202020204" pitchFamily="34" charset="0"/>
        </a:defRPr>
      </a:pPr>
      <a:endParaRPr lang="en-NG"/>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080" b="1" i="0" u="none" strike="noStrike" kern="1200" spc="0" baseline="0">
                <a:solidFill>
                  <a:schemeClr val="tx1"/>
                </a:solidFill>
                <a:latin typeface="Century Gothic" panose="020B0502020202020204" pitchFamily="34" charset="0"/>
                <a:ea typeface="+mn-ea"/>
                <a:cs typeface="+mn-cs"/>
              </a:defRPr>
            </a:pPr>
            <a:r>
              <a:rPr lang="en-GB"/>
              <a:t>Interest Rate &amp; FGN Bond Yield Comparison</a:t>
            </a:r>
          </a:p>
        </c:rich>
      </c:tx>
      <c:overlay val="0"/>
      <c:spPr>
        <a:noFill/>
        <a:ln>
          <a:noFill/>
        </a:ln>
        <a:effectLst/>
      </c:spPr>
      <c:txPr>
        <a:bodyPr rot="0" spcFirstLastPara="1" vertOverflow="ellipsis" vert="horz" wrap="square" anchor="ctr" anchorCtr="1"/>
        <a:lstStyle/>
        <a:p>
          <a:pPr algn="ctr" rtl="0">
            <a:defRPr sz="108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GRAPHS!$E$10</c:f>
              <c:strCache>
                <c:ptCount val="1"/>
                <c:pt idx="0">
                  <c:v>INTEREST RATE</c:v>
                </c:pt>
              </c:strCache>
            </c:strRef>
          </c:tx>
          <c:spPr>
            <a:ln w="28575" cap="rnd">
              <a:solidFill>
                <a:srgbClr val="C00000"/>
              </a:solidFill>
              <a:round/>
            </a:ln>
            <a:effectLst/>
          </c:spPr>
          <c:marker>
            <c:symbol val="none"/>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09-4A6E-A3D7-CF62652D731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entury Gothic" panose="020B0502020202020204" pitchFamily="34" charset="0"/>
                    <a:ea typeface="+mn-ea"/>
                    <a:cs typeface="+mn-cs"/>
                  </a:defRPr>
                </a:pPr>
                <a:endParaRPr lang="en-N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GRAPHS!$A$11:$A$21</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GRAPHS!$E$11:$E$21</c:f>
              <c:numCache>
                <c:formatCode>0.00%</c:formatCode>
                <c:ptCount val="11"/>
                <c:pt idx="0">
                  <c:v>0.14000000000000001</c:v>
                </c:pt>
                <c:pt idx="1">
                  <c:v>0.14000000000000001</c:v>
                </c:pt>
                <c:pt idx="2">
                  <c:v>0.14000000000000001</c:v>
                </c:pt>
                <c:pt idx="3">
                  <c:v>0.13500000000000001</c:v>
                </c:pt>
                <c:pt idx="4">
                  <c:v>0.115</c:v>
                </c:pt>
                <c:pt idx="5">
                  <c:v>0.115</c:v>
                </c:pt>
                <c:pt idx="6">
                  <c:v>0.16500000000000001</c:v>
                </c:pt>
                <c:pt idx="7">
                  <c:v>0.1875</c:v>
                </c:pt>
                <c:pt idx="8">
                  <c:v>0.27500000000000002</c:v>
                </c:pt>
                <c:pt idx="9">
                  <c:v>0.27</c:v>
                </c:pt>
                <c:pt idx="10">
                  <c:v>0.26500000000000001</c:v>
                </c:pt>
              </c:numCache>
            </c:numRef>
          </c:val>
          <c:smooth val="0"/>
          <c:extLst>
            <c:ext xmlns:c16="http://schemas.microsoft.com/office/drawing/2014/chart" uri="{C3380CC4-5D6E-409C-BE32-E72D297353CC}">
              <c16:uniqueId val="{00000000-8EA9-4AFC-BC77-F23487BD0CBF}"/>
            </c:ext>
          </c:extLst>
        </c:ser>
        <c:ser>
          <c:idx val="1"/>
          <c:order val="1"/>
          <c:tx>
            <c:strRef>
              <c:f>GRAPHS!$F$10</c:f>
              <c:strCache>
                <c:ptCount val="1"/>
                <c:pt idx="0">
                  <c:v>FGN 10Y Bond Yield</c:v>
                </c:pt>
              </c:strCache>
            </c:strRef>
          </c:tx>
          <c:spPr>
            <a:ln w="28575" cap="rnd">
              <a:solidFill>
                <a:schemeClr val="bg1">
                  <a:lumMod val="50000"/>
                </a:schemeClr>
              </a:solidFill>
              <a:round/>
            </a:ln>
            <a:effectLst/>
          </c:spPr>
          <c:marker>
            <c:symbol val="none"/>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09-4A6E-A3D7-CF62652D731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Century Gothic" panose="020B0502020202020204" pitchFamily="34" charset="0"/>
                    <a:ea typeface="+mn-ea"/>
                    <a:cs typeface="+mn-cs"/>
                  </a:defRPr>
                </a:pPr>
                <a:endParaRPr lang="en-N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GRAPHS!$A$11:$A$21</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GRAPHS!$F$11:$F$21</c:f>
              <c:numCache>
                <c:formatCode>0.000%</c:formatCode>
                <c:ptCount val="11"/>
                <c:pt idx="0">
                  <c:v>0.15892000000000001</c:v>
                </c:pt>
                <c:pt idx="1">
                  <c:v>0.13568</c:v>
                </c:pt>
                <c:pt idx="2">
                  <c:v>0.15514</c:v>
                </c:pt>
                <c:pt idx="3">
                  <c:v>0.11459999999999999</c:v>
                </c:pt>
                <c:pt idx="4">
                  <c:v>6.6486000000000003E-2</c:v>
                </c:pt>
                <c:pt idx="5">
                  <c:v>0.12486</c:v>
                </c:pt>
                <c:pt idx="6">
                  <c:v>0.13815</c:v>
                </c:pt>
                <c:pt idx="7">
                  <c:v>0.14377999999999999</c:v>
                </c:pt>
                <c:pt idx="8">
                  <c:v>0.21725</c:v>
                </c:pt>
                <c:pt idx="9">
                  <c:v>0.16833000000000001</c:v>
                </c:pt>
                <c:pt idx="10">
                  <c:v>0.17549999999999999</c:v>
                </c:pt>
              </c:numCache>
            </c:numRef>
          </c:val>
          <c:smooth val="0"/>
          <c:extLst>
            <c:ext xmlns:c16="http://schemas.microsoft.com/office/drawing/2014/chart" uri="{C3380CC4-5D6E-409C-BE32-E72D297353CC}">
              <c16:uniqueId val="{00000001-8EA9-4AFC-BC77-F23487BD0CBF}"/>
            </c:ext>
          </c:extLst>
        </c:ser>
        <c:dLbls>
          <c:showLegendKey val="0"/>
          <c:showVal val="0"/>
          <c:showCatName val="0"/>
          <c:showSerName val="0"/>
          <c:showPercent val="0"/>
          <c:showBubbleSize val="0"/>
        </c:dLbls>
        <c:smooth val="0"/>
        <c:axId val="1128294895"/>
        <c:axId val="1128284815"/>
      </c:lineChart>
      <c:catAx>
        <c:axId val="1128294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900" b="1" i="0" u="none" strike="noStrike" kern="1200" baseline="0">
                <a:solidFill>
                  <a:schemeClr val="tx1"/>
                </a:solidFill>
                <a:latin typeface="Century Gothic" panose="020B0502020202020204" pitchFamily="34" charset="0"/>
                <a:ea typeface="+mn-ea"/>
                <a:cs typeface="+mn-cs"/>
              </a:defRPr>
            </a:pPr>
            <a:endParaRPr lang="en-US"/>
          </a:p>
        </c:txPr>
        <c:crossAx val="1128284815"/>
        <c:crosses val="autoZero"/>
        <c:auto val="1"/>
        <c:lblAlgn val="ctr"/>
        <c:lblOffset val="100"/>
        <c:noMultiLvlLbl val="0"/>
      </c:catAx>
      <c:valAx>
        <c:axId val="1128284815"/>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lgn="ctr">
              <a:defRPr sz="900" b="1" i="0" u="none" strike="noStrike" kern="1200" baseline="0">
                <a:solidFill>
                  <a:schemeClr val="tx1"/>
                </a:solidFill>
                <a:latin typeface="Century Gothic" panose="020B0502020202020204" pitchFamily="34" charset="0"/>
                <a:ea typeface="+mn-ea"/>
                <a:cs typeface="+mn-cs"/>
              </a:defRPr>
            </a:pPr>
            <a:endParaRPr lang="en-US"/>
          </a:p>
        </c:txPr>
        <c:crossAx val="1128294895"/>
        <c:crosses val="autoZero"/>
        <c:crossBetween val="between"/>
      </c:valAx>
      <c:spPr>
        <a:noFill/>
        <a:ln>
          <a:noFill/>
        </a:ln>
        <a:effectLst/>
      </c:spPr>
    </c:plotArea>
    <c:legend>
      <c:legendPos val="b"/>
      <c:layout>
        <c:manualLayout>
          <c:xMode val="edge"/>
          <c:yMode val="edge"/>
          <c:x val="0.27926147600762324"/>
          <c:y val="0.91078485928080088"/>
          <c:w val="0.52285121691764092"/>
          <c:h val="8.5690132247402642E-2"/>
        </c:manualLayout>
      </c:layout>
      <c:overlay val="0"/>
      <c:spPr>
        <a:noFill/>
        <a:ln>
          <a:noFill/>
        </a:ln>
        <a:effectLst/>
      </c:spPr>
      <c:txPr>
        <a:bodyPr rot="0" spcFirstLastPara="1" vertOverflow="ellipsis" vert="horz" wrap="square" anchor="ctr" anchorCtr="1"/>
        <a:lstStyle/>
        <a:p>
          <a:pPr algn="ctr">
            <a:defRPr sz="9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900" b="1">
          <a:solidFill>
            <a:schemeClr val="tx1"/>
          </a:solidFill>
          <a:latin typeface="Century Gothic" panose="020B0502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1" i="0" u="none" strike="noStrike" kern="1200" spc="0" baseline="0">
                <a:solidFill>
                  <a:schemeClr val="tx1"/>
                </a:solidFill>
                <a:latin typeface="Century Gothic" panose="020B0502020202020204" pitchFamily="34" charset="0"/>
                <a:ea typeface="+mn-ea"/>
                <a:cs typeface="+mn-cs"/>
              </a:defRPr>
            </a:pPr>
            <a:r>
              <a:rPr lang="en-US" sz="1000" b="1" i="0" u="none" strike="noStrike" kern="1200" baseline="0" dirty="0">
                <a:solidFill>
                  <a:prstClr val="black"/>
                </a:solidFill>
                <a:latin typeface="Century Gothic" panose="020B0502020202020204" pitchFamily="34" charset="0"/>
              </a:rPr>
              <a:t>System Liquidity in </a:t>
            </a:r>
            <a:r>
              <a:rPr lang="en-US" sz="1000" b="1" i="0" u="none" strike="noStrike" kern="1200" baseline="0" dirty="0" err="1">
                <a:solidFill>
                  <a:prstClr val="black"/>
                </a:solidFill>
                <a:latin typeface="Century Gothic" panose="020B0502020202020204" pitchFamily="34" charset="0"/>
              </a:rPr>
              <a:t>N'Trn</a:t>
            </a:r>
            <a:endParaRPr lang="en-US" sz="1000" b="1" i="0" u="none" strike="noStrike" kern="1200" baseline="0" dirty="0">
              <a:solidFill>
                <a:prstClr val="black"/>
              </a:solidFill>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96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spPr>
            <a:ln w="28575" cap="rnd">
              <a:solidFill>
                <a:srgbClr val="C00000"/>
              </a:solidFill>
              <a:round/>
            </a:ln>
            <a:effectLst/>
          </c:spPr>
          <c:marker>
            <c:symbol val="none"/>
          </c:marker>
          <c:dLbls>
            <c:dLbl>
              <c:idx val="376"/>
              <c:layout>
                <c:manualLayout>
                  <c:x val="0"/>
                  <c:y val="-9.65992169973166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15-470E-ADE2-DF0F207E6FB8}"/>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entury Gothic" panose="020B0502020202020204" pitchFamily="34" charset="0"/>
                    <a:ea typeface="+mn-ea"/>
                    <a:cs typeface="+mn-cs"/>
                  </a:defRPr>
                </a:pPr>
                <a:endParaRPr lang="en-N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PowerPoint]Sheet2'!$A$2:$A$378</c:f>
              <c:strCache>
                <c:ptCount val="377"/>
                <c:pt idx="0">
                  <c:v>31/12/2024</c:v>
                </c:pt>
                <c:pt idx="1">
                  <c:v>02/01/2025</c:v>
                </c:pt>
                <c:pt idx="2">
                  <c:v>03/01/2025</c:v>
                </c:pt>
                <c:pt idx="3">
                  <c:v>06/01/2025</c:v>
                </c:pt>
                <c:pt idx="4">
                  <c:v>07/01/2025</c:v>
                </c:pt>
                <c:pt idx="5">
                  <c:v>08/01/2025</c:v>
                </c:pt>
                <c:pt idx="6">
                  <c:v>09/01/2025</c:v>
                </c:pt>
                <c:pt idx="7">
                  <c:v>10/01/2025</c:v>
                </c:pt>
                <c:pt idx="8">
                  <c:v>13/01/2025</c:v>
                </c:pt>
                <c:pt idx="9">
                  <c:v>14/01/2025</c:v>
                </c:pt>
                <c:pt idx="10">
                  <c:v>15/01/2025</c:v>
                </c:pt>
                <c:pt idx="11">
                  <c:v>16/01/2025</c:v>
                </c:pt>
                <c:pt idx="12">
                  <c:v>17/01/2025</c:v>
                </c:pt>
                <c:pt idx="13">
                  <c:v>20/01/2025</c:v>
                </c:pt>
                <c:pt idx="14">
                  <c:v>21/01/2025</c:v>
                </c:pt>
                <c:pt idx="15">
                  <c:v>22/01/2025</c:v>
                </c:pt>
                <c:pt idx="16">
                  <c:v>23/01/2025</c:v>
                </c:pt>
                <c:pt idx="17">
                  <c:v>24/01/2025</c:v>
                </c:pt>
                <c:pt idx="18">
                  <c:v>27/01/2025</c:v>
                </c:pt>
                <c:pt idx="19">
                  <c:v>28/01/2025</c:v>
                </c:pt>
                <c:pt idx="20">
                  <c:v>29/01/2025</c:v>
                </c:pt>
                <c:pt idx="21">
                  <c:v>30/01/2025</c:v>
                </c:pt>
                <c:pt idx="22">
                  <c:v>31/01/2025</c:v>
                </c:pt>
                <c:pt idx="23">
                  <c:v>03/02/2025</c:v>
                </c:pt>
                <c:pt idx="24">
                  <c:v>04/02/2025</c:v>
                </c:pt>
                <c:pt idx="25">
                  <c:v>05/02/2025</c:v>
                </c:pt>
                <c:pt idx="26">
                  <c:v>06/02/2025</c:v>
                </c:pt>
                <c:pt idx="27">
                  <c:v>07/02/2025</c:v>
                </c:pt>
                <c:pt idx="28">
                  <c:v>10/02/2025</c:v>
                </c:pt>
                <c:pt idx="29">
                  <c:v>11/02/2025</c:v>
                </c:pt>
                <c:pt idx="30">
                  <c:v>12/02/2025</c:v>
                </c:pt>
                <c:pt idx="31">
                  <c:v>13/02/2025</c:v>
                </c:pt>
                <c:pt idx="32">
                  <c:v>14/02/2025</c:v>
                </c:pt>
                <c:pt idx="33">
                  <c:v>17/02/2025</c:v>
                </c:pt>
                <c:pt idx="34">
                  <c:v>18/02/2025</c:v>
                </c:pt>
                <c:pt idx="35">
                  <c:v>19/02/2025</c:v>
                </c:pt>
                <c:pt idx="36">
                  <c:v>20/02/2025</c:v>
                </c:pt>
                <c:pt idx="37">
                  <c:v>21/02/2025</c:v>
                </c:pt>
                <c:pt idx="38">
                  <c:v>24/02/2025</c:v>
                </c:pt>
                <c:pt idx="39">
                  <c:v>25/02/2025</c:v>
                </c:pt>
                <c:pt idx="40">
                  <c:v>26/02/2025</c:v>
                </c:pt>
                <c:pt idx="41">
                  <c:v>26/02/2025</c:v>
                </c:pt>
                <c:pt idx="42">
                  <c:v>27/02/2025</c:v>
                </c:pt>
                <c:pt idx="43">
                  <c:v>28/02/2025</c:v>
                </c:pt>
                <c:pt idx="44">
                  <c:v>03/03/2025</c:v>
                </c:pt>
                <c:pt idx="45">
                  <c:v>04/03/2025</c:v>
                </c:pt>
                <c:pt idx="46">
                  <c:v>05/03/2025</c:v>
                </c:pt>
                <c:pt idx="47">
                  <c:v>06/03/2025</c:v>
                </c:pt>
                <c:pt idx="48">
                  <c:v>07/03/2025</c:v>
                </c:pt>
                <c:pt idx="49">
                  <c:v>10/03/2025</c:v>
                </c:pt>
                <c:pt idx="50">
                  <c:v>11/03/2025</c:v>
                </c:pt>
                <c:pt idx="51">
                  <c:v>12/03/2025</c:v>
                </c:pt>
                <c:pt idx="52">
                  <c:v>13/03/2025</c:v>
                </c:pt>
                <c:pt idx="53">
                  <c:v>14/03/2025</c:v>
                </c:pt>
                <c:pt idx="54">
                  <c:v>17/03/2025</c:v>
                </c:pt>
                <c:pt idx="55">
                  <c:v>18/03/2025</c:v>
                </c:pt>
                <c:pt idx="56">
                  <c:v>19/03/2025</c:v>
                </c:pt>
                <c:pt idx="57">
                  <c:v>20/03/2025</c:v>
                </c:pt>
                <c:pt idx="58">
                  <c:v>21/03/2025</c:v>
                </c:pt>
                <c:pt idx="59">
                  <c:v>24/03/2025</c:v>
                </c:pt>
                <c:pt idx="60">
                  <c:v>25/03/2025</c:v>
                </c:pt>
                <c:pt idx="61">
                  <c:v>26/03/2025</c:v>
                </c:pt>
                <c:pt idx="62">
                  <c:v>27/03/2025</c:v>
                </c:pt>
                <c:pt idx="63">
                  <c:v>28/03/2025</c:v>
                </c:pt>
                <c:pt idx="64">
                  <c:v>02/04/2025</c:v>
                </c:pt>
                <c:pt idx="65">
                  <c:v>03/04/2025</c:v>
                </c:pt>
                <c:pt idx="66">
                  <c:v>04/04/2025</c:v>
                </c:pt>
                <c:pt idx="67">
                  <c:v>07/04/2025</c:v>
                </c:pt>
                <c:pt idx="68">
                  <c:v>08/04/2025</c:v>
                </c:pt>
                <c:pt idx="69">
                  <c:v>09/04/2025</c:v>
                </c:pt>
                <c:pt idx="70">
                  <c:v>10/04/2025</c:v>
                </c:pt>
                <c:pt idx="71">
                  <c:v>11/04/2025</c:v>
                </c:pt>
                <c:pt idx="72">
                  <c:v>14/04/2025</c:v>
                </c:pt>
                <c:pt idx="73">
                  <c:v>15/04/2025</c:v>
                </c:pt>
                <c:pt idx="74">
                  <c:v>16/04/2025</c:v>
                </c:pt>
                <c:pt idx="75">
                  <c:v>17/04/2025</c:v>
                </c:pt>
                <c:pt idx="76">
                  <c:v>22/04/2025</c:v>
                </c:pt>
                <c:pt idx="77">
                  <c:v>23/04/2025</c:v>
                </c:pt>
                <c:pt idx="78">
                  <c:v>24/04/2025</c:v>
                </c:pt>
                <c:pt idx="79">
                  <c:v>25/04/2025</c:v>
                </c:pt>
                <c:pt idx="80">
                  <c:v>28/04/2025</c:v>
                </c:pt>
                <c:pt idx="81">
                  <c:v>29/04/2025</c:v>
                </c:pt>
                <c:pt idx="82">
                  <c:v>30/04/2025</c:v>
                </c:pt>
                <c:pt idx="83">
                  <c:v>02/05/2025</c:v>
                </c:pt>
                <c:pt idx="84">
                  <c:v>05/05/2025</c:v>
                </c:pt>
                <c:pt idx="85">
                  <c:v>06/05/2025</c:v>
                </c:pt>
                <c:pt idx="86">
                  <c:v>07/05/2025</c:v>
                </c:pt>
                <c:pt idx="87">
                  <c:v>08/05/2025</c:v>
                </c:pt>
                <c:pt idx="88">
                  <c:v>09/05/2025</c:v>
                </c:pt>
                <c:pt idx="89">
                  <c:v>12/05/2025</c:v>
                </c:pt>
                <c:pt idx="90">
                  <c:v>13/05/2025</c:v>
                </c:pt>
                <c:pt idx="91">
                  <c:v>14/05/2025</c:v>
                </c:pt>
                <c:pt idx="92">
                  <c:v>14/05/2025</c:v>
                </c:pt>
                <c:pt idx="93">
                  <c:v>15/05/2025</c:v>
                </c:pt>
                <c:pt idx="94">
                  <c:v>16/05/2025</c:v>
                </c:pt>
                <c:pt idx="95">
                  <c:v>19/05/2025</c:v>
                </c:pt>
                <c:pt idx="96">
                  <c:v>20/05/2025</c:v>
                </c:pt>
                <c:pt idx="97">
                  <c:v>21/05/2025</c:v>
                </c:pt>
                <c:pt idx="98">
                  <c:v>22/05/2025</c:v>
                </c:pt>
                <c:pt idx="99">
                  <c:v>23/05/2025</c:v>
                </c:pt>
                <c:pt idx="100">
                  <c:v>26/05/2025</c:v>
                </c:pt>
                <c:pt idx="101">
                  <c:v>27/05/2025</c:v>
                </c:pt>
                <c:pt idx="102">
                  <c:v>28/05/2025</c:v>
                </c:pt>
                <c:pt idx="103">
                  <c:v>29/05/2025</c:v>
                </c:pt>
                <c:pt idx="104">
                  <c:v>30/05/2025</c:v>
                </c:pt>
                <c:pt idx="105">
                  <c:v>02/06/2025</c:v>
                </c:pt>
                <c:pt idx="106">
                  <c:v>03/06/2025</c:v>
                </c:pt>
                <c:pt idx="107">
                  <c:v>04/06/2025</c:v>
                </c:pt>
                <c:pt idx="108">
                  <c:v>05/06/2025</c:v>
                </c:pt>
                <c:pt idx="109">
                  <c:v>10/06/2025</c:v>
                </c:pt>
                <c:pt idx="110">
                  <c:v>11/06/2025</c:v>
                </c:pt>
                <c:pt idx="111">
                  <c:v>13/06/2025</c:v>
                </c:pt>
                <c:pt idx="112">
                  <c:v>16/06/2025</c:v>
                </c:pt>
                <c:pt idx="113">
                  <c:v>16/06/2025</c:v>
                </c:pt>
                <c:pt idx="114">
                  <c:v>17/06/2025</c:v>
                </c:pt>
                <c:pt idx="115">
                  <c:v>18/06/2025</c:v>
                </c:pt>
                <c:pt idx="116">
                  <c:v>19/06/2025</c:v>
                </c:pt>
                <c:pt idx="117">
                  <c:v>20/06/2025</c:v>
                </c:pt>
                <c:pt idx="118">
                  <c:v>23/06/2025</c:v>
                </c:pt>
                <c:pt idx="119">
                  <c:v>24/06/2025</c:v>
                </c:pt>
                <c:pt idx="120">
                  <c:v>25/06/2025</c:v>
                </c:pt>
                <c:pt idx="121">
                  <c:v>26/06/2025</c:v>
                </c:pt>
                <c:pt idx="122">
                  <c:v>27/06/2025</c:v>
                </c:pt>
                <c:pt idx="123">
                  <c:v>30/06/2025</c:v>
                </c:pt>
                <c:pt idx="124">
                  <c:v>01/07/2025</c:v>
                </c:pt>
                <c:pt idx="125">
                  <c:v>02/07/2025</c:v>
                </c:pt>
                <c:pt idx="126">
                  <c:v>03/07/2025</c:v>
                </c:pt>
                <c:pt idx="127">
                  <c:v>04/07/2025</c:v>
                </c:pt>
                <c:pt idx="128">
                  <c:v>07/07/2025</c:v>
                </c:pt>
                <c:pt idx="129">
                  <c:v>08/07/2025</c:v>
                </c:pt>
                <c:pt idx="130">
                  <c:v>09/07/2025</c:v>
                </c:pt>
                <c:pt idx="131">
                  <c:v>10/07/2025</c:v>
                </c:pt>
                <c:pt idx="132">
                  <c:v>11/07/2025</c:v>
                </c:pt>
                <c:pt idx="133">
                  <c:v>14/07/2025</c:v>
                </c:pt>
                <c:pt idx="134">
                  <c:v>16/07/2025</c:v>
                </c:pt>
                <c:pt idx="135">
                  <c:v>17/07/2025</c:v>
                </c:pt>
                <c:pt idx="136">
                  <c:v>18/07/2025</c:v>
                </c:pt>
                <c:pt idx="137">
                  <c:v>21/07/2025</c:v>
                </c:pt>
                <c:pt idx="138">
                  <c:v>22/07/2025</c:v>
                </c:pt>
                <c:pt idx="139">
                  <c:v>23/07/2025</c:v>
                </c:pt>
                <c:pt idx="140">
                  <c:v>24/07/2025</c:v>
                </c:pt>
                <c:pt idx="141">
                  <c:v>25/07/2025</c:v>
                </c:pt>
                <c:pt idx="142">
                  <c:v>28/07/2025</c:v>
                </c:pt>
                <c:pt idx="143">
                  <c:v>29/07/2025</c:v>
                </c:pt>
                <c:pt idx="144">
                  <c:v>30/07/2025</c:v>
                </c:pt>
                <c:pt idx="145">
                  <c:v>31/07/2025</c:v>
                </c:pt>
                <c:pt idx="146">
                  <c:v>01/08/2025</c:v>
                </c:pt>
                <c:pt idx="147">
                  <c:v>01/08/2025</c:v>
                </c:pt>
                <c:pt idx="148">
                  <c:v>04/08/2025</c:v>
                </c:pt>
                <c:pt idx="149">
                  <c:v>05/08/2025</c:v>
                </c:pt>
                <c:pt idx="150">
                  <c:v>06/08/2025</c:v>
                </c:pt>
                <c:pt idx="151">
                  <c:v>07/08/2025</c:v>
                </c:pt>
                <c:pt idx="152">
                  <c:v>08/08/2025</c:v>
                </c:pt>
                <c:pt idx="153">
                  <c:v>11/08/2025</c:v>
                </c:pt>
                <c:pt idx="154">
                  <c:v>12/08/2025</c:v>
                </c:pt>
                <c:pt idx="155">
                  <c:v>13/08/2025</c:v>
                </c:pt>
                <c:pt idx="156">
                  <c:v>14/08/2025</c:v>
                </c:pt>
                <c:pt idx="157">
                  <c:v>15/08/2025</c:v>
                </c:pt>
                <c:pt idx="158">
                  <c:v>20/08/2025</c:v>
                </c:pt>
                <c:pt idx="159">
                  <c:v>21/08/2025</c:v>
                </c:pt>
                <c:pt idx="160">
                  <c:v>22/08/2025</c:v>
                </c:pt>
                <c:pt idx="161">
                  <c:v>25/08/2025</c:v>
                </c:pt>
                <c:pt idx="162">
                  <c:v>26/08/2025</c:v>
                </c:pt>
                <c:pt idx="163">
                  <c:v>27/08/2025</c:v>
                </c:pt>
                <c:pt idx="164">
                  <c:v>28/08/2025</c:v>
                </c:pt>
                <c:pt idx="165">
                  <c:v>29/08/2025</c:v>
                </c:pt>
                <c:pt idx="166">
                  <c:v>01/09/2025</c:v>
                </c:pt>
                <c:pt idx="167">
                  <c:v>02/09/2025</c:v>
                </c:pt>
                <c:pt idx="168">
                  <c:v>03/09/2025</c:v>
                </c:pt>
                <c:pt idx="169">
                  <c:v>04/09/2025</c:v>
                </c:pt>
                <c:pt idx="170">
                  <c:v>08/09/2025</c:v>
                </c:pt>
                <c:pt idx="171">
                  <c:v>09/09/2025</c:v>
                </c:pt>
                <c:pt idx="172">
                  <c:v>10/09/2025</c:v>
                </c:pt>
                <c:pt idx="173">
                  <c:v>11/09/2025</c:v>
                </c:pt>
                <c:pt idx="174">
                  <c:v>12/09/2025</c:v>
                </c:pt>
                <c:pt idx="175">
                  <c:v>15/09/2025</c:v>
                </c:pt>
                <c:pt idx="176">
                  <c:v>16/09/2025</c:v>
                </c:pt>
                <c:pt idx="177">
                  <c:v>17/09/2025</c:v>
                </c:pt>
                <c:pt idx="178">
                  <c:v>18/09/2025</c:v>
                </c:pt>
                <c:pt idx="179">
                  <c:v>19/09/2025</c:v>
                </c:pt>
                <c:pt idx="180">
                  <c:v>22/09/2025</c:v>
                </c:pt>
                <c:pt idx="181">
                  <c:v>23/09/2025</c:v>
                </c:pt>
                <c:pt idx="182">
                  <c:v>24/09/2025</c:v>
                </c:pt>
                <c:pt idx="183">
                  <c:v>25/09/2025</c:v>
                </c:pt>
                <c:pt idx="184">
                  <c:v>26/09/2025</c:v>
                </c:pt>
                <c:pt idx="185">
                  <c:v>29/09/2025</c:v>
                </c:pt>
                <c:pt idx="186">
                  <c:v>30/09/2025</c:v>
                </c:pt>
                <c:pt idx="187">
                  <c:v>02/10/2025</c:v>
                </c:pt>
                <c:pt idx="188">
                  <c:v>03/10/2025</c:v>
                </c:pt>
                <c:pt idx="189">
                  <c:v>06/10/2025</c:v>
                </c:pt>
                <c:pt idx="190">
                  <c:v>07/10/2025</c:v>
                </c:pt>
                <c:pt idx="191">
                  <c:v>08/10/2025</c:v>
                </c:pt>
                <c:pt idx="192">
                  <c:v>09/10/2025</c:v>
                </c:pt>
                <c:pt idx="193">
                  <c:v>10/10/2025</c:v>
                </c:pt>
                <c:pt idx="194">
                  <c:v>13/10/2025</c:v>
                </c:pt>
                <c:pt idx="195">
                  <c:v>14/10/2025</c:v>
                </c:pt>
                <c:pt idx="196">
                  <c:v>15/10/2025</c:v>
                </c:pt>
                <c:pt idx="197">
                  <c:v>16/10/2025</c:v>
                </c:pt>
                <c:pt idx="198">
                  <c:v>17/10/2025</c:v>
                </c:pt>
                <c:pt idx="199">
                  <c:v>20/10/2025</c:v>
                </c:pt>
                <c:pt idx="200">
                  <c:v>21/10/2025</c:v>
                </c:pt>
                <c:pt idx="201">
                  <c:v>22/10/2025</c:v>
                </c:pt>
                <c:pt idx="202">
                  <c:v>23/10/2025</c:v>
                </c:pt>
                <c:pt idx="203">
                  <c:v>24/10/2025</c:v>
                </c:pt>
                <c:pt idx="204">
                  <c:v>27/10/2025</c:v>
                </c:pt>
                <c:pt idx="205">
                  <c:v>28/10/2025</c:v>
                </c:pt>
                <c:pt idx="206">
                  <c:v>29/10/2025</c:v>
                </c:pt>
                <c:pt idx="207">
                  <c:v>30/10/2025</c:v>
                </c:pt>
                <c:pt idx="208">
                  <c:v>31/10/2025</c:v>
                </c:pt>
                <c:pt idx="209">
                  <c:v>03/11/2025</c:v>
                </c:pt>
                <c:pt idx="210">
                  <c:v>04/11/2025</c:v>
                </c:pt>
                <c:pt idx="211">
                  <c:v>05/11/2025</c:v>
                </c:pt>
                <c:pt idx="212">
                  <c:v>06/11/2025</c:v>
                </c:pt>
                <c:pt idx="213">
                  <c:v>07/11/2025</c:v>
                </c:pt>
                <c:pt idx="214">
                  <c:v>10/11/2025</c:v>
                </c:pt>
                <c:pt idx="215">
                  <c:v>11/11/2025</c:v>
                </c:pt>
                <c:pt idx="216">
                  <c:v>12/11/2025</c:v>
                </c:pt>
                <c:pt idx="217">
                  <c:v>13/11/2025</c:v>
                </c:pt>
                <c:pt idx="218">
                  <c:v>14/11/2025</c:v>
                </c:pt>
                <c:pt idx="219">
                  <c:v>17/11/2025</c:v>
                </c:pt>
                <c:pt idx="220">
                  <c:v>18/11/2025</c:v>
                </c:pt>
                <c:pt idx="221">
                  <c:v>19/11/2025</c:v>
                </c:pt>
                <c:pt idx="222">
                  <c:v>20/11/2025</c:v>
                </c:pt>
                <c:pt idx="223">
                  <c:v>21/11/2025</c:v>
                </c:pt>
                <c:pt idx="224">
                  <c:v>24/11/2025</c:v>
                </c:pt>
                <c:pt idx="225">
                  <c:v>25/11/2025</c:v>
                </c:pt>
                <c:pt idx="226">
                  <c:v>26/11/2025</c:v>
                </c:pt>
                <c:pt idx="227">
                  <c:v>27/11/2025</c:v>
                </c:pt>
                <c:pt idx="228">
                  <c:v>28/11/2025</c:v>
                </c:pt>
                <c:pt idx="229">
                  <c:v>01/12/2025</c:v>
                </c:pt>
                <c:pt idx="230">
                  <c:v>02/12/2025</c:v>
                </c:pt>
                <c:pt idx="231">
                  <c:v>03/12/2025</c:v>
                </c:pt>
                <c:pt idx="232">
                  <c:v>04/12/2025</c:v>
                </c:pt>
                <c:pt idx="233">
                  <c:v>05/12/2025</c:v>
                </c:pt>
                <c:pt idx="234">
                  <c:v>08/12/2025</c:v>
                </c:pt>
                <c:pt idx="235">
                  <c:v>09/12/2025</c:v>
                </c:pt>
                <c:pt idx="236">
                  <c:v>10/12/2025</c:v>
                </c:pt>
                <c:pt idx="237">
                  <c:v>11/12/2025</c:v>
                </c:pt>
                <c:pt idx="238">
                  <c:v>12/12/2025</c:v>
                </c:pt>
                <c:pt idx="239">
                  <c:v>15/12/2025</c:v>
                </c:pt>
                <c:pt idx="240">
                  <c:v>16/12/2025</c:v>
                </c:pt>
                <c:pt idx="241">
                  <c:v>17/12/2025</c:v>
                </c:pt>
                <c:pt idx="242">
                  <c:v>18/12/2025</c:v>
                </c:pt>
                <c:pt idx="243">
                  <c:v>19/12/2025</c:v>
                </c:pt>
                <c:pt idx="244">
                  <c:v>22/12/2025</c:v>
                </c:pt>
                <c:pt idx="245">
                  <c:v>23/12/2025</c:v>
                </c:pt>
                <c:pt idx="246">
                  <c:v>24/12/2025</c:v>
                </c:pt>
                <c:pt idx="247">
                  <c:v>29/12/2025</c:v>
                </c:pt>
                <c:pt idx="248">
                  <c:v>30/12/2025</c:v>
                </c:pt>
                <c:pt idx="249">
                  <c:v>31/12/2025</c:v>
                </c:pt>
                <c:pt idx="250">
                  <c:v>02/01/2026</c:v>
                </c:pt>
                <c:pt idx="251">
                  <c:v>05/01/2026</c:v>
                </c:pt>
                <c:pt idx="252">
                  <c:v>06/01/2026</c:v>
                </c:pt>
                <c:pt idx="253">
                  <c:v>07/01/2026</c:v>
                </c:pt>
                <c:pt idx="254">
                  <c:v>08/01/2026</c:v>
                </c:pt>
                <c:pt idx="255">
                  <c:v>09/01/2026</c:v>
                </c:pt>
                <c:pt idx="256">
                  <c:v>12/01/2026</c:v>
                </c:pt>
                <c:pt idx="257">
                  <c:v>13/01/2026</c:v>
                </c:pt>
                <c:pt idx="258">
                  <c:v>14/01/2026</c:v>
                </c:pt>
                <c:pt idx="259">
                  <c:v>15/01/2026</c:v>
                </c:pt>
                <c:pt idx="260">
                  <c:v>16/01/2026</c:v>
                </c:pt>
                <c:pt idx="261">
                  <c:v>19/01/2026</c:v>
                </c:pt>
                <c:pt idx="262">
                  <c:v>20/01/2026</c:v>
                </c:pt>
                <c:pt idx="263">
                  <c:v>21/01/2026</c:v>
                </c:pt>
                <c:pt idx="264">
                  <c:v>22/01/2026</c:v>
                </c:pt>
                <c:pt idx="265">
                  <c:v>23/01/2026</c:v>
                </c:pt>
                <c:pt idx="266">
                  <c:v>26/01/2026</c:v>
                </c:pt>
                <c:pt idx="267">
                  <c:v>27/01/2026</c:v>
                </c:pt>
                <c:pt idx="268">
                  <c:v>28/01/2026</c:v>
                </c:pt>
                <c:pt idx="269">
                  <c:v>29/01/2026</c:v>
                </c:pt>
                <c:pt idx="270">
                  <c:v>30/01/2026</c:v>
                </c:pt>
                <c:pt idx="271">
                  <c:v>02/02/2026</c:v>
                </c:pt>
                <c:pt idx="272">
                  <c:v>03/02/2026</c:v>
                </c:pt>
                <c:pt idx="273">
                  <c:v>04/02/2026</c:v>
                </c:pt>
                <c:pt idx="274">
                  <c:v>05/02/2026</c:v>
                </c:pt>
                <c:pt idx="275">
                  <c:v>06/02/2026</c:v>
                </c:pt>
                <c:pt idx="276">
                  <c:v>09/02/2026</c:v>
                </c:pt>
                <c:pt idx="277">
                  <c:v>10/02/2026</c:v>
                </c:pt>
                <c:pt idx="278">
                  <c:v>11/02/2026</c:v>
                </c:pt>
                <c:pt idx="279">
                  <c:v>12/02/2026</c:v>
                </c:pt>
                <c:pt idx="280">
                  <c:v>13/02/2026</c:v>
                </c:pt>
                <c:pt idx="281">
                  <c:v>16/02/2026</c:v>
                </c:pt>
                <c:pt idx="282">
                  <c:v>17/02/2026</c:v>
                </c:pt>
                <c:pt idx="283">
                  <c:v>17/02/2026</c:v>
                </c:pt>
                <c:pt idx="284">
                  <c:v>18/02/2026</c:v>
                </c:pt>
                <c:pt idx="285">
                  <c:v>19/02/2026</c:v>
                </c:pt>
                <c:pt idx="286">
                  <c:v>20/02/2026</c:v>
                </c:pt>
                <c:pt idx="287">
                  <c:v>23/02/2026</c:v>
                </c:pt>
                <c:pt idx="288">
                  <c:v>24/02/2026</c:v>
                </c:pt>
                <c:pt idx="289">
                  <c:v>25/02/2026</c:v>
                </c:pt>
                <c:pt idx="290">
                  <c:v>26/02/2026</c:v>
                </c:pt>
                <c:pt idx="291">
                  <c:v>27/02/2026</c:v>
                </c:pt>
                <c:pt idx="292">
                  <c:v>02/03/2026</c:v>
                </c:pt>
                <c:pt idx="293">
                  <c:v>03/03/2026</c:v>
                </c:pt>
                <c:pt idx="294">
                  <c:v>04/03/2026</c:v>
                </c:pt>
                <c:pt idx="295">
                  <c:v>05/03/2026</c:v>
                </c:pt>
                <c:pt idx="296">
                  <c:v>06/03/2026</c:v>
                </c:pt>
                <c:pt idx="297">
                  <c:v>09/03/2026</c:v>
                </c:pt>
                <c:pt idx="298">
                  <c:v>10/03/2026</c:v>
                </c:pt>
                <c:pt idx="299">
                  <c:v>11/03/2026</c:v>
                </c:pt>
                <c:pt idx="300">
                  <c:v>12/03/2026</c:v>
                </c:pt>
                <c:pt idx="301">
                  <c:v>13/03/2026</c:v>
                </c:pt>
                <c:pt idx="302">
                  <c:v>16/03/2026</c:v>
                </c:pt>
                <c:pt idx="303">
                  <c:v>17/03/2026</c:v>
                </c:pt>
                <c:pt idx="304">
                  <c:v>18/03/2026</c:v>
                </c:pt>
                <c:pt idx="305">
                  <c:v>23/03/2026</c:v>
                </c:pt>
                <c:pt idx="306">
                  <c:v>24/03/2026</c:v>
                </c:pt>
                <c:pt idx="307">
                  <c:v>25/03/2026</c:v>
                </c:pt>
                <c:pt idx="308">
                  <c:v>26/03/2026</c:v>
                </c:pt>
                <c:pt idx="309">
                  <c:v>27/03/2026</c:v>
                </c:pt>
                <c:pt idx="310">
                  <c:v>30/03/2026</c:v>
                </c:pt>
                <c:pt idx="311">
                  <c:v>31/03/2026</c:v>
                </c:pt>
                <c:pt idx="312">
                  <c:v>01/04/2026</c:v>
                </c:pt>
                <c:pt idx="313">
                  <c:v>02/04/2026</c:v>
                </c:pt>
                <c:pt idx="314">
                  <c:v>07/04/2026</c:v>
                </c:pt>
                <c:pt idx="315">
                  <c:v>08/04/2026</c:v>
                </c:pt>
                <c:pt idx="316">
                  <c:v>09/04/2026</c:v>
                </c:pt>
                <c:pt idx="317">
                  <c:v>10/04/2026</c:v>
                </c:pt>
                <c:pt idx="318">
                  <c:v>13/04/2026</c:v>
                </c:pt>
                <c:pt idx="319">
                  <c:v>14/04/2026</c:v>
                </c:pt>
                <c:pt idx="320">
                  <c:v>15/04/2026</c:v>
                </c:pt>
                <c:pt idx="321">
                  <c:v>16/04/2026</c:v>
                </c:pt>
                <c:pt idx="322">
                  <c:v>17/04/2026</c:v>
                </c:pt>
                <c:pt idx="323">
                  <c:v>20/04/2026</c:v>
                </c:pt>
                <c:pt idx="324">
                  <c:v>21/04/2026</c:v>
                </c:pt>
                <c:pt idx="325">
                  <c:v>22/04/2026</c:v>
                </c:pt>
                <c:pt idx="326">
                  <c:v>23/04/2026</c:v>
                </c:pt>
                <c:pt idx="327">
                  <c:v>24/04/2026</c:v>
                </c:pt>
                <c:pt idx="328">
                  <c:v>27/04/2026</c:v>
                </c:pt>
                <c:pt idx="329">
                  <c:v>28/04/2026</c:v>
                </c:pt>
                <c:pt idx="330">
                  <c:v>29/04/2026</c:v>
                </c:pt>
                <c:pt idx="331">
                  <c:v>30/04/2026</c:v>
                </c:pt>
                <c:pt idx="332">
                  <c:v>04/05/2026</c:v>
                </c:pt>
                <c:pt idx="333">
                  <c:v>05/05/2026</c:v>
                </c:pt>
                <c:pt idx="334">
                  <c:v>06/05/2026</c:v>
                </c:pt>
                <c:pt idx="335">
                  <c:v>07/05/2026</c:v>
                </c:pt>
                <c:pt idx="336">
                  <c:v>08/05/2026</c:v>
                </c:pt>
                <c:pt idx="337">
                  <c:v>11/05/2026</c:v>
                </c:pt>
                <c:pt idx="338">
                  <c:v>12/05/2026</c:v>
                </c:pt>
                <c:pt idx="339">
                  <c:v>13/05/2026</c:v>
                </c:pt>
                <c:pt idx="340">
                  <c:v>14/05/2026</c:v>
                </c:pt>
                <c:pt idx="341">
                  <c:v>15/05/2026</c:v>
                </c:pt>
                <c:pt idx="342">
                  <c:v>18/05/2026</c:v>
                </c:pt>
                <c:pt idx="343">
                  <c:v>19/05/2026</c:v>
                </c:pt>
                <c:pt idx="344">
                  <c:v>20/05/2026</c:v>
                </c:pt>
                <c:pt idx="345">
                  <c:v>21/05/2026</c:v>
                </c:pt>
                <c:pt idx="346">
                  <c:v>22/05/2026</c:v>
                </c:pt>
                <c:pt idx="347">
                  <c:v>25/05/2026</c:v>
                </c:pt>
                <c:pt idx="348">
                  <c:v>26/05/2026</c:v>
                </c:pt>
                <c:pt idx="349">
                  <c:v>29/05/2026</c:v>
                </c:pt>
                <c:pt idx="350">
                  <c:v>01/06/2026</c:v>
                </c:pt>
                <c:pt idx="351">
                  <c:v>02/06/2026</c:v>
                </c:pt>
                <c:pt idx="352">
                  <c:v>03/06/2026</c:v>
                </c:pt>
                <c:pt idx="353">
                  <c:v>04/06/2026</c:v>
                </c:pt>
                <c:pt idx="354">
                  <c:v>05/06/2026</c:v>
                </c:pt>
                <c:pt idx="355">
                  <c:v>08/06/2026</c:v>
                </c:pt>
                <c:pt idx="356">
                  <c:v>09/06/2026</c:v>
                </c:pt>
                <c:pt idx="357">
                  <c:v>10/06/2026</c:v>
                </c:pt>
                <c:pt idx="358">
                  <c:v>11/06/2026</c:v>
                </c:pt>
                <c:pt idx="359">
                  <c:v>15/06/2026</c:v>
                </c:pt>
                <c:pt idx="360">
                  <c:v>16/06/2026</c:v>
                </c:pt>
                <c:pt idx="361">
                  <c:v>17/06/2026</c:v>
                </c:pt>
                <c:pt idx="362">
                  <c:v>18/06/2026</c:v>
                </c:pt>
                <c:pt idx="363">
                  <c:v>19/06/2026</c:v>
                </c:pt>
                <c:pt idx="364">
                  <c:v>22/06/2026</c:v>
                </c:pt>
                <c:pt idx="365">
                  <c:v>23/06/2026</c:v>
                </c:pt>
                <c:pt idx="366">
                  <c:v>24/06/2026</c:v>
                </c:pt>
                <c:pt idx="367">
                  <c:v>25/06/2026</c:v>
                </c:pt>
                <c:pt idx="368">
                  <c:v>26/06/2026</c:v>
                </c:pt>
                <c:pt idx="369">
                  <c:v>29/06/2026</c:v>
                </c:pt>
                <c:pt idx="370">
                  <c:v>30/06/2026</c:v>
                </c:pt>
                <c:pt idx="371">
                  <c:v>01/07/2026</c:v>
                </c:pt>
                <c:pt idx="372">
                  <c:v>02/07/2026</c:v>
                </c:pt>
                <c:pt idx="373">
                  <c:v>03/07/2026</c:v>
                </c:pt>
                <c:pt idx="374">
                  <c:v>06/07/2026</c:v>
                </c:pt>
                <c:pt idx="375">
                  <c:v>07/07/2026</c:v>
                </c:pt>
                <c:pt idx="376">
                  <c:v>08/07/2026</c:v>
                </c:pt>
              </c:strCache>
            </c:strRef>
          </c:cat>
          <c:val>
            <c:numRef>
              <c:f>'[Chart in Microsoft PowerPoint]Sheet2'!$B$2:$B$378</c:f>
              <c:numCache>
                <c:formatCode>_(* #,##0.00_);_(* \(#,##0.00\);_(* "-"??_);_(@_)</c:formatCode>
                <c:ptCount val="377"/>
                <c:pt idx="0">
                  <c:v>-0.16629458000000003</c:v>
                </c:pt>
                <c:pt idx="1">
                  <c:v>0.35326068999999999</c:v>
                </c:pt>
                <c:pt idx="2">
                  <c:v>0.87120444999999991</c:v>
                </c:pt>
                <c:pt idx="3">
                  <c:v>0.47624129000000004</c:v>
                </c:pt>
                <c:pt idx="4">
                  <c:v>0.29765772000000001</c:v>
                </c:pt>
                <c:pt idx="5">
                  <c:v>0.4597926</c:v>
                </c:pt>
                <c:pt idx="6">
                  <c:v>-1.2529089999999982E-2</c:v>
                </c:pt>
                <c:pt idx="7">
                  <c:v>0.34695556</c:v>
                </c:pt>
                <c:pt idx="8">
                  <c:v>-0.38868385999999999</c:v>
                </c:pt>
                <c:pt idx="9">
                  <c:v>-2.0242679999999992E-2</c:v>
                </c:pt>
                <c:pt idx="10">
                  <c:v>-0.24932043000000007</c:v>
                </c:pt>
                <c:pt idx="11">
                  <c:v>-0.19050239000000008</c:v>
                </c:pt>
                <c:pt idx="12">
                  <c:v>-0.39778665999999996</c:v>
                </c:pt>
                <c:pt idx="13">
                  <c:v>-0.30755592999999992</c:v>
                </c:pt>
                <c:pt idx="14">
                  <c:v>0.21917790999999998</c:v>
                </c:pt>
                <c:pt idx="15">
                  <c:v>-9.3547970000000022E-2</c:v>
                </c:pt>
                <c:pt idx="16">
                  <c:v>-0.14827591999999998</c:v>
                </c:pt>
                <c:pt idx="17">
                  <c:v>0.21179661</c:v>
                </c:pt>
                <c:pt idx="18">
                  <c:v>0.401951</c:v>
                </c:pt>
                <c:pt idx="19">
                  <c:v>0.80954422999999998</c:v>
                </c:pt>
                <c:pt idx="20">
                  <c:v>0.12963386999999998</c:v>
                </c:pt>
                <c:pt idx="21">
                  <c:v>0.50756516000000007</c:v>
                </c:pt>
                <c:pt idx="22">
                  <c:v>0.72133601000000003</c:v>
                </c:pt>
                <c:pt idx="23">
                  <c:v>-7.6465440000000093E-2</c:v>
                </c:pt>
                <c:pt idx="24">
                  <c:v>0.20154525999999995</c:v>
                </c:pt>
                <c:pt idx="25">
                  <c:v>-0.26651755999999993</c:v>
                </c:pt>
                <c:pt idx="26">
                  <c:v>-0.51949192999999994</c:v>
                </c:pt>
                <c:pt idx="27">
                  <c:v>-0.31594479000000003</c:v>
                </c:pt>
                <c:pt idx="28">
                  <c:v>-0.50926044000000004</c:v>
                </c:pt>
                <c:pt idx="29">
                  <c:v>-0.57276783999999992</c:v>
                </c:pt>
                <c:pt idx="30">
                  <c:v>-0.66826249999999998</c:v>
                </c:pt>
                <c:pt idx="31">
                  <c:v>-0.55123517</c:v>
                </c:pt>
                <c:pt idx="32">
                  <c:v>-3.1014400699999998</c:v>
                </c:pt>
                <c:pt idx="33">
                  <c:v>-0.80536514999999986</c:v>
                </c:pt>
                <c:pt idx="34">
                  <c:v>-1.0648284700000001</c:v>
                </c:pt>
                <c:pt idx="35">
                  <c:v>-1.5883935900000001</c:v>
                </c:pt>
                <c:pt idx="36">
                  <c:v>-1.2255311899999997</c:v>
                </c:pt>
                <c:pt idx="37">
                  <c:v>-0.72257576999999995</c:v>
                </c:pt>
                <c:pt idx="38">
                  <c:v>-0.72610796999999994</c:v>
                </c:pt>
                <c:pt idx="39">
                  <c:v>5.0280120000000109E-2</c:v>
                </c:pt>
                <c:pt idx="40">
                  <c:v>-0.84039209999999998</c:v>
                </c:pt>
                <c:pt idx="41">
                  <c:v>-0.84039209999999998</c:v>
                </c:pt>
                <c:pt idx="42">
                  <c:v>-0.55540511999999986</c:v>
                </c:pt>
                <c:pt idx="43">
                  <c:v>0.13093597999999998</c:v>
                </c:pt>
                <c:pt idx="44">
                  <c:v>0.58294586999999998</c:v>
                </c:pt>
                <c:pt idx="45">
                  <c:v>0.51911190000000007</c:v>
                </c:pt>
                <c:pt idx="46">
                  <c:v>0.80797527000000002</c:v>
                </c:pt>
                <c:pt idx="47">
                  <c:v>1.5167921899999999</c:v>
                </c:pt>
                <c:pt idx="48">
                  <c:v>-1.3222033</c:v>
                </c:pt>
                <c:pt idx="49">
                  <c:v>-9.8647669999999979E-2</c:v>
                </c:pt>
                <c:pt idx="50">
                  <c:v>-0.17104802000000002</c:v>
                </c:pt>
                <c:pt idx="51">
                  <c:v>-0.30833284000000005</c:v>
                </c:pt>
                <c:pt idx="52">
                  <c:v>-0.85576733000000005</c:v>
                </c:pt>
                <c:pt idx="53">
                  <c:v>-0.95602757999999999</c:v>
                </c:pt>
                <c:pt idx="54">
                  <c:v>-0.70028984000000005</c:v>
                </c:pt>
                <c:pt idx="55">
                  <c:v>-1.4329757700000003</c:v>
                </c:pt>
                <c:pt idx="56">
                  <c:v>-1.6740336199999997</c:v>
                </c:pt>
                <c:pt idx="57">
                  <c:v>-1.8386944999999999</c:v>
                </c:pt>
                <c:pt idx="58">
                  <c:v>-1.9649095299999999</c:v>
                </c:pt>
                <c:pt idx="59">
                  <c:v>-0.92356199999999988</c:v>
                </c:pt>
                <c:pt idx="60">
                  <c:v>-5.6833910000000001E-2</c:v>
                </c:pt>
                <c:pt idx="61">
                  <c:v>-0.50696292000000009</c:v>
                </c:pt>
                <c:pt idx="62">
                  <c:v>0.51153233000000009</c:v>
                </c:pt>
                <c:pt idx="63">
                  <c:v>0.96977367999999997</c:v>
                </c:pt>
                <c:pt idx="64">
                  <c:v>1.50345912</c:v>
                </c:pt>
                <c:pt idx="65">
                  <c:v>1.52669798</c:v>
                </c:pt>
                <c:pt idx="66">
                  <c:v>0.96964287999999998</c:v>
                </c:pt>
                <c:pt idx="67">
                  <c:v>0.90685041999999993</c:v>
                </c:pt>
                <c:pt idx="68">
                  <c:v>0.75706058999999992</c:v>
                </c:pt>
                <c:pt idx="69">
                  <c:v>0.34150529000000002</c:v>
                </c:pt>
                <c:pt idx="70">
                  <c:v>-0.17925250999999995</c:v>
                </c:pt>
                <c:pt idx="71">
                  <c:v>0.30304287000000013</c:v>
                </c:pt>
                <c:pt idx="72">
                  <c:v>0.29072397000000005</c:v>
                </c:pt>
                <c:pt idx="73">
                  <c:v>0.53426179000000007</c:v>
                </c:pt>
                <c:pt idx="74">
                  <c:v>0.13880415000000002</c:v>
                </c:pt>
                <c:pt idx="75">
                  <c:v>-0.10301621999999991</c:v>
                </c:pt>
                <c:pt idx="76">
                  <c:v>0.37493373999999996</c:v>
                </c:pt>
                <c:pt idx="77">
                  <c:v>0.95051783000000012</c:v>
                </c:pt>
                <c:pt idx="78">
                  <c:v>1.5951264899999997</c:v>
                </c:pt>
                <c:pt idx="79">
                  <c:v>1.7849648900000001</c:v>
                </c:pt>
                <c:pt idx="80">
                  <c:v>1.6255194500000001</c:v>
                </c:pt>
                <c:pt idx="81">
                  <c:v>1.5216006099999999</c:v>
                </c:pt>
                <c:pt idx="82">
                  <c:v>1.0508650900000001</c:v>
                </c:pt>
                <c:pt idx="83">
                  <c:v>1.2481424100000003</c:v>
                </c:pt>
                <c:pt idx="84">
                  <c:v>1.2992630699999999</c:v>
                </c:pt>
                <c:pt idx="85">
                  <c:v>0.45091950999999991</c:v>
                </c:pt>
                <c:pt idx="86">
                  <c:v>0.89400484999999996</c:v>
                </c:pt>
                <c:pt idx="87">
                  <c:v>0.49057442000000012</c:v>
                </c:pt>
                <c:pt idx="88">
                  <c:v>0.68479371999999994</c:v>
                </c:pt>
                <c:pt idx="89">
                  <c:v>0.29422550999999997</c:v>
                </c:pt>
                <c:pt idx="90">
                  <c:v>0.15116009999999996</c:v>
                </c:pt>
                <c:pt idx="91">
                  <c:v>7.7082680000000001E-2</c:v>
                </c:pt>
                <c:pt idx="92">
                  <c:v>7.7082680000000001E-2</c:v>
                </c:pt>
                <c:pt idx="93">
                  <c:v>0.39139763</c:v>
                </c:pt>
                <c:pt idx="94">
                  <c:v>0.42389986999999996</c:v>
                </c:pt>
                <c:pt idx="95">
                  <c:v>0.43893191999999998</c:v>
                </c:pt>
                <c:pt idx="96">
                  <c:v>1.5248034399999999</c:v>
                </c:pt>
                <c:pt idx="97">
                  <c:v>5.2484069999999952E-2</c:v>
                </c:pt>
                <c:pt idx="98">
                  <c:v>0.78453434</c:v>
                </c:pt>
                <c:pt idx="99">
                  <c:v>0.43187465000000003</c:v>
                </c:pt>
                <c:pt idx="100">
                  <c:v>2.03045863</c:v>
                </c:pt>
                <c:pt idx="101">
                  <c:v>2.2966061299999998</c:v>
                </c:pt>
                <c:pt idx="102">
                  <c:v>1.6093335400000002</c:v>
                </c:pt>
                <c:pt idx="103">
                  <c:v>1.58003687</c:v>
                </c:pt>
                <c:pt idx="104">
                  <c:v>1.89940837</c:v>
                </c:pt>
                <c:pt idx="105">
                  <c:v>0.33105247999999998</c:v>
                </c:pt>
                <c:pt idx="106">
                  <c:v>0.77351929000000008</c:v>
                </c:pt>
                <c:pt idx="107">
                  <c:v>0.83324710000000002</c:v>
                </c:pt>
                <c:pt idx="108">
                  <c:v>0.57779411999999997</c:v>
                </c:pt>
                <c:pt idx="109">
                  <c:v>0.94771395999999997</c:v>
                </c:pt>
                <c:pt idx="110">
                  <c:v>0.88196315000000003</c:v>
                </c:pt>
                <c:pt idx="111">
                  <c:v>1.1306834399999999</c:v>
                </c:pt>
                <c:pt idx="112">
                  <c:v>0.11012391000000006</c:v>
                </c:pt>
                <c:pt idx="113">
                  <c:v>1.17830031</c:v>
                </c:pt>
                <c:pt idx="114">
                  <c:v>1.38033424</c:v>
                </c:pt>
                <c:pt idx="115">
                  <c:v>1.1436769</c:v>
                </c:pt>
                <c:pt idx="116">
                  <c:v>1.0860124300000003</c:v>
                </c:pt>
                <c:pt idx="117">
                  <c:v>0.18096050999999996</c:v>
                </c:pt>
                <c:pt idx="118">
                  <c:v>0.40122440000000004</c:v>
                </c:pt>
                <c:pt idx="119">
                  <c:v>-2.9059789999999978E-2</c:v>
                </c:pt>
                <c:pt idx="120">
                  <c:v>-0.13781403</c:v>
                </c:pt>
                <c:pt idx="121">
                  <c:v>0.53306783999999996</c:v>
                </c:pt>
                <c:pt idx="122">
                  <c:v>1.5763612199999999</c:v>
                </c:pt>
                <c:pt idx="123">
                  <c:v>0.53467629999999999</c:v>
                </c:pt>
                <c:pt idx="124">
                  <c:v>0.98086345000000008</c:v>
                </c:pt>
                <c:pt idx="125">
                  <c:v>0.46389783000000001</c:v>
                </c:pt>
                <c:pt idx="126">
                  <c:v>0.37624491000000004</c:v>
                </c:pt>
                <c:pt idx="127">
                  <c:v>0.46851835999999997</c:v>
                </c:pt>
                <c:pt idx="128">
                  <c:v>0.27552846000000003</c:v>
                </c:pt>
                <c:pt idx="129">
                  <c:v>0.10588523000000001</c:v>
                </c:pt>
                <c:pt idx="130">
                  <c:v>-0.97362616999999996</c:v>
                </c:pt>
                <c:pt idx="131">
                  <c:v>0.19960182999999998</c:v>
                </c:pt>
                <c:pt idx="132">
                  <c:v>-0.11811136000000007</c:v>
                </c:pt>
                <c:pt idx="133">
                  <c:v>-0.28056957999999999</c:v>
                </c:pt>
                <c:pt idx="134">
                  <c:v>-0.24752595999999996</c:v>
                </c:pt>
                <c:pt idx="135">
                  <c:v>-0.67270560000000013</c:v>
                </c:pt>
                <c:pt idx="136">
                  <c:v>-0.65991558000000006</c:v>
                </c:pt>
                <c:pt idx="137">
                  <c:v>-0.49968698999999994</c:v>
                </c:pt>
                <c:pt idx="138">
                  <c:v>-0.40069515</c:v>
                </c:pt>
                <c:pt idx="139">
                  <c:v>-0.34920114000000008</c:v>
                </c:pt>
                <c:pt idx="140">
                  <c:v>0.83135896999999992</c:v>
                </c:pt>
                <c:pt idx="141">
                  <c:v>1.3455359099999999</c:v>
                </c:pt>
                <c:pt idx="142">
                  <c:v>0.44851772000000023</c:v>
                </c:pt>
                <c:pt idx="143">
                  <c:v>1.1199783499999998</c:v>
                </c:pt>
                <c:pt idx="144">
                  <c:v>1.27570272</c:v>
                </c:pt>
                <c:pt idx="145">
                  <c:v>1.5177778900000001</c:v>
                </c:pt>
                <c:pt idx="146">
                  <c:v>1.6307889799999999</c:v>
                </c:pt>
                <c:pt idx="147">
                  <c:v>1.6068029799999999</c:v>
                </c:pt>
                <c:pt idx="148">
                  <c:v>1.2092472700000001</c:v>
                </c:pt>
                <c:pt idx="149">
                  <c:v>2.2567353399999996</c:v>
                </c:pt>
                <c:pt idx="150">
                  <c:v>-1.6111627099999999</c:v>
                </c:pt>
                <c:pt idx="151">
                  <c:v>0.22944282999999999</c:v>
                </c:pt>
                <c:pt idx="152">
                  <c:v>0.75030715000000003</c:v>
                </c:pt>
                <c:pt idx="153">
                  <c:v>0.31392352999999995</c:v>
                </c:pt>
                <c:pt idx="154">
                  <c:v>0.16285179</c:v>
                </c:pt>
                <c:pt idx="155">
                  <c:v>-3.2232600000000007E-2</c:v>
                </c:pt>
                <c:pt idx="156">
                  <c:v>-3.5296689999999985E-2</c:v>
                </c:pt>
                <c:pt idx="157">
                  <c:v>-9.4564559999999978E-2</c:v>
                </c:pt>
                <c:pt idx="158">
                  <c:v>1.0155673000000001</c:v>
                </c:pt>
                <c:pt idx="159">
                  <c:v>0.39088723000000003</c:v>
                </c:pt>
                <c:pt idx="160">
                  <c:v>-0.60943420999999998</c:v>
                </c:pt>
                <c:pt idx="161">
                  <c:v>0.73910003999999996</c:v>
                </c:pt>
                <c:pt idx="162">
                  <c:v>1.4755260299999999</c:v>
                </c:pt>
                <c:pt idx="163">
                  <c:v>2.5786036000000001</c:v>
                </c:pt>
                <c:pt idx="164">
                  <c:v>1.4288432099999999</c:v>
                </c:pt>
                <c:pt idx="165">
                  <c:v>1.4021539700000001</c:v>
                </c:pt>
                <c:pt idx="166">
                  <c:v>1.3974902499999999</c:v>
                </c:pt>
                <c:pt idx="167">
                  <c:v>1.4674965900000001</c:v>
                </c:pt>
                <c:pt idx="168">
                  <c:v>1.3733943599999998</c:v>
                </c:pt>
                <c:pt idx="169">
                  <c:v>1.6390168999999999</c:v>
                </c:pt>
                <c:pt idx="170">
                  <c:v>1.9614529782000001</c:v>
                </c:pt>
                <c:pt idx="171">
                  <c:v>1.87554168</c:v>
                </c:pt>
                <c:pt idx="172">
                  <c:v>1.8954574500000001</c:v>
                </c:pt>
                <c:pt idx="173">
                  <c:v>1.9200948799999999</c:v>
                </c:pt>
                <c:pt idx="174">
                  <c:v>2.0851458300000001</c:v>
                </c:pt>
                <c:pt idx="175">
                  <c:v>2.1119745500000002</c:v>
                </c:pt>
                <c:pt idx="176">
                  <c:v>2.4557381600000001</c:v>
                </c:pt>
                <c:pt idx="177">
                  <c:v>2.8662482699999998</c:v>
                </c:pt>
                <c:pt idx="178">
                  <c:v>2.6830355299999997</c:v>
                </c:pt>
                <c:pt idx="179">
                  <c:v>1.6665989699999999</c:v>
                </c:pt>
                <c:pt idx="180">
                  <c:v>2.1198109000000001</c:v>
                </c:pt>
                <c:pt idx="181">
                  <c:v>3.2676218000000001</c:v>
                </c:pt>
                <c:pt idx="182">
                  <c:v>3.82521969</c:v>
                </c:pt>
                <c:pt idx="183">
                  <c:v>3.9752131099999999</c:v>
                </c:pt>
                <c:pt idx="184">
                  <c:v>4.0189009000000002</c:v>
                </c:pt>
                <c:pt idx="185">
                  <c:v>5.7263718800000003</c:v>
                </c:pt>
                <c:pt idx="186">
                  <c:v>6.5705567499999997</c:v>
                </c:pt>
                <c:pt idx="187">
                  <c:v>5.95356738</c:v>
                </c:pt>
                <c:pt idx="188">
                  <c:v>5.7338185499999996</c:v>
                </c:pt>
                <c:pt idx="189">
                  <c:v>5.1204351700000004</c:v>
                </c:pt>
                <c:pt idx="190">
                  <c:v>3.3488360400000001</c:v>
                </c:pt>
                <c:pt idx="191">
                  <c:v>3.7910231699999999</c:v>
                </c:pt>
                <c:pt idx="192">
                  <c:v>3.3558882902000002</c:v>
                </c:pt>
                <c:pt idx="193">
                  <c:v>2.1073184386000001</c:v>
                </c:pt>
                <c:pt idx="194">
                  <c:v>2.0342465700000001</c:v>
                </c:pt>
                <c:pt idx="195">
                  <c:v>2.1533284799999999</c:v>
                </c:pt>
                <c:pt idx="196">
                  <c:v>1.61558907</c:v>
                </c:pt>
                <c:pt idx="197">
                  <c:v>1.8030864799999999</c:v>
                </c:pt>
                <c:pt idx="198">
                  <c:v>-0.31783096999999988</c:v>
                </c:pt>
                <c:pt idx="199">
                  <c:v>0.95671097999999999</c:v>
                </c:pt>
                <c:pt idx="200">
                  <c:v>0.94513494999999992</c:v>
                </c:pt>
                <c:pt idx="201">
                  <c:v>2.2075594199999999</c:v>
                </c:pt>
                <c:pt idx="202">
                  <c:v>2.9999629199999998</c:v>
                </c:pt>
                <c:pt idx="203">
                  <c:v>3.11901078</c:v>
                </c:pt>
                <c:pt idx="204">
                  <c:v>3.7779946700000004</c:v>
                </c:pt>
                <c:pt idx="205">
                  <c:v>3.7995434933999999</c:v>
                </c:pt>
                <c:pt idx="206">
                  <c:v>4.4931136600000006</c:v>
                </c:pt>
                <c:pt idx="207">
                  <c:v>2.30864124</c:v>
                </c:pt>
                <c:pt idx="208">
                  <c:v>2.4694323300000001</c:v>
                </c:pt>
                <c:pt idx="209">
                  <c:v>3.0564416100000003</c:v>
                </c:pt>
                <c:pt idx="210">
                  <c:v>4.3134551299999995</c:v>
                </c:pt>
                <c:pt idx="211">
                  <c:v>4.5632379800000002</c:v>
                </c:pt>
                <c:pt idx="212">
                  <c:v>4.9647327099999989</c:v>
                </c:pt>
                <c:pt idx="213">
                  <c:v>3.9063161600000003</c:v>
                </c:pt>
                <c:pt idx="214">
                  <c:v>3.8361861399999997</c:v>
                </c:pt>
                <c:pt idx="215">
                  <c:v>4.7667862199999993</c:v>
                </c:pt>
                <c:pt idx="216">
                  <c:v>4.7816023750999994</c:v>
                </c:pt>
                <c:pt idx="217">
                  <c:v>5.8957579998999998</c:v>
                </c:pt>
                <c:pt idx="218">
                  <c:v>6.1671518548000002</c:v>
                </c:pt>
                <c:pt idx="219">
                  <c:v>3.9030497700000004</c:v>
                </c:pt>
                <c:pt idx="220">
                  <c:v>2.4945157099999999</c:v>
                </c:pt>
                <c:pt idx="221">
                  <c:v>1.81137006</c:v>
                </c:pt>
                <c:pt idx="222">
                  <c:v>1.3989403000000002</c:v>
                </c:pt>
                <c:pt idx="223">
                  <c:v>1.3050899800000002</c:v>
                </c:pt>
                <c:pt idx="224">
                  <c:v>1.2164973899999998</c:v>
                </c:pt>
                <c:pt idx="225">
                  <c:v>2.3158856900000004</c:v>
                </c:pt>
                <c:pt idx="226">
                  <c:v>2.2229863699999997</c:v>
                </c:pt>
                <c:pt idx="227">
                  <c:v>1.9551747099999999</c:v>
                </c:pt>
                <c:pt idx="228">
                  <c:v>1.9624350500000001</c:v>
                </c:pt>
                <c:pt idx="229">
                  <c:v>2.1915352799999996</c:v>
                </c:pt>
                <c:pt idx="230">
                  <c:v>3.0391980200000002</c:v>
                </c:pt>
                <c:pt idx="231">
                  <c:v>3.0402595200000002</c:v>
                </c:pt>
                <c:pt idx="232">
                  <c:v>3.1746925200000002</c:v>
                </c:pt>
                <c:pt idx="233">
                  <c:v>3.2045693899999996</c:v>
                </c:pt>
                <c:pt idx="234">
                  <c:v>3.2679349900000001</c:v>
                </c:pt>
                <c:pt idx="235">
                  <c:v>4.29961342</c:v>
                </c:pt>
                <c:pt idx="236">
                  <c:v>3.9743462100000002</c:v>
                </c:pt>
                <c:pt idx="237">
                  <c:v>2.1288480000000001</c:v>
                </c:pt>
                <c:pt idx="238">
                  <c:v>2.7220440200000002</c:v>
                </c:pt>
                <c:pt idx="239">
                  <c:v>2.5868410600000002</c:v>
                </c:pt>
                <c:pt idx="240">
                  <c:v>3.0642714499999997</c:v>
                </c:pt>
                <c:pt idx="241">
                  <c:v>2.5815956999999998</c:v>
                </c:pt>
                <c:pt idx="242">
                  <c:v>3.0621115500000005</c:v>
                </c:pt>
                <c:pt idx="243">
                  <c:v>3.2853015000000001</c:v>
                </c:pt>
                <c:pt idx="244">
                  <c:v>2.15232365</c:v>
                </c:pt>
                <c:pt idx="245">
                  <c:v>3.8181818500000002</c:v>
                </c:pt>
                <c:pt idx="246">
                  <c:v>3.8933180200000002</c:v>
                </c:pt>
                <c:pt idx="247">
                  <c:v>4.0289285000000001</c:v>
                </c:pt>
                <c:pt idx="248">
                  <c:v>3.8765704300000001</c:v>
                </c:pt>
                <c:pt idx="249">
                  <c:v>3.8167508799999998</c:v>
                </c:pt>
                <c:pt idx="250">
                  <c:v>3.35940942</c:v>
                </c:pt>
                <c:pt idx="251">
                  <c:v>3.41423707</c:v>
                </c:pt>
                <c:pt idx="252">
                  <c:v>4.1209426300000001</c:v>
                </c:pt>
                <c:pt idx="253">
                  <c:v>1.6565768600000002</c:v>
                </c:pt>
                <c:pt idx="254">
                  <c:v>1.2001952899999999</c:v>
                </c:pt>
                <c:pt idx="255">
                  <c:v>1.4235192000000001</c:v>
                </c:pt>
                <c:pt idx="256">
                  <c:v>1.4727080500000003</c:v>
                </c:pt>
                <c:pt idx="257">
                  <c:v>2.2127370099999997</c:v>
                </c:pt>
                <c:pt idx="258">
                  <c:v>2.0729014000000001</c:v>
                </c:pt>
                <c:pt idx="259">
                  <c:v>2.1263220500000002</c:v>
                </c:pt>
                <c:pt idx="260">
                  <c:v>2.10957485</c:v>
                </c:pt>
                <c:pt idx="261">
                  <c:v>2.2387422099999998</c:v>
                </c:pt>
                <c:pt idx="262">
                  <c:v>3.7665400500000001</c:v>
                </c:pt>
                <c:pt idx="263">
                  <c:v>-0.97389590000000015</c:v>
                </c:pt>
                <c:pt idx="264">
                  <c:v>2.5813254900000002</c:v>
                </c:pt>
                <c:pt idx="265">
                  <c:v>2.78333063</c:v>
                </c:pt>
                <c:pt idx="266">
                  <c:v>3.9055776600000001</c:v>
                </c:pt>
                <c:pt idx="267">
                  <c:v>6.1271465000000003</c:v>
                </c:pt>
                <c:pt idx="268">
                  <c:v>4.6345287800000001</c:v>
                </c:pt>
                <c:pt idx="269">
                  <c:v>0.5602214900000001</c:v>
                </c:pt>
                <c:pt idx="270">
                  <c:v>-0.24195932000000006</c:v>
                </c:pt>
                <c:pt idx="271">
                  <c:v>0.59645666000000008</c:v>
                </c:pt>
                <c:pt idx="272">
                  <c:v>2.2359691000000002</c:v>
                </c:pt>
                <c:pt idx="273">
                  <c:v>2.2522947999999996</c:v>
                </c:pt>
                <c:pt idx="274">
                  <c:v>2.4737534900000004</c:v>
                </c:pt>
                <c:pt idx="275">
                  <c:v>2.5744087600000003</c:v>
                </c:pt>
                <c:pt idx="276">
                  <c:v>2.7502850299999997</c:v>
                </c:pt>
                <c:pt idx="277">
                  <c:v>3.6291497499999998</c:v>
                </c:pt>
                <c:pt idx="278">
                  <c:v>3.6785031800000003</c:v>
                </c:pt>
                <c:pt idx="279">
                  <c:v>3.8123147000000004</c:v>
                </c:pt>
                <c:pt idx="280">
                  <c:v>4.3211159600000002</c:v>
                </c:pt>
                <c:pt idx="281">
                  <c:v>4.6816043199999999</c:v>
                </c:pt>
                <c:pt idx="282">
                  <c:v>5.2557007899999997</c:v>
                </c:pt>
                <c:pt idx="283">
                  <c:v>2.9551007899999999</c:v>
                </c:pt>
                <c:pt idx="284">
                  <c:v>3.0203636299999999</c:v>
                </c:pt>
                <c:pt idx="285">
                  <c:v>1.8858947800000003</c:v>
                </c:pt>
                <c:pt idx="286">
                  <c:v>2.1575489999999999</c:v>
                </c:pt>
                <c:pt idx="287">
                  <c:v>2.6502306499999997</c:v>
                </c:pt>
                <c:pt idx="288">
                  <c:v>3.1122089399999999</c:v>
                </c:pt>
                <c:pt idx="289">
                  <c:v>3.5282114099999999</c:v>
                </c:pt>
                <c:pt idx="290">
                  <c:v>2.6775760399999999</c:v>
                </c:pt>
                <c:pt idx="291">
                  <c:v>3.7479421299999998</c:v>
                </c:pt>
                <c:pt idx="292">
                  <c:v>4.3888686100000003</c:v>
                </c:pt>
                <c:pt idx="293">
                  <c:v>5.6745782</c:v>
                </c:pt>
                <c:pt idx="294">
                  <c:v>5.2126378400000002</c:v>
                </c:pt>
                <c:pt idx="295">
                  <c:v>5.8350142900000002</c:v>
                </c:pt>
                <c:pt idx="296">
                  <c:v>5.8880767499999997</c:v>
                </c:pt>
                <c:pt idx="297">
                  <c:v>5.2918504500000001</c:v>
                </c:pt>
                <c:pt idx="298">
                  <c:v>7.0735449899999994</c:v>
                </c:pt>
                <c:pt idx="299">
                  <c:v>6.1240058299999998</c:v>
                </c:pt>
                <c:pt idx="300">
                  <c:v>6.5474150399999989</c:v>
                </c:pt>
                <c:pt idx="301">
                  <c:v>6.6190705799999998</c:v>
                </c:pt>
                <c:pt idx="302">
                  <c:v>6.7800395700000005</c:v>
                </c:pt>
                <c:pt idx="303">
                  <c:v>7.6491709500000002</c:v>
                </c:pt>
                <c:pt idx="304">
                  <c:v>8.2402983199999991</c:v>
                </c:pt>
                <c:pt idx="305">
                  <c:v>5.792173824899999</c:v>
                </c:pt>
                <c:pt idx="306">
                  <c:v>8.1813575806000003</c:v>
                </c:pt>
                <c:pt idx="307">
                  <c:v>8.1809185500000012</c:v>
                </c:pt>
                <c:pt idx="308">
                  <c:v>8.8664186161999989</c:v>
                </c:pt>
                <c:pt idx="309">
                  <c:v>5.9260868015999995</c:v>
                </c:pt>
                <c:pt idx="310">
                  <c:v>5.5334733099999998</c:v>
                </c:pt>
                <c:pt idx="311">
                  <c:v>5.2890322950000002</c:v>
                </c:pt>
                <c:pt idx="312">
                  <c:v>5.7602844180000004</c:v>
                </c:pt>
                <c:pt idx="313">
                  <c:v>5.4065525473999996</c:v>
                </c:pt>
                <c:pt idx="314">
                  <c:v>6.1672394800000001</c:v>
                </c:pt>
                <c:pt idx="315">
                  <c:v>7.0878203546999998</c:v>
                </c:pt>
                <c:pt idx="316">
                  <c:v>4.3020669680000001</c:v>
                </c:pt>
                <c:pt idx="317">
                  <c:v>4.7891242700000003</c:v>
                </c:pt>
                <c:pt idx="318">
                  <c:v>4.970891471499999</c:v>
                </c:pt>
                <c:pt idx="319">
                  <c:v>3.7394994529000001</c:v>
                </c:pt>
                <c:pt idx="320">
                  <c:v>3.7650434376999997</c:v>
                </c:pt>
                <c:pt idx="321">
                  <c:v>3.8230442600000001</c:v>
                </c:pt>
                <c:pt idx="322">
                  <c:v>3.8410727999999996</c:v>
                </c:pt>
                <c:pt idx="323">
                  <c:v>3.5659918800000003</c:v>
                </c:pt>
                <c:pt idx="324">
                  <c:v>3.95746982</c:v>
                </c:pt>
                <c:pt idx="325">
                  <c:v>3.9461496911</c:v>
                </c:pt>
                <c:pt idx="326">
                  <c:v>3.8389402043</c:v>
                </c:pt>
                <c:pt idx="327">
                  <c:v>3.9691551033999999</c:v>
                </c:pt>
                <c:pt idx="328">
                  <c:v>4.5223052669000001</c:v>
                </c:pt>
                <c:pt idx="329">
                  <c:v>7.7772870997999997</c:v>
                </c:pt>
                <c:pt idx="330">
                  <c:v>5.7920574166000005</c:v>
                </c:pt>
                <c:pt idx="331">
                  <c:v>4.9604773518000007</c:v>
                </c:pt>
                <c:pt idx="332">
                  <c:v>5.5622109639000001</c:v>
                </c:pt>
                <c:pt idx="333">
                  <c:v>6.6080616266000005</c:v>
                </c:pt>
                <c:pt idx="334">
                  <c:v>6.6166182517000003</c:v>
                </c:pt>
                <c:pt idx="335">
                  <c:v>6.9612455487</c:v>
                </c:pt>
                <c:pt idx="336">
                  <c:v>5.6673127498000007</c:v>
                </c:pt>
                <c:pt idx="337">
                  <c:v>4.9201230699999989</c:v>
                </c:pt>
                <c:pt idx="338">
                  <c:v>5.3262300799999993</c:v>
                </c:pt>
                <c:pt idx="339">
                  <c:v>5.3208723200000003</c:v>
                </c:pt>
                <c:pt idx="340">
                  <c:v>5.2783361500000003</c:v>
                </c:pt>
                <c:pt idx="341">
                  <c:v>3.8179744500000004</c:v>
                </c:pt>
                <c:pt idx="342">
                  <c:v>3.5598974999999995</c:v>
                </c:pt>
                <c:pt idx="343">
                  <c:v>5.9732903634000003</c:v>
                </c:pt>
                <c:pt idx="344">
                  <c:v>6.2145371270000007</c:v>
                </c:pt>
                <c:pt idx="345">
                  <c:v>5.6941439102000011</c:v>
                </c:pt>
                <c:pt idx="346">
                  <c:v>2.7911633199999999</c:v>
                </c:pt>
                <c:pt idx="347">
                  <c:v>3.84049657</c:v>
                </c:pt>
                <c:pt idx="348">
                  <c:v>5.9191262299999998</c:v>
                </c:pt>
                <c:pt idx="349">
                  <c:v>6.0160025232000001</c:v>
                </c:pt>
                <c:pt idx="350">
                  <c:v>4.5706965099999994</c:v>
                </c:pt>
                <c:pt idx="351">
                  <c:v>4.2136725799999999</c:v>
                </c:pt>
                <c:pt idx="352">
                  <c:v>5.3301850599999998</c:v>
                </c:pt>
                <c:pt idx="353">
                  <c:v>4.4099760099999994</c:v>
                </c:pt>
                <c:pt idx="354">
                  <c:v>4.78742891</c:v>
                </c:pt>
                <c:pt idx="355">
                  <c:v>4.5015355000000001</c:v>
                </c:pt>
                <c:pt idx="356">
                  <c:v>4.5248365100000001</c:v>
                </c:pt>
                <c:pt idx="357">
                  <c:v>4.7115098466999994</c:v>
                </c:pt>
                <c:pt idx="358">
                  <c:v>2.5658681647999995</c:v>
                </c:pt>
                <c:pt idx="359">
                  <c:v>3.2430944666000001</c:v>
                </c:pt>
                <c:pt idx="360">
                  <c:v>3.7476927550000001</c:v>
                </c:pt>
                <c:pt idx="361">
                  <c:v>5.1373050224000005</c:v>
                </c:pt>
                <c:pt idx="362">
                  <c:v>3.7906887767000002</c:v>
                </c:pt>
                <c:pt idx="363">
                  <c:v>3.9800353738999998</c:v>
                </c:pt>
                <c:pt idx="364">
                  <c:v>4.390756026500001</c:v>
                </c:pt>
                <c:pt idx="365">
                  <c:v>6.1444561796000006</c:v>
                </c:pt>
                <c:pt idx="366">
                  <c:v>3.8234033446000004</c:v>
                </c:pt>
                <c:pt idx="367">
                  <c:v>4.1370638171000005</c:v>
                </c:pt>
                <c:pt idx="368">
                  <c:v>4.0969456864999998</c:v>
                </c:pt>
                <c:pt idx="369">
                  <c:v>3.9583404800000004</c:v>
                </c:pt>
                <c:pt idx="370">
                  <c:v>5.60324563</c:v>
                </c:pt>
                <c:pt idx="371">
                  <c:v>4.5539117100000004</c:v>
                </c:pt>
                <c:pt idx="372">
                  <c:v>3.5179525800000002</c:v>
                </c:pt>
                <c:pt idx="373">
                  <c:v>2.86</c:v>
                </c:pt>
                <c:pt idx="374">
                  <c:v>2.31</c:v>
                </c:pt>
                <c:pt idx="375">
                  <c:v>4.8499999999999996</c:v>
                </c:pt>
                <c:pt idx="376">
                  <c:v>4.87</c:v>
                </c:pt>
              </c:numCache>
            </c:numRef>
          </c:val>
          <c:smooth val="0"/>
          <c:extLst>
            <c:ext xmlns:c16="http://schemas.microsoft.com/office/drawing/2014/chart" uri="{C3380CC4-5D6E-409C-BE32-E72D297353CC}">
              <c16:uniqueId val="{00000001-5315-470E-ADE2-DF0F207E6FB8}"/>
            </c:ext>
          </c:extLst>
        </c:ser>
        <c:dLbls>
          <c:showLegendKey val="0"/>
          <c:showVal val="0"/>
          <c:showCatName val="0"/>
          <c:showSerName val="0"/>
          <c:showPercent val="0"/>
          <c:showBubbleSize val="0"/>
        </c:dLbls>
        <c:smooth val="0"/>
        <c:axId val="454971296"/>
        <c:axId val="454971776"/>
      </c:lineChart>
      <c:catAx>
        <c:axId val="45497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1" i="0" u="none" strike="noStrike" kern="1200" baseline="0">
                <a:solidFill>
                  <a:schemeClr val="tx1"/>
                </a:solidFill>
                <a:latin typeface="Century Gothic" panose="020B0502020202020204" pitchFamily="34" charset="0"/>
                <a:ea typeface="+mn-ea"/>
                <a:cs typeface="+mn-cs"/>
              </a:defRPr>
            </a:pPr>
            <a:endParaRPr lang="en-NG"/>
          </a:p>
        </c:txPr>
        <c:crossAx val="454971776"/>
        <c:crosses val="autoZero"/>
        <c:auto val="1"/>
        <c:lblAlgn val="ctr"/>
        <c:lblOffset val="100"/>
        <c:noMultiLvlLbl val="0"/>
      </c:catAx>
      <c:valAx>
        <c:axId val="454971776"/>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solidFill>
                <a:latin typeface="Century Gothic" panose="020B0502020202020204" pitchFamily="34" charset="0"/>
                <a:ea typeface="+mn-ea"/>
                <a:cs typeface="+mn-cs"/>
              </a:defRPr>
            </a:pPr>
            <a:endParaRPr lang="en-NG"/>
          </a:p>
        </c:txPr>
        <c:crossAx val="4549712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b="1">
          <a:solidFill>
            <a:schemeClr val="tx1"/>
          </a:solidFill>
          <a:latin typeface="Century Gothic" panose="020B0502020202020204" pitchFamily="34" charset="0"/>
        </a:defRPr>
      </a:pPr>
      <a:endParaRPr lang="en-NG"/>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Sheet1!$N$2</c:f>
              <c:strCache>
                <c:ptCount val="1"/>
                <c:pt idx="0">
                  <c:v>New Leases by Sector (2021 – 2025) (N' 000)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Sheet1!$M$3:$M$7</c:f>
              <c:numCache>
                <c:formatCode>General</c:formatCode>
                <c:ptCount val="5"/>
                <c:pt idx="0">
                  <c:v>2021</c:v>
                </c:pt>
                <c:pt idx="1">
                  <c:v>2022</c:v>
                </c:pt>
                <c:pt idx="2">
                  <c:v>2023</c:v>
                </c:pt>
                <c:pt idx="3">
                  <c:v>2024</c:v>
                </c:pt>
                <c:pt idx="4">
                  <c:v>2025</c:v>
                </c:pt>
              </c:numCache>
            </c:numRef>
          </c:cat>
          <c:val>
            <c:numRef>
              <c:f>Sheet1!$N$3:$N$7</c:f>
              <c:numCache>
                <c:formatCode>0.00</c:formatCode>
                <c:ptCount val="5"/>
                <c:pt idx="0">
                  <c:v>0.57628811300000005</c:v>
                </c:pt>
                <c:pt idx="1">
                  <c:v>0.67204255600999996</c:v>
                </c:pt>
                <c:pt idx="2">
                  <c:v>0.93556475078000001</c:v>
                </c:pt>
                <c:pt idx="3">
                  <c:v>0.97332636034000009</c:v>
                </c:pt>
                <c:pt idx="4">
                  <c:v>1.3678419997</c:v>
                </c:pt>
              </c:numCache>
            </c:numRef>
          </c:val>
          <c:smooth val="0"/>
          <c:extLst>
            <c:ext xmlns:c16="http://schemas.microsoft.com/office/drawing/2014/chart" uri="{C3380CC4-5D6E-409C-BE32-E72D297353CC}">
              <c16:uniqueId val="{00000000-8C72-4876-AFC9-B109FB328C35}"/>
            </c:ext>
          </c:extLst>
        </c:ser>
        <c:dLbls>
          <c:showLegendKey val="0"/>
          <c:showVal val="0"/>
          <c:showCatName val="0"/>
          <c:showSerName val="0"/>
          <c:showPercent val="0"/>
          <c:showBubbleSize val="0"/>
        </c:dLbls>
        <c:smooth val="0"/>
        <c:axId val="586974008"/>
        <c:axId val="586971128"/>
      </c:lineChart>
      <c:catAx>
        <c:axId val="58697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586971128"/>
        <c:crosses val="autoZero"/>
        <c:auto val="1"/>
        <c:lblAlgn val="ctr"/>
        <c:lblOffset val="100"/>
        <c:noMultiLvlLbl val="0"/>
      </c:catAx>
      <c:valAx>
        <c:axId val="586971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New Leases by sector in N'Billion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NG"/>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5869740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N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Sheet1!$L$9</c:f>
              <c:strCache>
                <c:ptCount val="1"/>
                <c:pt idx="0">
                  <c:v>% of investment in each sector as of 2025</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87A-4FE3-8B14-8D0D3644DE1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87A-4FE3-8B14-8D0D3644DE1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87A-4FE3-8B14-8D0D3644DE1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87A-4FE3-8B14-8D0D3644DE1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487A-4FE3-8B14-8D0D3644DE1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487A-4FE3-8B14-8D0D3644DE1E}"/>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487A-4FE3-8B14-8D0D3644DE1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Sheet1!$K$10:$K$16</c:f>
              <c:strCache>
                <c:ptCount val="7"/>
                <c:pt idx="0">
                  <c:v>Manufacturing</c:v>
                </c:pt>
                <c:pt idx="1">
                  <c:v>Transport/Logistics</c:v>
                </c:pt>
                <c:pt idx="2">
                  <c:v>Agriculture</c:v>
                </c:pt>
                <c:pt idx="3">
                  <c:v>Oil/Gas</c:v>
                </c:pt>
                <c:pt idx="4">
                  <c:v>Government</c:v>
                </c:pt>
                <c:pt idx="5">
                  <c:v>Telecoms</c:v>
                </c:pt>
                <c:pt idx="6">
                  <c:v>Others</c:v>
                </c:pt>
              </c:strCache>
            </c:strRef>
          </c:cat>
          <c:val>
            <c:numRef>
              <c:f>Sheet1!$L$10:$L$16</c:f>
              <c:numCache>
                <c:formatCode>0.00</c:formatCode>
                <c:ptCount val="7"/>
                <c:pt idx="0">
                  <c:v>7.0095346619732837</c:v>
                </c:pt>
                <c:pt idx="1">
                  <c:v>27.036776552490004</c:v>
                </c:pt>
                <c:pt idx="2">
                  <c:v>0.18024517674853788</c:v>
                </c:pt>
                <c:pt idx="3">
                  <c:v>50.222297590706155</c:v>
                </c:pt>
                <c:pt idx="4">
                  <c:v>0.16021793529374398</c:v>
                </c:pt>
                <c:pt idx="5">
                  <c:v>8.0809847924133749</c:v>
                </c:pt>
                <c:pt idx="6">
                  <c:v>7.3099432903748998</c:v>
                </c:pt>
              </c:numCache>
            </c:numRef>
          </c:val>
          <c:extLst>
            <c:ext xmlns:c16="http://schemas.microsoft.com/office/drawing/2014/chart" uri="{C3380CC4-5D6E-409C-BE32-E72D297353CC}">
              <c16:uniqueId val="{0000000E-487A-4FE3-8B14-8D0D3644DE1E}"/>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N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Sheet1!$D$49</c:f>
              <c:strCache>
                <c:ptCount val="1"/>
                <c:pt idx="0">
                  <c:v>Percentage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5AC-4021-825D-8D1AFA2DD1B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5AC-4021-825D-8D1AFA2DD1B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5AC-4021-825D-8D1AFA2DD1B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5AC-4021-825D-8D1AFA2DD1B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5AC-4021-825D-8D1AFA2DD1B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Sheet1!$C$50:$C$54</c:f>
              <c:strCache>
                <c:ptCount val="5"/>
                <c:pt idx="0">
                  <c:v>Plant/Machinery</c:v>
                </c:pt>
                <c:pt idx="1">
                  <c:v>Cars/Commercial Vehicles</c:v>
                </c:pt>
                <c:pt idx="2">
                  <c:v>Aircraft/Ship/Trawlers</c:v>
                </c:pt>
                <c:pt idx="3">
                  <c:v>Computers/Office equipment</c:v>
                </c:pt>
                <c:pt idx="4">
                  <c:v>Others</c:v>
                </c:pt>
              </c:strCache>
            </c:strRef>
          </c:cat>
          <c:val>
            <c:numRef>
              <c:f>Sheet1!$D$50:$D$54</c:f>
              <c:numCache>
                <c:formatCode>General</c:formatCode>
                <c:ptCount val="5"/>
                <c:pt idx="0">
                  <c:v>12</c:v>
                </c:pt>
                <c:pt idx="1">
                  <c:v>53</c:v>
                </c:pt>
                <c:pt idx="2">
                  <c:v>6</c:v>
                </c:pt>
                <c:pt idx="3">
                  <c:v>14</c:v>
                </c:pt>
                <c:pt idx="4">
                  <c:v>15</c:v>
                </c:pt>
              </c:numCache>
            </c:numRef>
          </c:val>
          <c:extLst>
            <c:ext xmlns:c16="http://schemas.microsoft.com/office/drawing/2014/chart" uri="{C3380CC4-5D6E-409C-BE32-E72D297353CC}">
              <c16:uniqueId val="{0000000A-E5AC-4021-825D-8D1AFA2DD1B1}"/>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NG"/>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Sheet2!$D$7</c:f>
              <c:strCache>
                <c:ptCount val="1"/>
                <c:pt idx="0">
                  <c:v>PERCENTAGE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161-41EF-8455-A8674613F2B2}"/>
              </c:ext>
            </c:extLst>
          </c:dPt>
          <c:dPt>
            <c:idx val="1"/>
            <c:bubble3D val="0"/>
            <c:spPr>
              <a:solidFill>
                <a:schemeClr val="accent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0161-41EF-8455-A8674613F2B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161-41EF-8455-A8674613F2B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161-41EF-8455-A8674613F2B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161-41EF-8455-A8674613F2B2}"/>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161-41EF-8455-A8674613F2B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Sheet2!$C$8:$C$13</c:f>
              <c:strCache>
                <c:ptCount val="6"/>
                <c:pt idx="0">
                  <c:v>Sole Proprieroship</c:v>
                </c:pt>
                <c:pt idx="1">
                  <c:v>Limited Liability Company (LLC)/Independent Leasing companies</c:v>
                </c:pt>
                <c:pt idx="2">
                  <c:v>Captive/Vendor</c:v>
                </c:pt>
                <c:pt idx="3">
                  <c:v>Bank owned/Bank</c:v>
                </c:pt>
                <c:pt idx="4">
                  <c:v>Subsidiary of  a Group</c:v>
                </c:pt>
                <c:pt idx="5">
                  <c:v>Plc</c:v>
                </c:pt>
              </c:strCache>
            </c:strRef>
          </c:cat>
          <c:val>
            <c:numRef>
              <c:f>Sheet2!$D$8:$D$13</c:f>
              <c:numCache>
                <c:formatCode>0%</c:formatCode>
                <c:ptCount val="6"/>
                <c:pt idx="0">
                  <c:v>0.09</c:v>
                </c:pt>
                <c:pt idx="1">
                  <c:v>0.7</c:v>
                </c:pt>
                <c:pt idx="2">
                  <c:v>7.0000000000000007E-2</c:v>
                </c:pt>
                <c:pt idx="3">
                  <c:v>7.0000000000000007E-2</c:v>
                </c:pt>
                <c:pt idx="4">
                  <c:v>0.06</c:v>
                </c:pt>
                <c:pt idx="5" formatCode="0.00%">
                  <c:v>6.0000000000000001E-3</c:v>
                </c:pt>
              </c:numCache>
            </c:numRef>
          </c:val>
          <c:extLst>
            <c:ext xmlns:c16="http://schemas.microsoft.com/office/drawing/2014/chart" uri="{C3380CC4-5D6E-409C-BE32-E72D297353CC}">
              <c16:uniqueId val="{0000000C-0161-41EF-8455-A8674613F2B2}"/>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N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17361111111111113"/>
          <c:w val="0.81388888888888888"/>
          <c:h val="0.77314814814814814"/>
        </c:manualLayout>
      </c:layout>
      <c:pie3DChart>
        <c:varyColors val="1"/>
        <c:ser>
          <c:idx val="0"/>
          <c:order val="0"/>
          <c:tx>
            <c:strRef>
              <c:f>Sheet2!$D$20</c:f>
              <c:strCache>
                <c:ptCount val="1"/>
                <c:pt idx="0">
                  <c:v>PERCENTAGE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CB2-4E9B-AD16-15F4326D79C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CB2-4E9B-AD16-15F4326D79C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CB2-4E9B-AD16-15F4326D79C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CB2-4E9B-AD16-15F4326D79C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CB2-4E9B-AD16-15F4326D79C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CB2-4E9B-AD16-15F4326D79CA}"/>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9CB2-4E9B-AD16-15F4326D79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Sheet2!$C$21:$C$27</c:f>
              <c:strCache>
                <c:ptCount val="7"/>
                <c:pt idx="0">
                  <c:v>Lagos</c:v>
                </c:pt>
                <c:pt idx="1">
                  <c:v>Port Harcourt</c:v>
                </c:pt>
                <c:pt idx="2">
                  <c:v>Abuja</c:v>
                </c:pt>
                <c:pt idx="3">
                  <c:v>Akwa Ibom</c:v>
                </c:pt>
                <c:pt idx="4">
                  <c:v>Enugu</c:v>
                </c:pt>
                <c:pt idx="5">
                  <c:v>Abia</c:v>
                </c:pt>
                <c:pt idx="6">
                  <c:v>Gombe</c:v>
                </c:pt>
              </c:strCache>
            </c:strRef>
          </c:cat>
          <c:val>
            <c:numRef>
              <c:f>Sheet2!$D$21:$D$27</c:f>
              <c:numCache>
                <c:formatCode>0%</c:formatCode>
                <c:ptCount val="7"/>
                <c:pt idx="0">
                  <c:v>0.86</c:v>
                </c:pt>
                <c:pt idx="1">
                  <c:v>0.05</c:v>
                </c:pt>
                <c:pt idx="2">
                  <c:v>0.05</c:v>
                </c:pt>
                <c:pt idx="3">
                  <c:v>0.02</c:v>
                </c:pt>
                <c:pt idx="4" formatCode="0.00%">
                  <c:v>6.0000000000000001E-3</c:v>
                </c:pt>
                <c:pt idx="5" formatCode="0.00%">
                  <c:v>6.0000000000000001E-3</c:v>
                </c:pt>
                <c:pt idx="6" formatCode="0.00%">
                  <c:v>6.0000000000000001E-3</c:v>
                </c:pt>
              </c:numCache>
            </c:numRef>
          </c:val>
          <c:extLst>
            <c:ext xmlns:c16="http://schemas.microsoft.com/office/drawing/2014/chart" uri="{C3380CC4-5D6E-409C-BE32-E72D297353CC}">
              <c16:uniqueId val="{0000000E-9CB2-4E9B-AD16-15F4326D79CA}"/>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N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spc="0" baseline="0">
                <a:solidFill>
                  <a:schemeClr val="tx1"/>
                </a:solidFill>
                <a:latin typeface="Century Gothic" panose="020B0502020202020204" pitchFamily="34" charset="0"/>
                <a:ea typeface="+mn-ea"/>
                <a:cs typeface="+mn-cs"/>
              </a:defRPr>
            </a:pPr>
            <a:r>
              <a:rPr lang="en-US"/>
              <a:t>GDP 2016 - 2026</a:t>
            </a:r>
          </a:p>
        </c:rich>
      </c:tx>
      <c:overlay val="0"/>
      <c:spPr>
        <a:noFill/>
        <a:ln>
          <a:noFill/>
        </a:ln>
        <a:effectLst/>
      </c:spPr>
      <c:txPr>
        <a:bodyPr rot="0" spcFirstLastPara="1" vertOverflow="ellipsis" vert="horz" wrap="square" anchor="ctr" anchorCtr="1"/>
        <a:lstStyle/>
        <a:p>
          <a:pPr>
            <a:defRPr sz="108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0217936492226354"/>
          <c:y val="0.14100418380306062"/>
          <c:w val="0.87786873956911238"/>
          <c:h val="0.73099681399879046"/>
        </c:manualLayout>
      </c:layout>
      <c:lineChart>
        <c:grouping val="standard"/>
        <c:varyColors val="0"/>
        <c:ser>
          <c:idx val="0"/>
          <c:order val="0"/>
          <c:tx>
            <c:strRef>
              <c:f>GRAPHS!$B$10</c:f>
              <c:strCache>
                <c:ptCount val="1"/>
                <c:pt idx="0">
                  <c:v>GDP</c:v>
                </c:pt>
              </c:strCache>
            </c:strRef>
          </c:tx>
          <c:spPr>
            <a:ln w="28575" cap="rnd">
              <a:solidFill>
                <a:srgbClr val="C00000"/>
              </a:solidFill>
              <a:round/>
            </a:ln>
            <a:effectLst/>
          </c:spPr>
          <c:marker>
            <c:symbol val="none"/>
          </c:marker>
          <c:dLbls>
            <c:dLbl>
              <c:idx val="4"/>
              <c:layout>
                <c:manualLayout>
                  <c:x val="-6.6173665791776082E-2"/>
                  <c:y val="6.25346310877806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D1-4E16-9C3C-19AA5FC0719D}"/>
                </c:ext>
              </c:extLst>
            </c:dLbl>
            <c:spPr>
              <a:noFill/>
              <a:ln>
                <a:noFill/>
              </a:ln>
              <a:effectLst/>
            </c:spPr>
            <c:txPr>
              <a:bodyPr rot="0" spcFirstLastPara="1" vertOverflow="ellipsis" vert="horz" wrap="square" anchor="ctr" anchorCtr="1"/>
              <a:lstStyle/>
              <a:p>
                <a:pPr algn="ctr">
                  <a:defRPr sz="900" b="1" i="0" u="none" strike="noStrike" kern="1200" baseline="0">
                    <a:solidFill>
                      <a:schemeClr val="tx1"/>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GRAPHS!$A$11:$A$21</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GRAPHS!$B$11:$B$21</c:f>
              <c:numCache>
                <c:formatCode>0.00%</c:formatCode>
                <c:ptCount val="11"/>
                <c:pt idx="0">
                  <c:v>-1.7299999999999999E-2</c:v>
                </c:pt>
                <c:pt idx="1">
                  <c:v>2.1100000000000001E-2</c:v>
                </c:pt>
                <c:pt idx="2">
                  <c:v>2.3800000000000002E-2</c:v>
                </c:pt>
                <c:pt idx="3">
                  <c:v>2.5499999999999998E-2</c:v>
                </c:pt>
                <c:pt idx="4">
                  <c:v>1.1000000000000001E-3</c:v>
                </c:pt>
                <c:pt idx="5">
                  <c:v>3.9800000000000002E-2</c:v>
                </c:pt>
                <c:pt idx="6">
                  <c:v>3.5200000000000002E-2</c:v>
                </c:pt>
                <c:pt idx="7">
                  <c:v>3.4599999999999999E-2</c:v>
                </c:pt>
                <c:pt idx="8">
                  <c:v>3.7600000000000001E-2</c:v>
                </c:pt>
                <c:pt idx="9">
                  <c:v>4.07E-2</c:v>
                </c:pt>
                <c:pt idx="10">
                  <c:v>3.8899999999999997E-2</c:v>
                </c:pt>
              </c:numCache>
            </c:numRef>
          </c:val>
          <c:smooth val="0"/>
          <c:extLst>
            <c:ext xmlns:c16="http://schemas.microsoft.com/office/drawing/2014/chart" uri="{C3380CC4-5D6E-409C-BE32-E72D297353CC}">
              <c16:uniqueId val="{00000001-86D1-4E16-9C3C-19AA5FC0719D}"/>
            </c:ext>
          </c:extLst>
        </c:ser>
        <c:dLbls>
          <c:dLblPos val="t"/>
          <c:showLegendKey val="0"/>
          <c:showVal val="1"/>
          <c:showCatName val="0"/>
          <c:showSerName val="0"/>
          <c:showPercent val="0"/>
          <c:showBubbleSize val="0"/>
        </c:dLbls>
        <c:smooth val="0"/>
        <c:axId val="1382164127"/>
        <c:axId val="1382166527"/>
      </c:lineChart>
      <c:catAx>
        <c:axId val="138216412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900" b="1" i="0" u="none" strike="noStrike" kern="1200" baseline="0">
                <a:solidFill>
                  <a:schemeClr val="tx1"/>
                </a:solidFill>
                <a:latin typeface="Century Gothic" panose="020B0502020202020204" pitchFamily="34" charset="0"/>
                <a:ea typeface="+mn-ea"/>
                <a:cs typeface="+mn-cs"/>
              </a:defRPr>
            </a:pPr>
            <a:endParaRPr lang="en-US"/>
          </a:p>
        </c:txPr>
        <c:crossAx val="1382166527"/>
        <c:crosses val="autoZero"/>
        <c:auto val="1"/>
        <c:lblAlgn val="ctr"/>
        <c:lblOffset val="100"/>
        <c:noMultiLvlLbl val="0"/>
      </c:catAx>
      <c:valAx>
        <c:axId val="1382166527"/>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Century Gothic" panose="020B0502020202020204" pitchFamily="34" charset="0"/>
                <a:ea typeface="+mn-ea"/>
                <a:cs typeface="+mn-cs"/>
              </a:defRPr>
            </a:pPr>
            <a:endParaRPr lang="en-US"/>
          </a:p>
        </c:txPr>
        <c:crossAx val="1382164127"/>
        <c:crosses val="autoZero"/>
        <c:crossBetween val="between"/>
      </c:valAx>
      <c:spPr>
        <a:noFill/>
        <a:ln>
          <a:noFill/>
        </a:ln>
        <a:effectLst/>
      </c:spPr>
    </c:plotArea>
    <c:plotVisOnly val="1"/>
    <c:dispBlanksAs val="gap"/>
    <c:showDLblsOverMax val="0"/>
  </c:chart>
  <c:spPr>
    <a:noFill/>
    <a:ln>
      <a:noFill/>
    </a:ln>
    <a:effectLst/>
  </c:spPr>
  <c:txPr>
    <a:bodyPr/>
    <a:lstStyle/>
    <a:p>
      <a:pPr>
        <a:defRPr sz="900" b="1">
          <a:solidFill>
            <a:schemeClr val="tx1"/>
          </a:solidFill>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840" b="1" i="0" u="none" strike="noStrike" kern="1200" spc="0" baseline="0">
                <a:solidFill>
                  <a:schemeClr val="tx1"/>
                </a:solidFill>
                <a:latin typeface="Century Gothic" panose="020B0502020202020204" pitchFamily="34" charset="0"/>
                <a:ea typeface="+mn-ea"/>
                <a:cs typeface="+mn-cs"/>
              </a:defRPr>
            </a:pPr>
            <a:r>
              <a:rPr lang="en-GB"/>
              <a:t>INFLATION 2016 - 2026 </a:t>
            </a:r>
          </a:p>
        </c:rich>
      </c:tx>
      <c:layout>
        <c:manualLayout>
          <c:xMode val="edge"/>
          <c:yMode val="edge"/>
          <c:x val="0.35840664818133783"/>
          <c:y val="4.0802704865923356E-2"/>
        </c:manualLayout>
      </c:layout>
      <c:overlay val="0"/>
      <c:spPr>
        <a:noFill/>
        <a:ln>
          <a:noFill/>
        </a:ln>
        <a:effectLst/>
      </c:spPr>
      <c:txPr>
        <a:bodyPr rot="0" spcFirstLastPara="1" vertOverflow="ellipsis" vert="horz" wrap="square" anchor="ctr" anchorCtr="1"/>
        <a:lstStyle/>
        <a:p>
          <a:pPr algn="ctr" rtl="0">
            <a:defRPr sz="84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GRAPHS!$C$10</c:f>
              <c:strCache>
                <c:ptCount val="1"/>
                <c:pt idx="0">
                  <c:v>INFLATION </c:v>
                </c:pt>
              </c:strCache>
            </c:strRef>
          </c:tx>
          <c:spPr>
            <a:ln w="28575" cap="rnd">
              <a:solidFill>
                <a:srgbClr val="C00000"/>
              </a:solidFill>
              <a:round/>
            </a:ln>
            <a:effectLst/>
          </c:spPr>
          <c:marker>
            <c:symbol val="none"/>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55-4EC8-8263-08752110258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Century Gothic" panose="020B0502020202020204" pitchFamily="34" charset="0"/>
                    <a:ea typeface="+mn-ea"/>
                    <a:cs typeface="+mn-cs"/>
                  </a:defRPr>
                </a:pPr>
                <a:endParaRPr lang="en-N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GRAPHS!$A$11:$A$21</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GRAPHS!$C$11:$C$21</c:f>
              <c:numCache>
                <c:formatCode>0.00%</c:formatCode>
                <c:ptCount val="11"/>
                <c:pt idx="0">
                  <c:v>0.1855</c:v>
                </c:pt>
                <c:pt idx="1">
                  <c:v>0.1537</c:v>
                </c:pt>
                <c:pt idx="2">
                  <c:v>0.1144</c:v>
                </c:pt>
                <c:pt idx="3">
                  <c:v>0.1198</c:v>
                </c:pt>
                <c:pt idx="4">
                  <c:v>0.1575</c:v>
                </c:pt>
                <c:pt idx="5">
                  <c:v>0.15629999999999999</c:v>
                </c:pt>
                <c:pt idx="6">
                  <c:v>0.21340000000000001</c:v>
                </c:pt>
                <c:pt idx="7">
                  <c:v>0.28920000000000001</c:v>
                </c:pt>
                <c:pt idx="8">
                  <c:v>0.34799999999999998</c:v>
                </c:pt>
                <c:pt idx="9">
                  <c:v>0.1515</c:v>
                </c:pt>
                <c:pt idx="10">
                  <c:v>0.1593</c:v>
                </c:pt>
              </c:numCache>
            </c:numRef>
          </c:val>
          <c:smooth val="0"/>
          <c:extLst>
            <c:ext xmlns:c16="http://schemas.microsoft.com/office/drawing/2014/chart" uri="{C3380CC4-5D6E-409C-BE32-E72D297353CC}">
              <c16:uniqueId val="{00000000-9A5D-4C3D-B34D-4FB2D241C00C}"/>
            </c:ext>
          </c:extLst>
        </c:ser>
        <c:dLbls>
          <c:showLegendKey val="0"/>
          <c:showVal val="0"/>
          <c:showCatName val="0"/>
          <c:showSerName val="0"/>
          <c:showPercent val="0"/>
          <c:showBubbleSize val="0"/>
        </c:dLbls>
        <c:smooth val="0"/>
        <c:axId val="954958703"/>
        <c:axId val="954953423"/>
      </c:lineChart>
      <c:catAx>
        <c:axId val="954958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700" b="1" i="0" u="none" strike="noStrike" kern="1200" baseline="0">
                <a:solidFill>
                  <a:schemeClr val="tx1"/>
                </a:solidFill>
                <a:latin typeface="Century Gothic" panose="020B0502020202020204" pitchFamily="34" charset="0"/>
                <a:ea typeface="+mn-ea"/>
                <a:cs typeface="+mn-cs"/>
              </a:defRPr>
            </a:pPr>
            <a:endParaRPr lang="en-US"/>
          </a:p>
        </c:txPr>
        <c:crossAx val="954953423"/>
        <c:crosses val="autoZero"/>
        <c:auto val="1"/>
        <c:lblAlgn val="ctr"/>
        <c:lblOffset val="100"/>
        <c:noMultiLvlLbl val="0"/>
      </c:catAx>
      <c:valAx>
        <c:axId val="954953423"/>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lgn="ctr">
              <a:defRPr sz="700" b="1" i="0" u="none" strike="noStrike" kern="1200" baseline="0">
                <a:solidFill>
                  <a:schemeClr val="tx1"/>
                </a:solidFill>
                <a:latin typeface="Century Gothic" panose="020B0502020202020204" pitchFamily="34" charset="0"/>
                <a:ea typeface="+mn-ea"/>
                <a:cs typeface="+mn-cs"/>
              </a:defRPr>
            </a:pPr>
            <a:endParaRPr lang="en-US"/>
          </a:p>
        </c:txPr>
        <c:crossAx val="954958703"/>
        <c:crosses val="autoZero"/>
        <c:crossBetween val="between"/>
      </c:valAx>
      <c:spPr>
        <a:noFill/>
        <a:ln>
          <a:noFill/>
        </a:ln>
        <a:effectLst/>
      </c:spPr>
    </c:plotArea>
    <c:plotVisOnly val="1"/>
    <c:dispBlanksAs val="gap"/>
    <c:showDLblsOverMax val="0"/>
  </c:chart>
  <c:spPr>
    <a:noFill/>
    <a:ln>
      <a:noFill/>
    </a:ln>
    <a:effectLst/>
  </c:spPr>
  <c:txPr>
    <a:bodyPr/>
    <a:lstStyle/>
    <a:p>
      <a:pPr>
        <a:defRPr sz="700" b="1">
          <a:solidFill>
            <a:schemeClr val="tx1"/>
          </a:solidFill>
          <a:latin typeface="Century Gothic" panose="020B0502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900" b="1" i="0" u="none" strike="noStrike" kern="1200" spc="0" baseline="0">
                <a:solidFill>
                  <a:schemeClr val="tx1"/>
                </a:solidFill>
                <a:latin typeface="Century Gothic" panose="020B0502020202020204" pitchFamily="34" charset="0"/>
                <a:ea typeface="+mn-ea"/>
                <a:cs typeface="+mn-cs"/>
              </a:defRPr>
            </a:pPr>
            <a:r>
              <a:rPr lang="en-GB" sz="900"/>
              <a:t>EXCHANGE RATE 2016 - 2026</a:t>
            </a:r>
          </a:p>
        </c:rich>
      </c:tx>
      <c:overlay val="0"/>
      <c:spPr>
        <a:noFill/>
        <a:ln>
          <a:noFill/>
        </a:ln>
        <a:effectLst/>
      </c:spPr>
      <c:txPr>
        <a:bodyPr rot="0" spcFirstLastPara="1" vertOverflow="ellipsis" vert="horz" wrap="square" anchor="ctr" anchorCtr="1"/>
        <a:lstStyle/>
        <a:p>
          <a:pPr algn="ctr" rtl="0">
            <a:defRPr sz="90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333084925310081"/>
          <c:y val="0.15828925755914589"/>
          <c:w val="0.85648171981154764"/>
          <c:h val="0.74166777107103132"/>
        </c:manualLayout>
      </c:layout>
      <c:lineChart>
        <c:grouping val="standard"/>
        <c:varyColors val="0"/>
        <c:ser>
          <c:idx val="0"/>
          <c:order val="0"/>
          <c:tx>
            <c:strRef>
              <c:f>GRAPHS!$D$10</c:f>
              <c:strCache>
                <c:ptCount val="1"/>
                <c:pt idx="0">
                  <c:v>EXCHANGE RATE</c:v>
                </c:pt>
              </c:strCache>
            </c:strRef>
          </c:tx>
          <c:spPr>
            <a:ln w="28575" cap="rnd">
              <a:solidFill>
                <a:srgbClr val="C00000"/>
              </a:solidFill>
              <a:round/>
            </a:ln>
            <a:effectLst/>
          </c:spPr>
          <c:marker>
            <c:symbol val="none"/>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89-4A0F-AB49-7E73F548916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Century Gothic" panose="020B0502020202020204" pitchFamily="34" charset="0"/>
                    <a:ea typeface="+mn-ea"/>
                    <a:cs typeface="+mn-cs"/>
                  </a:defRPr>
                </a:pPr>
                <a:endParaRPr lang="en-N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GRAPHS!$A$11:$A$21</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GRAPHS!$D$11:$D$21</c:f>
              <c:numCache>
                <c:formatCode>0.00</c:formatCode>
                <c:ptCount val="11"/>
                <c:pt idx="0">
                  <c:v>305</c:v>
                </c:pt>
                <c:pt idx="1">
                  <c:v>306</c:v>
                </c:pt>
                <c:pt idx="2">
                  <c:v>307</c:v>
                </c:pt>
                <c:pt idx="3">
                  <c:v>307</c:v>
                </c:pt>
                <c:pt idx="4">
                  <c:v>380</c:v>
                </c:pt>
                <c:pt idx="5">
                  <c:v>413.49</c:v>
                </c:pt>
                <c:pt idx="6">
                  <c:v>449.05</c:v>
                </c:pt>
                <c:pt idx="7">
                  <c:v>899.89</c:v>
                </c:pt>
                <c:pt idx="8">
                  <c:v>1535.82</c:v>
                </c:pt>
                <c:pt idx="9">
                  <c:v>1435.76</c:v>
                </c:pt>
                <c:pt idx="10">
                  <c:v>1368.2660000000001</c:v>
                </c:pt>
              </c:numCache>
            </c:numRef>
          </c:val>
          <c:smooth val="0"/>
          <c:extLst>
            <c:ext xmlns:c16="http://schemas.microsoft.com/office/drawing/2014/chart" uri="{C3380CC4-5D6E-409C-BE32-E72D297353CC}">
              <c16:uniqueId val="{00000000-89D4-43EA-8FC7-B9B977BF0C91}"/>
            </c:ext>
          </c:extLst>
        </c:ser>
        <c:dLbls>
          <c:showLegendKey val="0"/>
          <c:showVal val="0"/>
          <c:showCatName val="0"/>
          <c:showSerName val="0"/>
          <c:showPercent val="0"/>
          <c:showBubbleSize val="0"/>
        </c:dLbls>
        <c:smooth val="0"/>
        <c:axId val="1281008175"/>
        <c:axId val="1281013455"/>
      </c:lineChart>
      <c:catAx>
        <c:axId val="1281008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700" b="1" i="0" u="none" strike="noStrike" kern="1200" baseline="0">
                <a:solidFill>
                  <a:schemeClr val="tx1"/>
                </a:solidFill>
                <a:latin typeface="Century Gothic" panose="020B0502020202020204" pitchFamily="34" charset="0"/>
                <a:ea typeface="+mn-ea"/>
                <a:cs typeface="+mn-cs"/>
              </a:defRPr>
            </a:pPr>
            <a:endParaRPr lang="en-US"/>
          </a:p>
        </c:txPr>
        <c:crossAx val="1281013455"/>
        <c:crosses val="autoZero"/>
        <c:auto val="1"/>
        <c:lblAlgn val="ctr"/>
        <c:lblOffset val="100"/>
        <c:noMultiLvlLbl val="0"/>
      </c:catAx>
      <c:valAx>
        <c:axId val="1281013455"/>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lgn="ctr">
              <a:defRPr sz="700" b="1" i="0" u="none" strike="noStrike" kern="1200" baseline="0">
                <a:solidFill>
                  <a:schemeClr val="tx1"/>
                </a:solidFill>
                <a:latin typeface="Century Gothic" panose="020B0502020202020204" pitchFamily="34" charset="0"/>
                <a:ea typeface="+mn-ea"/>
                <a:cs typeface="+mn-cs"/>
              </a:defRPr>
            </a:pPr>
            <a:endParaRPr lang="en-US"/>
          </a:p>
        </c:txPr>
        <c:crossAx val="1281008175"/>
        <c:crosses val="autoZero"/>
        <c:crossBetween val="between"/>
      </c:valAx>
      <c:spPr>
        <a:noFill/>
        <a:ln>
          <a:noFill/>
        </a:ln>
        <a:effectLst/>
      </c:spPr>
    </c:plotArea>
    <c:plotVisOnly val="1"/>
    <c:dispBlanksAs val="gap"/>
    <c:showDLblsOverMax val="0"/>
  </c:chart>
  <c:spPr>
    <a:noFill/>
    <a:ln>
      <a:noFill/>
    </a:ln>
    <a:effectLst/>
  </c:spPr>
  <c:txPr>
    <a:bodyPr/>
    <a:lstStyle/>
    <a:p>
      <a:pPr>
        <a:defRPr sz="700" b="1">
          <a:solidFill>
            <a:schemeClr val="tx1"/>
          </a:solidFill>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C435A-D240-49A3-B5DA-FB52BCA825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NG"/>
        </a:p>
      </dgm:t>
    </dgm:pt>
    <dgm:pt modelId="{A6CCBDBE-C9FD-4F61-9244-D7F9DA8D167E}">
      <dgm:prSet phldrT="[Text]" phldr="0" custT="1"/>
      <dgm:spPr>
        <a:gradFill flip="none" rotWithShape="1">
          <a:gsLst>
            <a:gs pos="9000">
              <a:srgbClr val="C1292D"/>
            </a:gs>
            <a:gs pos="75000">
              <a:srgbClr val="951F22"/>
            </a:gs>
          </a:gsLst>
          <a:lin ang="10800000" scaled="1"/>
          <a:tileRect/>
        </a:gradFill>
      </dgm:spPr>
      <dgm:t>
        <a:bodyPr/>
        <a:lstStyle/>
        <a:p>
          <a:r>
            <a:rPr lang="en-GB" sz="1400" b="1" dirty="0">
              <a:latin typeface="Century Gothic" panose="020B0502020202020204" pitchFamily="34" charset="0"/>
            </a:rPr>
            <a:t>Leasing firms</a:t>
          </a:r>
          <a:endParaRPr lang="en-NG" sz="1400" b="1" dirty="0">
            <a:latin typeface="Century Gothic" panose="020B0502020202020204" pitchFamily="34" charset="0"/>
          </a:endParaRPr>
        </a:p>
      </dgm:t>
    </dgm:pt>
    <dgm:pt modelId="{65B95E7E-0E79-4E26-B275-E0F76B80C96D}" type="parTrans" cxnId="{89387284-FA5F-4802-B0C5-7365D6B1AC77}">
      <dgm:prSet/>
      <dgm:spPr/>
      <dgm:t>
        <a:bodyPr/>
        <a:lstStyle/>
        <a:p>
          <a:endParaRPr lang="en-NG"/>
        </a:p>
      </dgm:t>
    </dgm:pt>
    <dgm:pt modelId="{01399359-198B-4F23-8762-11F6FCE7E41D}" type="sibTrans" cxnId="{89387284-FA5F-4802-B0C5-7365D6B1AC77}">
      <dgm:prSet/>
      <dgm:spPr/>
      <dgm:t>
        <a:bodyPr/>
        <a:lstStyle/>
        <a:p>
          <a:endParaRPr lang="en-NG"/>
        </a:p>
      </dgm:t>
    </dgm:pt>
    <dgm:pt modelId="{881E1EEC-2C32-4BE4-AFD1-28D947360F91}">
      <dgm:prSet phldrT="[Text]" phldr="0" custT="1"/>
      <dgm:spPr>
        <a:gradFill rotWithShape="0">
          <a:gsLst>
            <a:gs pos="9000">
              <a:srgbClr val="C1292D"/>
            </a:gs>
            <a:gs pos="75000">
              <a:srgbClr val="951F22"/>
            </a:gs>
          </a:gsLst>
          <a:lin ang="10800000" scaled="1"/>
        </a:gradFill>
      </dgm:spPr>
      <dgm:t>
        <a:bodyPr/>
        <a:lstStyle/>
        <a:p>
          <a:r>
            <a:rPr lang="en-GB" sz="1200" dirty="0">
              <a:latin typeface="Century Gothic" panose="020B0502020202020204" pitchFamily="34" charset="0"/>
            </a:rPr>
            <a:t>Commercial bank loans</a:t>
          </a:r>
          <a:endParaRPr lang="en-NG" sz="1200" dirty="0">
            <a:latin typeface="Century Gothic" panose="020B0502020202020204" pitchFamily="34" charset="0"/>
          </a:endParaRPr>
        </a:p>
      </dgm:t>
    </dgm:pt>
    <dgm:pt modelId="{76314EBB-2491-4633-838E-DCE700A52B52}" type="parTrans" cxnId="{4D030921-054E-4574-B703-69ADB60DBFE0}">
      <dgm:prSet/>
      <dgm:spPr/>
      <dgm:t>
        <a:bodyPr/>
        <a:lstStyle/>
        <a:p>
          <a:endParaRPr lang="en-NG"/>
        </a:p>
      </dgm:t>
    </dgm:pt>
    <dgm:pt modelId="{8F2F2563-C432-46B5-9725-A4D15F859C1F}" type="sibTrans" cxnId="{4D030921-054E-4574-B703-69ADB60DBFE0}">
      <dgm:prSet/>
      <dgm:spPr/>
      <dgm:t>
        <a:bodyPr/>
        <a:lstStyle/>
        <a:p>
          <a:endParaRPr lang="en-NG"/>
        </a:p>
      </dgm:t>
    </dgm:pt>
    <dgm:pt modelId="{2D69F4DB-9821-46EE-94D6-765DCAD159D4}">
      <dgm:prSet phldrT="[Text]" phldr="0" custT="1"/>
      <dgm:spPr>
        <a:gradFill rotWithShape="0">
          <a:gsLst>
            <a:gs pos="9000">
              <a:srgbClr val="C1292D"/>
            </a:gs>
            <a:gs pos="75000">
              <a:srgbClr val="951F22"/>
            </a:gs>
          </a:gsLst>
          <a:lin ang="10800000" scaled="1"/>
        </a:gradFill>
      </dgm:spPr>
      <dgm:t>
        <a:bodyPr/>
        <a:lstStyle/>
        <a:p>
          <a:r>
            <a:rPr lang="en-GB" sz="1200" dirty="0">
              <a:latin typeface="Century Gothic" panose="020B0502020202020204" pitchFamily="34" charset="0"/>
            </a:rPr>
            <a:t>Shareholders capital </a:t>
          </a:r>
          <a:endParaRPr lang="en-NG" sz="1200" dirty="0">
            <a:latin typeface="Century Gothic" panose="020B0502020202020204" pitchFamily="34" charset="0"/>
          </a:endParaRPr>
        </a:p>
      </dgm:t>
    </dgm:pt>
    <dgm:pt modelId="{5B6F6FFB-F132-42F1-84B6-1823273B57C0}" type="parTrans" cxnId="{9415116C-E045-4BCB-A812-07041D7E763E}">
      <dgm:prSet/>
      <dgm:spPr/>
      <dgm:t>
        <a:bodyPr/>
        <a:lstStyle/>
        <a:p>
          <a:endParaRPr lang="en-NG"/>
        </a:p>
      </dgm:t>
    </dgm:pt>
    <dgm:pt modelId="{0B589C19-6273-4A34-ADAF-F08088E91751}" type="sibTrans" cxnId="{9415116C-E045-4BCB-A812-07041D7E763E}">
      <dgm:prSet/>
      <dgm:spPr/>
      <dgm:t>
        <a:bodyPr/>
        <a:lstStyle/>
        <a:p>
          <a:endParaRPr lang="en-NG"/>
        </a:p>
      </dgm:t>
    </dgm:pt>
    <dgm:pt modelId="{D789D5DA-D1F5-4718-88C1-7D5C3D23023C}">
      <dgm:prSet phldrT="[Text]" phldr="0" custT="1"/>
      <dgm:spPr>
        <a:gradFill rotWithShape="0">
          <a:gsLst>
            <a:gs pos="9000">
              <a:srgbClr val="C1292D"/>
            </a:gs>
            <a:gs pos="75000">
              <a:srgbClr val="951F22"/>
            </a:gs>
          </a:gsLst>
          <a:lin ang="10800000" scaled="1"/>
        </a:gradFill>
      </dgm:spPr>
      <dgm:t>
        <a:bodyPr/>
        <a:lstStyle/>
        <a:p>
          <a:r>
            <a:rPr lang="en-GB" sz="1200" b="1" dirty="0">
              <a:latin typeface="Century Gothic" panose="020B0502020202020204" pitchFamily="34" charset="0"/>
            </a:rPr>
            <a:t>Development Finance Institutions</a:t>
          </a:r>
          <a:endParaRPr lang="en-NG" sz="1200" b="1" dirty="0">
            <a:latin typeface="Century Gothic" panose="020B0502020202020204" pitchFamily="34" charset="0"/>
          </a:endParaRPr>
        </a:p>
      </dgm:t>
    </dgm:pt>
    <dgm:pt modelId="{A0908C09-6EA4-43A0-9270-36D73DE3232C}" type="parTrans" cxnId="{C84AE19A-38BE-430A-91C3-73F9C77B3C81}">
      <dgm:prSet/>
      <dgm:spPr/>
      <dgm:t>
        <a:bodyPr/>
        <a:lstStyle/>
        <a:p>
          <a:endParaRPr lang="en-NG"/>
        </a:p>
      </dgm:t>
    </dgm:pt>
    <dgm:pt modelId="{D8005827-561D-4150-B257-8853107D7960}" type="sibTrans" cxnId="{C84AE19A-38BE-430A-91C3-73F9C77B3C81}">
      <dgm:prSet/>
      <dgm:spPr/>
      <dgm:t>
        <a:bodyPr/>
        <a:lstStyle/>
        <a:p>
          <a:endParaRPr lang="en-NG"/>
        </a:p>
      </dgm:t>
    </dgm:pt>
    <dgm:pt modelId="{F5B753C4-92A0-496C-91D5-DC35D3F622F6}">
      <dgm:prSet custT="1"/>
      <dgm:spPr>
        <a:gradFill rotWithShape="0">
          <a:gsLst>
            <a:gs pos="9000">
              <a:srgbClr val="C1292D"/>
            </a:gs>
            <a:gs pos="75000">
              <a:srgbClr val="951F22"/>
            </a:gs>
          </a:gsLst>
          <a:lin ang="10800000" scaled="1"/>
        </a:gradFill>
      </dgm:spPr>
      <dgm:t>
        <a:bodyPr/>
        <a:lstStyle/>
        <a:p>
          <a:r>
            <a:rPr lang="en-GB" sz="1200" b="1" dirty="0">
              <a:latin typeface="Century Gothic" panose="020B0502020202020204" pitchFamily="34" charset="0"/>
            </a:rPr>
            <a:t>Retained Earnings</a:t>
          </a:r>
        </a:p>
      </dgm:t>
    </dgm:pt>
    <dgm:pt modelId="{DB8FCD28-4592-453E-B666-18CE3A2A85EE}" type="parTrans" cxnId="{DB52CEEA-F186-4EAE-9A71-9301E3997089}">
      <dgm:prSet/>
      <dgm:spPr/>
      <dgm:t>
        <a:bodyPr/>
        <a:lstStyle/>
        <a:p>
          <a:endParaRPr lang="en-NG"/>
        </a:p>
      </dgm:t>
    </dgm:pt>
    <dgm:pt modelId="{F17973E9-890B-4210-AFD8-99332C04DBFF}" type="sibTrans" cxnId="{DB52CEEA-F186-4EAE-9A71-9301E3997089}">
      <dgm:prSet/>
      <dgm:spPr/>
      <dgm:t>
        <a:bodyPr/>
        <a:lstStyle/>
        <a:p>
          <a:endParaRPr lang="en-NG"/>
        </a:p>
      </dgm:t>
    </dgm:pt>
    <dgm:pt modelId="{E65248EF-50E2-4A15-9931-7BE6A64F0BC8}">
      <dgm:prSet custT="1"/>
      <dgm:spPr>
        <a:gradFill rotWithShape="0">
          <a:gsLst>
            <a:gs pos="9000">
              <a:srgbClr val="C1292D"/>
            </a:gs>
            <a:gs pos="75000">
              <a:srgbClr val="951F22"/>
            </a:gs>
          </a:gsLst>
          <a:lin ang="10800000" scaled="1"/>
        </a:gradFill>
      </dgm:spPr>
      <dgm:t>
        <a:bodyPr/>
        <a:lstStyle/>
        <a:p>
          <a:r>
            <a:rPr lang="en-GB" sz="1200" b="1" dirty="0">
              <a:latin typeface="Century Gothic" panose="020B0502020202020204" pitchFamily="34" charset="0"/>
            </a:rPr>
            <a:t>Capital Market Funding</a:t>
          </a:r>
          <a:endParaRPr lang="en-NG" sz="1200" b="1" dirty="0">
            <a:latin typeface="Century Gothic" panose="020B0502020202020204" pitchFamily="34" charset="0"/>
          </a:endParaRPr>
        </a:p>
      </dgm:t>
    </dgm:pt>
    <dgm:pt modelId="{9D23ABA8-5A37-463C-8296-5EF6179AFA53}" type="parTrans" cxnId="{E23E80E2-A8BA-4E97-95AC-EBAB62339838}">
      <dgm:prSet/>
      <dgm:spPr/>
      <dgm:t>
        <a:bodyPr/>
        <a:lstStyle/>
        <a:p>
          <a:endParaRPr lang="en-NG"/>
        </a:p>
      </dgm:t>
    </dgm:pt>
    <dgm:pt modelId="{46982991-295E-4184-B54E-B1C57E503440}" type="sibTrans" cxnId="{E23E80E2-A8BA-4E97-95AC-EBAB62339838}">
      <dgm:prSet/>
      <dgm:spPr/>
      <dgm:t>
        <a:bodyPr/>
        <a:lstStyle/>
        <a:p>
          <a:endParaRPr lang="en-NG"/>
        </a:p>
      </dgm:t>
    </dgm:pt>
    <dgm:pt modelId="{5BF9B5D2-6FF6-432B-B901-2F204E57FD87}">
      <dgm:prSet custT="1"/>
      <dgm:spPr>
        <a:gradFill rotWithShape="0">
          <a:gsLst>
            <a:gs pos="9000">
              <a:srgbClr val="C1292D"/>
            </a:gs>
            <a:gs pos="75000">
              <a:srgbClr val="951F22"/>
            </a:gs>
          </a:gsLst>
          <a:lin ang="10800000" scaled="1"/>
        </a:gradFill>
      </dgm:spPr>
      <dgm:t>
        <a:bodyPr/>
        <a:lstStyle/>
        <a:p>
          <a:r>
            <a:rPr lang="en-GB" sz="1200" b="1" dirty="0">
              <a:latin typeface="Century Gothic" panose="020B0502020202020204" pitchFamily="34" charset="0"/>
            </a:rPr>
            <a:t>Vendor Financing</a:t>
          </a:r>
          <a:endParaRPr lang="en-NG" sz="1200" b="1" dirty="0">
            <a:latin typeface="Century Gothic" panose="020B0502020202020204" pitchFamily="34" charset="0"/>
          </a:endParaRPr>
        </a:p>
      </dgm:t>
    </dgm:pt>
    <dgm:pt modelId="{EB44A347-6DBE-4F4E-8471-48CBF6246CEA}" type="parTrans" cxnId="{2C93449A-AEE4-4C27-BD7F-47256414BDB4}">
      <dgm:prSet/>
      <dgm:spPr/>
      <dgm:t>
        <a:bodyPr/>
        <a:lstStyle/>
        <a:p>
          <a:endParaRPr lang="en-NG"/>
        </a:p>
      </dgm:t>
    </dgm:pt>
    <dgm:pt modelId="{EDF75940-2159-4115-8385-7D1C13DEC8B4}" type="sibTrans" cxnId="{2C93449A-AEE4-4C27-BD7F-47256414BDB4}">
      <dgm:prSet/>
      <dgm:spPr/>
      <dgm:t>
        <a:bodyPr/>
        <a:lstStyle/>
        <a:p>
          <a:endParaRPr lang="en-NG"/>
        </a:p>
      </dgm:t>
    </dgm:pt>
    <dgm:pt modelId="{2D5E3C0C-3969-4D18-AF07-72F486D29309}" type="pres">
      <dgm:prSet presAssocID="{58AC435A-D240-49A3-B5DA-FB52BCA825E8}" presName="hierChild1" presStyleCnt="0">
        <dgm:presLayoutVars>
          <dgm:orgChart val="1"/>
          <dgm:chPref val="1"/>
          <dgm:dir/>
          <dgm:animOne val="branch"/>
          <dgm:animLvl val="lvl"/>
          <dgm:resizeHandles/>
        </dgm:presLayoutVars>
      </dgm:prSet>
      <dgm:spPr/>
    </dgm:pt>
    <dgm:pt modelId="{E3E2F584-0D4C-4F51-A759-CB5B4D381503}" type="pres">
      <dgm:prSet presAssocID="{A6CCBDBE-C9FD-4F61-9244-D7F9DA8D167E}" presName="hierRoot1" presStyleCnt="0">
        <dgm:presLayoutVars>
          <dgm:hierBranch val="init"/>
        </dgm:presLayoutVars>
      </dgm:prSet>
      <dgm:spPr/>
    </dgm:pt>
    <dgm:pt modelId="{83994C33-E8DE-4729-A0FF-B23308FB172D}" type="pres">
      <dgm:prSet presAssocID="{A6CCBDBE-C9FD-4F61-9244-D7F9DA8D167E}" presName="rootComposite1" presStyleCnt="0"/>
      <dgm:spPr/>
    </dgm:pt>
    <dgm:pt modelId="{04A394A9-DDBE-4C0B-BD73-1072BDF0F159}" type="pres">
      <dgm:prSet presAssocID="{A6CCBDBE-C9FD-4F61-9244-D7F9DA8D167E}" presName="rootText1" presStyleLbl="node0" presStyleIdx="0" presStyleCnt="1">
        <dgm:presLayoutVars>
          <dgm:chPref val="3"/>
        </dgm:presLayoutVars>
      </dgm:prSet>
      <dgm:spPr/>
    </dgm:pt>
    <dgm:pt modelId="{2DD820CC-9FAD-462B-83F5-FB63D7408AAD}" type="pres">
      <dgm:prSet presAssocID="{A6CCBDBE-C9FD-4F61-9244-D7F9DA8D167E}" presName="rootConnector1" presStyleLbl="node1" presStyleIdx="0" presStyleCnt="0"/>
      <dgm:spPr/>
    </dgm:pt>
    <dgm:pt modelId="{11A0E422-BE08-4F97-B12A-24A111B3B646}" type="pres">
      <dgm:prSet presAssocID="{A6CCBDBE-C9FD-4F61-9244-D7F9DA8D167E}" presName="hierChild2" presStyleCnt="0"/>
      <dgm:spPr/>
    </dgm:pt>
    <dgm:pt modelId="{EEDCAF3E-C97A-430C-A63F-02DB71627FFE}" type="pres">
      <dgm:prSet presAssocID="{76314EBB-2491-4633-838E-DCE700A52B52}" presName="Name37" presStyleLbl="parChTrans1D2" presStyleIdx="0" presStyleCnt="6"/>
      <dgm:spPr/>
    </dgm:pt>
    <dgm:pt modelId="{6EB17188-063A-4F1E-BC7B-798ABC10EE51}" type="pres">
      <dgm:prSet presAssocID="{881E1EEC-2C32-4BE4-AFD1-28D947360F91}" presName="hierRoot2" presStyleCnt="0">
        <dgm:presLayoutVars>
          <dgm:hierBranch val="init"/>
        </dgm:presLayoutVars>
      </dgm:prSet>
      <dgm:spPr/>
    </dgm:pt>
    <dgm:pt modelId="{9F435082-2C58-4D84-8071-3E1382675386}" type="pres">
      <dgm:prSet presAssocID="{881E1EEC-2C32-4BE4-AFD1-28D947360F91}" presName="rootComposite" presStyleCnt="0"/>
      <dgm:spPr/>
    </dgm:pt>
    <dgm:pt modelId="{C15DA135-0875-4D59-8F40-D240ECA7B543}" type="pres">
      <dgm:prSet presAssocID="{881E1EEC-2C32-4BE4-AFD1-28D947360F91}" presName="rootText" presStyleLbl="node2" presStyleIdx="0" presStyleCnt="6">
        <dgm:presLayoutVars>
          <dgm:chPref val="3"/>
        </dgm:presLayoutVars>
      </dgm:prSet>
      <dgm:spPr/>
    </dgm:pt>
    <dgm:pt modelId="{1EC795F5-D2A2-44C0-BC77-B0C884551567}" type="pres">
      <dgm:prSet presAssocID="{881E1EEC-2C32-4BE4-AFD1-28D947360F91}" presName="rootConnector" presStyleLbl="node2" presStyleIdx="0" presStyleCnt="6"/>
      <dgm:spPr/>
    </dgm:pt>
    <dgm:pt modelId="{CAE0DC78-590E-4FD7-B3BA-F2B27F1A8BF9}" type="pres">
      <dgm:prSet presAssocID="{881E1EEC-2C32-4BE4-AFD1-28D947360F91}" presName="hierChild4" presStyleCnt="0"/>
      <dgm:spPr/>
    </dgm:pt>
    <dgm:pt modelId="{85656BAD-47FB-463D-A0BC-7FA7392628B1}" type="pres">
      <dgm:prSet presAssocID="{881E1EEC-2C32-4BE4-AFD1-28D947360F91}" presName="hierChild5" presStyleCnt="0"/>
      <dgm:spPr/>
    </dgm:pt>
    <dgm:pt modelId="{E03B16E2-B7F6-465C-9B5D-856B7C9B8A72}" type="pres">
      <dgm:prSet presAssocID="{5B6F6FFB-F132-42F1-84B6-1823273B57C0}" presName="Name37" presStyleLbl="parChTrans1D2" presStyleIdx="1" presStyleCnt="6"/>
      <dgm:spPr/>
    </dgm:pt>
    <dgm:pt modelId="{B90C4442-B5D3-4F68-A7DA-CEE63C520791}" type="pres">
      <dgm:prSet presAssocID="{2D69F4DB-9821-46EE-94D6-765DCAD159D4}" presName="hierRoot2" presStyleCnt="0">
        <dgm:presLayoutVars>
          <dgm:hierBranch val="init"/>
        </dgm:presLayoutVars>
      </dgm:prSet>
      <dgm:spPr/>
    </dgm:pt>
    <dgm:pt modelId="{161B90FD-32A5-4A79-BA77-8D22F8921CEA}" type="pres">
      <dgm:prSet presAssocID="{2D69F4DB-9821-46EE-94D6-765DCAD159D4}" presName="rootComposite" presStyleCnt="0"/>
      <dgm:spPr/>
    </dgm:pt>
    <dgm:pt modelId="{2B026DE4-A274-4492-A645-B27A23FBC230}" type="pres">
      <dgm:prSet presAssocID="{2D69F4DB-9821-46EE-94D6-765DCAD159D4}" presName="rootText" presStyleLbl="node2" presStyleIdx="1" presStyleCnt="6">
        <dgm:presLayoutVars>
          <dgm:chPref val="3"/>
        </dgm:presLayoutVars>
      </dgm:prSet>
      <dgm:spPr/>
    </dgm:pt>
    <dgm:pt modelId="{F851C5F0-BAF6-4FD8-BDB9-55D98179C9D0}" type="pres">
      <dgm:prSet presAssocID="{2D69F4DB-9821-46EE-94D6-765DCAD159D4}" presName="rootConnector" presStyleLbl="node2" presStyleIdx="1" presStyleCnt="6"/>
      <dgm:spPr/>
    </dgm:pt>
    <dgm:pt modelId="{F1CEA1A6-1898-46A4-8FC8-5F76F05E72A6}" type="pres">
      <dgm:prSet presAssocID="{2D69F4DB-9821-46EE-94D6-765DCAD159D4}" presName="hierChild4" presStyleCnt="0"/>
      <dgm:spPr/>
    </dgm:pt>
    <dgm:pt modelId="{E28E8552-D3AD-43FF-B8BE-FE28E26635A4}" type="pres">
      <dgm:prSet presAssocID="{2D69F4DB-9821-46EE-94D6-765DCAD159D4}" presName="hierChild5" presStyleCnt="0"/>
      <dgm:spPr/>
    </dgm:pt>
    <dgm:pt modelId="{C6A92C13-C49B-47C6-A67E-3719C167DEDC}" type="pres">
      <dgm:prSet presAssocID="{DB8FCD28-4592-453E-B666-18CE3A2A85EE}" presName="Name37" presStyleLbl="parChTrans1D2" presStyleIdx="2" presStyleCnt="6"/>
      <dgm:spPr/>
    </dgm:pt>
    <dgm:pt modelId="{10AEDF0E-764C-4A30-880E-2EB243CF1B66}" type="pres">
      <dgm:prSet presAssocID="{F5B753C4-92A0-496C-91D5-DC35D3F622F6}" presName="hierRoot2" presStyleCnt="0">
        <dgm:presLayoutVars>
          <dgm:hierBranch val="init"/>
        </dgm:presLayoutVars>
      </dgm:prSet>
      <dgm:spPr/>
    </dgm:pt>
    <dgm:pt modelId="{A39E4F3C-4998-4E09-A67D-80BC82B1F22F}" type="pres">
      <dgm:prSet presAssocID="{F5B753C4-92A0-496C-91D5-DC35D3F622F6}" presName="rootComposite" presStyleCnt="0"/>
      <dgm:spPr/>
    </dgm:pt>
    <dgm:pt modelId="{E09EC9F7-B60B-45C3-81C6-A5632491A9A7}" type="pres">
      <dgm:prSet presAssocID="{F5B753C4-92A0-496C-91D5-DC35D3F622F6}" presName="rootText" presStyleLbl="node2" presStyleIdx="2" presStyleCnt="6">
        <dgm:presLayoutVars>
          <dgm:chPref val="3"/>
        </dgm:presLayoutVars>
      </dgm:prSet>
      <dgm:spPr/>
    </dgm:pt>
    <dgm:pt modelId="{A3F687DA-3081-430F-82D2-D79F368EC1AC}" type="pres">
      <dgm:prSet presAssocID="{F5B753C4-92A0-496C-91D5-DC35D3F622F6}" presName="rootConnector" presStyleLbl="node2" presStyleIdx="2" presStyleCnt="6"/>
      <dgm:spPr/>
    </dgm:pt>
    <dgm:pt modelId="{3ECB1429-9E2B-4182-8251-20751C932E81}" type="pres">
      <dgm:prSet presAssocID="{F5B753C4-92A0-496C-91D5-DC35D3F622F6}" presName="hierChild4" presStyleCnt="0"/>
      <dgm:spPr/>
    </dgm:pt>
    <dgm:pt modelId="{C0A97DBD-EDF2-406A-98F5-8355DA7CD95E}" type="pres">
      <dgm:prSet presAssocID="{F5B753C4-92A0-496C-91D5-DC35D3F622F6}" presName="hierChild5" presStyleCnt="0"/>
      <dgm:spPr/>
    </dgm:pt>
    <dgm:pt modelId="{2D46062E-54DB-4C17-92E3-C138ADE9A840}" type="pres">
      <dgm:prSet presAssocID="{A0908C09-6EA4-43A0-9270-36D73DE3232C}" presName="Name37" presStyleLbl="parChTrans1D2" presStyleIdx="3" presStyleCnt="6"/>
      <dgm:spPr/>
    </dgm:pt>
    <dgm:pt modelId="{20BE0539-D32C-4C5F-AADB-08D5E93834B4}" type="pres">
      <dgm:prSet presAssocID="{D789D5DA-D1F5-4718-88C1-7D5C3D23023C}" presName="hierRoot2" presStyleCnt="0">
        <dgm:presLayoutVars>
          <dgm:hierBranch val="init"/>
        </dgm:presLayoutVars>
      </dgm:prSet>
      <dgm:spPr/>
    </dgm:pt>
    <dgm:pt modelId="{B1D501F9-71B1-448C-BEB6-80886345C6AE}" type="pres">
      <dgm:prSet presAssocID="{D789D5DA-D1F5-4718-88C1-7D5C3D23023C}" presName="rootComposite" presStyleCnt="0"/>
      <dgm:spPr/>
    </dgm:pt>
    <dgm:pt modelId="{67686A71-0A59-4264-8744-722F797CE681}" type="pres">
      <dgm:prSet presAssocID="{D789D5DA-D1F5-4718-88C1-7D5C3D23023C}" presName="rootText" presStyleLbl="node2" presStyleIdx="3" presStyleCnt="6">
        <dgm:presLayoutVars>
          <dgm:chPref val="3"/>
        </dgm:presLayoutVars>
      </dgm:prSet>
      <dgm:spPr/>
    </dgm:pt>
    <dgm:pt modelId="{8DAF6C7F-C46C-492F-9752-5D52091A437D}" type="pres">
      <dgm:prSet presAssocID="{D789D5DA-D1F5-4718-88C1-7D5C3D23023C}" presName="rootConnector" presStyleLbl="node2" presStyleIdx="3" presStyleCnt="6"/>
      <dgm:spPr/>
    </dgm:pt>
    <dgm:pt modelId="{684BE1ED-3175-4898-936B-63AC352E9CE5}" type="pres">
      <dgm:prSet presAssocID="{D789D5DA-D1F5-4718-88C1-7D5C3D23023C}" presName="hierChild4" presStyleCnt="0"/>
      <dgm:spPr/>
    </dgm:pt>
    <dgm:pt modelId="{12603B41-16B2-4F7C-957E-3DF8927A0A25}" type="pres">
      <dgm:prSet presAssocID="{D789D5DA-D1F5-4718-88C1-7D5C3D23023C}" presName="hierChild5" presStyleCnt="0"/>
      <dgm:spPr/>
    </dgm:pt>
    <dgm:pt modelId="{C089874E-3B07-42A6-8F34-003847D133D1}" type="pres">
      <dgm:prSet presAssocID="{9D23ABA8-5A37-463C-8296-5EF6179AFA53}" presName="Name37" presStyleLbl="parChTrans1D2" presStyleIdx="4" presStyleCnt="6"/>
      <dgm:spPr/>
    </dgm:pt>
    <dgm:pt modelId="{449BB95C-87C9-4765-99C2-0C70D9913402}" type="pres">
      <dgm:prSet presAssocID="{E65248EF-50E2-4A15-9931-7BE6A64F0BC8}" presName="hierRoot2" presStyleCnt="0">
        <dgm:presLayoutVars>
          <dgm:hierBranch val="init"/>
        </dgm:presLayoutVars>
      </dgm:prSet>
      <dgm:spPr/>
    </dgm:pt>
    <dgm:pt modelId="{9113A7A5-4753-4B39-A8D2-B18D98DFCFF8}" type="pres">
      <dgm:prSet presAssocID="{E65248EF-50E2-4A15-9931-7BE6A64F0BC8}" presName="rootComposite" presStyleCnt="0"/>
      <dgm:spPr/>
    </dgm:pt>
    <dgm:pt modelId="{6CE3E1B7-112C-4278-8E73-D0C700FC06EC}" type="pres">
      <dgm:prSet presAssocID="{E65248EF-50E2-4A15-9931-7BE6A64F0BC8}" presName="rootText" presStyleLbl="node2" presStyleIdx="4" presStyleCnt="6">
        <dgm:presLayoutVars>
          <dgm:chPref val="3"/>
        </dgm:presLayoutVars>
      </dgm:prSet>
      <dgm:spPr/>
    </dgm:pt>
    <dgm:pt modelId="{D33100D3-4DB0-4748-9E1A-48E655878754}" type="pres">
      <dgm:prSet presAssocID="{E65248EF-50E2-4A15-9931-7BE6A64F0BC8}" presName="rootConnector" presStyleLbl="node2" presStyleIdx="4" presStyleCnt="6"/>
      <dgm:spPr/>
    </dgm:pt>
    <dgm:pt modelId="{48D3E73A-797B-4326-844B-08D8135BB077}" type="pres">
      <dgm:prSet presAssocID="{E65248EF-50E2-4A15-9931-7BE6A64F0BC8}" presName="hierChild4" presStyleCnt="0"/>
      <dgm:spPr/>
    </dgm:pt>
    <dgm:pt modelId="{20C8095A-5167-4633-8CDB-C0EEF61FC24C}" type="pres">
      <dgm:prSet presAssocID="{E65248EF-50E2-4A15-9931-7BE6A64F0BC8}" presName="hierChild5" presStyleCnt="0"/>
      <dgm:spPr/>
    </dgm:pt>
    <dgm:pt modelId="{BA6B9474-4F12-414A-A85C-DA7B6B7E4EFE}" type="pres">
      <dgm:prSet presAssocID="{EB44A347-6DBE-4F4E-8471-48CBF6246CEA}" presName="Name37" presStyleLbl="parChTrans1D2" presStyleIdx="5" presStyleCnt="6"/>
      <dgm:spPr/>
    </dgm:pt>
    <dgm:pt modelId="{179CE7E2-48C8-40A6-8DE2-4760E5E4CB53}" type="pres">
      <dgm:prSet presAssocID="{5BF9B5D2-6FF6-432B-B901-2F204E57FD87}" presName="hierRoot2" presStyleCnt="0">
        <dgm:presLayoutVars>
          <dgm:hierBranch val="init"/>
        </dgm:presLayoutVars>
      </dgm:prSet>
      <dgm:spPr/>
    </dgm:pt>
    <dgm:pt modelId="{6464A68D-CC32-453C-BD9C-405DBFC123F5}" type="pres">
      <dgm:prSet presAssocID="{5BF9B5D2-6FF6-432B-B901-2F204E57FD87}" presName="rootComposite" presStyleCnt="0"/>
      <dgm:spPr/>
    </dgm:pt>
    <dgm:pt modelId="{03D64B3A-735E-4F79-BC37-E42F776D20A3}" type="pres">
      <dgm:prSet presAssocID="{5BF9B5D2-6FF6-432B-B901-2F204E57FD87}" presName="rootText" presStyleLbl="node2" presStyleIdx="5" presStyleCnt="6">
        <dgm:presLayoutVars>
          <dgm:chPref val="3"/>
        </dgm:presLayoutVars>
      </dgm:prSet>
      <dgm:spPr/>
    </dgm:pt>
    <dgm:pt modelId="{8F95DB37-9A2C-4117-8241-36D40A596B39}" type="pres">
      <dgm:prSet presAssocID="{5BF9B5D2-6FF6-432B-B901-2F204E57FD87}" presName="rootConnector" presStyleLbl="node2" presStyleIdx="5" presStyleCnt="6"/>
      <dgm:spPr/>
    </dgm:pt>
    <dgm:pt modelId="{39F23DFF-EFEF-44D4-AA29-CDD2325854E6}" type="pres">
      <dgm:prSet presAssocID="{5BF9B5D2-6FF6-432B-B901-2F204E57FD87}" presName="hierChild4" presStyleCnt="0"/>
      <dgm:spPr/>
    </dgm:pt>
    <dgm:pt modelId="{D3583978-F715-4253-AB5F-7E2EE0843309}" type="pres">
      <dgm:prSet presAssocID="{5BF9B5D2-6FF6-432B-B901-2F204E57FD87}" presName="hierChild5" presStyleCnt="0"/>
      <dgm:spPr/>
    </dgm:pt>
    <dgm:pt modelId="{13941D4E-81CF-41CD-8F1E-D2ECF70B7656}" type="pres">
      <dgm:prSet presAssocID="{A6CCBDBE-C9FD-4F61-9244-D7F9DA8D167E}" presName="hierChild3" presStyleCnt="0"/>
      <dgm:spPr/>
    </dgm:pt>
  </dgm:ptLst>
  <dgm:cxnLst>
    <dgm:cxn modelId="{EA001C00-252A-434B-A951-C6CD632433EB}" type="presOf" srcId="{58AC435A-D240-49A3-B5DA-FB52BCA825E8}" destId="{2D5E3C0C-3969-4D18-AF07-72F486D29309}" srcOrd="0" destOrd="0" presId="urn:microsoft.com/office/officeart/2005/8/layout/orgChart1"/>
    <dgm:cxn modelId="{DBC50604-D8E9-4BFA-A1D6-A216395EB0A9}" type="presOf" srcId="{DB8FCD28-4592-453E-B666-18CE3A2A85EE}" destId="{C6A92C13-C49B-47C6-A67E-3719C167DEDC}" srcOrd="0" destOrd="0" presId="urn:microsoft.com/office/officeart/2005/8/layout/orgChart1"/>
    <dgm:cxn modelId="{E47A8E15-ED48-43FE-B5FA-A478205F94EA}" type="presOf" srcId="{5B6F6FFB-F132-42F1-84B6-1823273B57C0}" destId="{E03B16E2-B7F6-465C-9B5D-856B7C9B8A72}" srcOrd="0" destOrd="0" presId="urn:microsoft.com/office/officeart/2005/8/layout/orgChart1"/>
    <dgm:cxn modelId="{51D0CB17-C3E3-401E-B9D9-6B1FA36D8E14}" type="presOf" srcId="{76314EBB-2491-4633-838E-DCE700A52B52}" destId="{EEDCAF3E-C97A-430C-A63F-02DB71627FFE}" srcOrd="0" destOrd="0" presId="urn:microsoft.com/office/officeart/2005/8/layout/orgChart1"/>
    <dgm:cxn modelId="{4D030921-054E-4574-B703-69ADB60DBFE0}" srcId="{A6CCBDBE-C9FD-4F61-9244-D7F9DA8D167E}" destId="{881E1EEC-2C32-4BE4-AFD1-28D947360F91}" srcOrd="0" destOrd="0" parTransId="{76314EBB-2491-4633-838E-DCE700A52B52}" sibTransId="{8F2F2563-C432-46B5-9725-A4D15F859C1F}"/>
    <dgm:cxn modelId="{D9F74430-6C79-4FE6-943E-99E3C1F70FC1}" type="presOf" srcId="{F5B753C4-92A0-496C-91D5-DC35D3F622F6}" destId="{E09EC9F7-B60B-45C3-81C6-A5632491A9A7}" srcOrd="0" destOrd="0" presId="urn:microsoft.com/office/officeart/2005/8/layout/orgChart1"/>
    <dgm:cxn modelId="{58F2C54B-BCC2-4FFA-A679-D0305410CDF6}" type="presOf" srcId="{5BF9B5D2-6FF6-432B-B901-2F204E57FD87}" destId="{03D64B3A-735E-4F79-BC37-E42F776D20A3}" srcOrd="0" destOrd="0" presId="urn:microsoft.com/office/officeart/2005/8/layout/orgChart1"/>
    <dgm:cxn modelId="{9415116C-E045-4BCB-A812-07041D7E763E}" srcId="{A6CCBDBE-C9FD-4F61-9244-D7F9DA8D167E}" destId="{2D69F4DB-9821-46EE-94D6-765DCAD159D4}" srcOrd="1" destOrd="0" parTransId="{5B6F6FFB-F132-42F1-84B6-1823273B57C0}" sibTransId="{0B589C19-6273-4A34-ADAF-F08088E91751}"/>
    <dgm:cxn modelId="{403E8D72-5F98-4A05-B98A-F73DFD9E74C1}" type="presOf" srcId="{D789D5DA-D1F5-4718-88C1-7D5C3D23023C}" destId="{67686A71-0A59-4264-8744-722F797CE681}" srcOrd="0" destOrd="0" presId="urn:microsoft.com/office/officeart/2005/8/layout/orgChart1"/>
    <dgm:cxn modelId="{54794079-1DAC-4CC1-802B-6FD82B2C8A3D}" type="presOf" srcId="{2D69F4DB-9821-46EE-94D6-765DCAD159D4}" destId="{2B026DE4-A274-4492-A645-B27A23FBC230}" srcOrd="0" destOrd="0" presId="urn:microsoft.com/office/officeart/2005/8/layout/orgChart1"/>
    <dgm:cxn modelId="{31975E7D-ED8E-4520-BF48-EC66B70891FE}" type="presOf" srcId="{5BF9B5D2-6FF6-432B-B901-2F204E57FD87}" destId="{8F95DB37-9A2C-4117-8241-36D40A596B39}" srcOrd="1" destOrd="0" presId="urn:microsoft.com/office/officeart/2005/8/layout/orgChart1"/>
    <dgm:cxn modelId="{1EC9CD81-5F98-40A8-AA94-F17FCEFC86F9}" type="presOf" srcId="{F5B753C4-92A0-496C-91D5-DC35D3F622F6}" destId="{A3F687DA-3081-430F-82D2-D79F368EC1AC}" srcOrd="1" destOrd="0" presId="urn:microsoft.com/office/officeart/2005/8/layout/orgChart1"/>
    <dgm:cxn modelId="{89387284-FA5F-4802-B0C5-7365D6B1AC77}" srcId="{58AC435A-D240-49A3-B5DA-FB52BCA825E8}" destId="{A6CCBDBE-C9FD-4F61-9244-D7F9DA8D167E}" srcOrd="0" destOrd="0" parTransId="{65B95E7E-0E79-4E26-B275-E0F76B80C96D}" sibTransId="{01399359-198B-4F23-8762-11F6FCE7E41D}"/>
    <dgm:cxn modelId="{B1C64D85-6FEA-4B13-91D7-6B631B4236D0}" type="presOf" srcId="{881E1EEC-2C32-4BE4-AFD1-28D947360F91}" destId="{1EC795F5-D2A2-44C0-BC77-B0C884551567}" srcOrd="1" destOrd="0" presId="urn:microsoft.com/office/officeart/2005/8/layout/orgChart1"/>
    <dgm:cxn modelId="{13856291-48F3-46A5-B172-18F7DF4A3C82}" type="presOf" srcId="{881E1EEC-2C32-4BE4-AFD1-28D947360F91}" destId="{C15DA135-0875-4D59-8F40-D240ECA7B543}" srcOrd="0" destOrd="0" presId="urn:microsoft.com/office/officeart/2005/8/layout/orgChart1"/>
    <dgm:cxn modelId="{80346799-7B28-4964-8EB5-CC708D2BF800}" type="presOf" srcId="{E65248EF-50E2-4A15-9931-7BE6A64F0BC8}" destId="{6CE3E1B7-112C-4278-8E73-D0C700FC06EC}" srcOrd="0" destOrd="0" presId="urn:microsoft.com/office/officeart/2005/8/layout/orgChart1"/>
    <dgm:cxn modelId="{2C93449A-AEE4-4C27-BD7F-47256414BDB4}" srcId="{A6CCBDBE-C9FD-4F61-9244-D7F9DA8D167E}" destId="{5BF9B5D2-6FF6-432B-B901-2F204E57FD87}" srcOrd="5" destOrd="0" parTransId="{EB44A347-6DBE-4F4E-8471-48CBF6246CEA}" sibTransId="{EDF75940-2159-4115-8385-7D1C13DEC8B4}"/>
    <dgm:cxn modelId="{C84AE19A-38BE-430A-91C3-73F9C77B3C81}" srcId="{A6CCBDBE-C9FD-4F61-9244-D7F9DA8D167E}" destId="{D789D5DA-D1F5-4718-88C1-7D5C3D23023C}" srcOrd="3" destOrd="0" parTransId="{A0908C09-6EA4-43A0-9270-36D73DE3232C}" sibTransId="{D8005827-561D-4150-B257-8853107D7960}"/>
    <dgm:cxn modelId="{86BCAC9C-FF23-45E5-A0FA-5D9212319511}" type="presOf" srcId="{D789D5DA-D1F5-4718-88C1-7D5C3D23023C}" destId="{8DAF6C7F-C46C-492F-9752-5D52091A437D}" srcOrd="1" destOrd="0" presId="urn:microsoft.com/office/officeart/2005/8/layout/orgChart1"/>
    <dgm:cxn modelId="{D4A06AA3-AC15-44DF-A128-FC9E68E76C3F}" type="presOf" srcId="{E65248EF-50E2-4A15-9931-7BE6A64F0BC8}" destId="{D33100D3-4DB0-4748-9E1A-48E655878754}" srcOrd="1" destOrd="0" presId="urn:microsoft.com/office/officeart/2005/8/layout/orgChart1"/>
    <dgm:cxn modelId="{5AA16CAC-9132-4E16-946E-963F1F68E9AF}" type="presOf" srcId="{2D69F4DB-9821-46EE-94D6-765DCAD159D4}" destId="{F851C5F0-BAF6-4FD8-BDB9-55D98179C9D0}" srcOrd="1" destOrd="0" presId="urn:microsoft.com/office/officeart/2005/8/layout/orgChart1"/>
    <dgm:cxn modelId="{B1C532AE-0BBB-489F-B3A3-F4D35C8C9201}" type="presOf" srcId="{A6CCBDBE-C9FD-4F61-9244-D7F9DA8D167E}" destId="{04A394A9-DDBE-4C0B-BD73-1072BDF0F159}" srcOrd="0" destOrd="0" presId="urn:microsoft.com/office/officeart/2005/8/layout/orgChart1"/>
    <dgm:cxn modelId="{B30589B3-6CEF-4FF1-B7D4-86D1C95F7C08}" type="presOf" srcId="{A6CCBDBE-C9FD-4F61-9244-D7F9DA8D167E}" destId="{2DD820CC-9FAD-462B-83F5-FB63D7408AAD}" srcOrd="1" destOrd="0" presId="urn:microsoft.com/office/officeart/2005/8/layout/orgChart1"/>
    <dgm:cxn modelId="{85BE7AB5-67A1-44C5-B9BB-4F93F43B652D}" type="presOf" srcId="{A0908C09-6EA4-43A0-9270-36D73DE3232C}" destId="{2D46062E-54DB-4C17-92E3-C138ADE9A840}" srcOrd="0" destOrd="0" presId="urn:microsoft.com/office/officeart/2005/8/layout/orgChart1"/>
    <dgm:cxn modelId="{2102F6CE-2A06-449A-AD75-064D3147B8CD}" type="presOf" srcId="{9D23ABA8-5A37-463C-8296-5EF6179AFA53}" destId="{C089874E-3B07-42A6-8F34-003847D133D1}" srcOrd="0" destOrd="0" presId="urn:microsoft.com/office/officeart/2005/8/layout/orgChart1"/>
    <dgm:cxn modelId="{E23E80E2-A8BA-4E97-95AC-EBAB62339838}" srcId="{A6CCBDBE-C9FD-4F61-9244-D7F9DA8D167E}" destId="{E65248EF-50E2-4A15-9931-7BE6A64F0BC8}" srcOrd="4" destOrd="0" parTransId="{9D23ABA8-5A37-463C-8296-5EF6179AFA53}" sibTransId="{46982991-295E-4184-B54E-B1C57E503440}"/>
    <dgm:cxn modelId="{DB52CEEA-F186-4EAE-9A71-9301E3997089}" srcId="{A6CCBDBE-C9FD-4F61-9244-D7F9DA8D167E}" destId="{F5B753C4-92A0-496C-91D5-DC35D3F622F6}" srcOrd="2" destOrd="0" parTransId="{DB8FCD28-4592-453E-B666-18CE3A2A85EE}" sibTransId="{F17973E9-890B-4210-AFD8-99332C04DBFF}"/>
    <dgm:cxn modelId="{03F26EEF-E988-41CB-905F-7665B50DB829}" type="presOf" srcId="{EB44A347-6DBE-4F4E-8471-48CBF6246CEA}" destId="{BA6B9474-4F12-414A-A85C-DA7B6B7E4EFE}" srcOrd="0" destOrd="0" presId="urn:microsoft.com/office/officeart/2005/8/layout/orgChart1"/>
    <dgm:cxn modelId="{DAB841D6-2017-41D8-BBCE-50B1167EE4C5}" type="presParOf" srcId="{2D5E3C0C-3969-4D18-AF07-72F486D29309}" destId="{E3E2F584-0D4C-4F51-A759-CB5B4D381503}" srcOrd="0" destOrd="0" presId="urn:microsoft.com/office/officeart/2005/8/layout/orgChart1"/>
    <dgm:cxn modelId="{4670D115-CD76-45E9-948F-1F5C3617977A}" type="presParOf" srcId="{E3E2F584-0D4C-4F51-A759-CB5B4D381503}" destId="{83994C33-E8DE-4729-A0FF-B23308FB172D}" srcOrd="0" destOrd="0" presId="urn:microsoft.com/office/officeart/2005/8/layout/orgChart1"/>
    <dgm:cxn modelId="{214F5EB2-266D-4EF0-BC55-33DFCD038825}" type="presParOf" srcId="{83994C33-E8DE-4729-A0FF-B23308FB172D}" destId="{04A394A9-DDBE-4C0B-BD73-1072BDF0F159}" srcOrd="0" destOrd="0" presId="urn:microsoft.com/office/officeart/2005/8/layout/orgChart1"/>
    <dgm:cxn modelId="{9F98D195-741C-4F44-A209-36B2487F0391}" type="presParOf" srcId="{83994C33-E8DE-4729-A0FF-B23308FB172D}" destId="{2DD820CC-9FAD-462B-83F5-FB63D7408AAD}" srcOrd="1" destOrd="0" presId="urn:microsoft.com/office/officeart/2005/8/layout/orgChart1"/>
    <dgm:cxn modelId="{87DAA5CA-E50A-4FA8-A107-DFDBC31B7F7D}" type="presParOf" srcId="{E3E2F584-0D4C-4F51-A759-CB5B4D381503}" destId="{11A0E422-BE08-4F97-B12A-24A111B3B646}" srcOrd="1" destOrd="0" presId="urn:microsoft.com/office/officeart/2005/8/layout/orgChart1"/>
    <dgm:cxn modelId="{3B9F29E5-4EE2-4C51-A5A2-EA55205CC4A5}" type="presParOf" srcId="{11A0E422-BE08-4F97-B12A-24A111B3B646}" destId="{EEDCAF3E-C97A-430C-A63F-02DB71627FFE}" srcOrd="0" destOrd="0" presId="urn:microsoft.com/office/officeart/2005/8/layout/orgChart1"/>
    <dgm:cxn modelId="{38C81341-AB53-4813-8511-70FE349AB199}" type="presParOf" srcId="{11A0E422-BE08-4F97-B12A-24A111B3B646}" destId="{6EB17188-063A-4F1E-BC7B-798ABC10EE51}" srcOrd="1" destOrd="0" presId="urn:microsoft.com/office/officeart/2005/8/layout/orgChart1"/>
    <dgm:cxn modelId="{071884AB-08F0-49FA-97B3-63F5FDFDACF2}" type="presParOf" srcId="{6EB17188-063A-4F1E-BC7B-798ABC10EE51}" destId="{9F435082-2C58-4D84-8071-3E1382675386}" srcOrd="0" destOrd="0" presId="urn:microsoft.com/office/officeart/2005/8/layout/orgChart1"/>
    <dgm:cxn modelId="{390DC416-78C1-4D50-9980-64EB033EBB59}" type="presParOf" srcId="{9F435082-2C58-4D84-8071-3E1382675386}" destId="{C15DA135-0875-4D59-8F40-D240ECA7B543}" srcOrd="0" destOrd="0" presId="urn:microsoft.com/office/officeart/2005/8/layout/orgChart1"/>
    <dgm:cxn modelId="{84455F20-0D15-4087-B46E-E913BCA6E92C}" type="presParOf" srcId="{9F435082-2C58-4D84-8071-3E1382675386}" destId="{1EC795F5-D2A2-44C0-BC77-B0C884551567}" srcOrd="1" destOrd="0" presId="urn:microsoft.com/office/officeart/2005/8/layout/orgChart1"/>
    <dgm:cxn modelId="{9F44C112-A747-4DDB-8702-EEFC965D88AA}" type="presParOf" srcId="{6EB17188-063A-4F1E-BC7B-798ABC10EE51}" destId="{CAE0DC78-590E-4FD7-B3BA-F2B27F1A8BF9}" srcOrd="1" destOrd="0" presId="urn:microsoft.com/office/officeart/2005/8/layout/orgChart1"/>
    <dgm:cxn modelId="{7F234D31-831B-46BD-B659-D4F9C33BCB0A}" type="presParOf" srcId="{6EB17188-063A-4F1E-BC7B-798ABC10EE51}" destId="{85656BAD-47FB-463D-A0BC-7FA7392628B1}" srcOrd="2" destOrd="0" presId="urn:microsoft.com/office/officeart/2005/8/layout/orgChart1"/>
    <dgm:cxn modelId="{5F89D133-C000-4F8D-953F-DFEA79254410}" type="presParOf" srcId="{11A0E422-BE08-4F97-B12A-24A111B3B646}" destId="{E03B16E2-B7F6-465C-9B5D-856B7C9B8A72}" srcOrd="2" destOrd="0" presId="urn:microsoft.com/office/officeart/2005/8/layout/orgChart1"/>
    <dgm:cxn modelId="{8ED5D2BF-8279-433C-A647-D78C8D5E30FB}" type="presParOf" srcId="{11A0E422-BE08-4F97-B12A-24A111B3B646}" destId="{B90C4442-B5D3-4F68-A7DA-CEE63C520791}" srcOrd="3" destOrd="0" presId="urn:microsoft.com/office/officeart/2005/8/layout/orgChart1"/>
    <dgm:cxn modelId="{88C3C010-7B9A-4685-B96B-132B7A465903}" type="presParOf" srcId="{B90C4442-B5D3-4F68-A7DA-CEE63C520791}" destId="{161B90FD-32A5-4A79-BA77-8D22F8921CEA}" srcOrd="0" destOrd="0" presId="urn:microsoft.com/office/officeart/2005/8/layout/orgChart1"/>
    <dgm:cxn modelId="{90BEC83E-2494-4538-8769-D8251E758036}" type="presParOf" srcId="{161B90FD-32A5-4A79-BA77-8D22F8921CEA}" destId="{2B026DE4-A274-4492-A645-B27A23FBC230}" srcOrd="0" destOrd="0" presId="urn:microsoft.com/office/officeart/2005/8/layout/orgChart1"/>
    <dgm:cxn modelId="{B480F901-DE35-43BD-81E3-DDC738A7F36B}" type="presParOf" srcId="{161B90FD-32A5-4A79-BA77-8D22F8921CEA}" destId="{F851C5F0-BAF6-4FD8-BDB9-55D98179C9D0}" srcOrd="1" destOrd="0" presId="urn:microsoft.com/office/officeart/2005/8/layout/orgChart1"/>
    <dgm:cxn modelId="{64390F00-98E6-4629-90A7-6B5E429AB097}" type="presParOf" srcId="{B90C4442-B5D3-4F68-A7DA-CEE63C520791}" destId="{F1CEA1A6-1898-46A4-8FC8-5F76F05E72A6}" srcOrd="1" destOrd="0" presId="urn:microsoft.com/office/officeart/2005/8/layout/orgChart1"/>
    <dgm:cxn modelId="{BFF5E598-8571-45DD-BFDA-C4BF63987431}" type="presParOf" srcId="{B90C4442-B5D3-4F68-A7DA-CEE63C520791}" destId="{E28E8552-D3AD-43FF-B8BE-FE28E26635A4}" srcOrd="2" destOrd="0" presId="urn:microsoft.com/office/officeart/2005/8/layout/orgChart1"/>
    <dgm:cxn modelId="{A38684BD-A67A-45B5-9A60-9ED12A270A2B}" type="presParOf" srcId="{11A0E422-BE08-4F97-B12A-24A111B3B646}" destId="{C6A92C13-C49B-47C6-A67E-3719C167DEDC}" srcOrd="4" destOrd="0" presId="urn:microsoft.com/office/officeart/2005/8/layout/orgChart1"/>
    <dgm:cxn modelId="{4D307DAF-C298-435E-88AC-0B6DA4271827}" type="presParOf" srcId="{11A0E422-BE08-4F97-B12A-24A111B3B646}" destId="{10AEDF0E-764C-4A30-880E-2EB243CF1B66}" srcOrd="5" destOrd="0" presId="urn:microsoft.com/office/officeart/2005/8/layout/orgChart1"/>
    <dgm:cxn modelId="{B454F0EF-D932-4D43-9CF3-51DBBF421ED4}" type="presParOf" srcId="{10AEDF0E-764C-4A30-880E-2EB243CF1B66}" destId="{A39E4F3C-4998-4E09-A67D-80BC82B1F22F}" srcOrd="0" destOrd="0" presId="urn:microsoft.com/office/officeart/2005/8/layout/orgChart1"/>
    <dgm:cxn modelId="{043DB22A-72B2-4480-80DD-CCB35676402C}" type="presParOf" srcId="{A39E4F3C-4998-4E09-A67D-80BC82B1F22F}" destId="{E09EC9F7-B60B-45C3-81C6-A5632491A9A7}" srcOrd="0" destOrd="0" presId="urn:microsoft.com/office/officeart/2005/8/layout/orgChart1"/>
    <dgm:cxn modelId="{C985DC60-A42F-4B40-BE38-DD4351AB8778}" type="presParOf" srcId="{A39E4F3C-4998-4E09-A67D-80BC82B1F22F}" destId="{A3F687DA-3081-430F-82D2-D79F368EC1AC}" srcOrd="1" destOrd="0" presId="urn:microsoft.com/office/officeart/2005/8/layout/orgChart1"/>
    <dgm:cxn modelId="{2F3B8461-D718-4534-B92A-F9D4748B6090}" type="presParOf" srcId="{10AEDF0E-764C-4A30-880E-2EB243CF1B66}" destId="{3ECB1429-9E2B-4182-8251-20751C932E81}" srcOrd="1" destOrd="0" presId="urn:microsoft.com/office/officeart/2005/8/layout/orgChart1"/>
    <dgm:cxn modelId="{1116BFFF-A9F3-42FA-8120-B148FEA2EB20}" type="presParOf" srcId="{10AEDF0E-764C-4A30-880E-2EB243CF1B66}" destId="{C0A97DBD-EDF2-406A-98F5-8355DA7CD95E}" srcOrd="2" destOrd="0" presId="urn:microsoft.com/office/officeart/2005/8/layout/orgChart1"/>
    <dgm:cxn modelId="{07B23339-866F-4C10-8BD4-D1A98451E63D}" type="presParOf" srcId="{11A0E422-BE08-4F97-B12A-24A111B3B646}" destId="{2D46062E-54DB-4C17-92E3-C138ADE9A840}" srcOrd="6" destOrd="0" presId="urn:microsoft.com/office/officeart/2005/8/layout/orgChart1"/>
    <dgm:cxn modelId="{2F146A89-D50B-49E0-A80E-9D310A0A64C8}" type="presParOf" srcId="{11A0E422-BE08-4F97-B12A-24A111B3B646}" destId="{20BE0539-D32C-4C5F-AADB-08D5E93834B4}" srcOrd="7" destOrd="0" presId="urn:microsoft.com/office/officeart/2005/8/layout/orgChart1"/>
    <dgm:cxn modelId="{D427DFF1-869E-4B74-9A41-8644F75B04F2}" type="presParOf" srcId="{20BE0539-D32C-4C5F-AADB-08D5E93834B4}" destId="{B1D501F9-71B1-448C-BEB6-80886345C6AE}" srcOrd="0" destOrd="0" presId="urn:microsoft.com/office/officeart/2005/8/layout/orgChart1"/>
    <dgm:cxn modelId="{180B16B8-62EB-49BB-A5EC-D8B88D392165}" type="presParOf" srcId="{B1D501F9-71B1-448C-BEB6-80886345C6AE}" destId="{67686A71-0A59-4264-8744-722F797CE681}" srcOrd="0" destOrd="0" presId="urn:microsoft.com/office/officeart/2005/8/layout/orgChart1"/>
    <dgm:cxn modelId="{2298F234-38F3-41A2-8830-73FA1505CCF5}" type="presParOf" srcId="{B1D501F9-71B1-448C-BEB6-80886345C6AE}" destId="{8DAF6C7F-C46C-492F-9752-5D52091A437D}" srcOrd="1" destOrd="0" presId="urn:microsoft.com/office/officeart/2005/8/layout/orgChart1"/>
    <dgm:cxn modelId="{59EE0017-A61D-4D83-9A73-097E5B19C25E}" type="presParOf" srcId="{20BE0539-D32C-4C5F-AADB-08D5E93834B4}" destId="{684BE1ED-3175-4898-936B-63AC352E9CE5}" srcOrd="1" destOrd="0" presId="urn:microsoft.com/office/officeart/2005/8/layout/orgChart1"/>
    <dgm:cxn modelId="{D8A06670-684A-44D0-9807-0CB0A4C95CF0}" type="presParOf" srcId="{20BE0539-D32C-4C5F-AADB-08D5E93834B4}" destId="{12603B41-16B2-4F7C-957E-3DF8927A0A25}" srcOrd="2" destOrd="0" presId="urn:microsoft.com/office/officeart/2005/8/layout/orgChart1"/>
    <dgm:cxn modelId="{DB57ABD7-55E5-4AC3-BB41-9F709D3BB0E2}" type="presParOf" srcId="{11A0E422-BE08-4F97-B12A-24A111B3B646}" destId="{C089874E-3B07-42A6-8F34-003847D133D1}" srcOrd="8" destOrd="0" presId="urn:microsoft.com/office/officeart/2005/8/layout/orgChart1"/>
    <dgm:cxn modelId="{5176ED41-B422-4695-A199-8C552C6BD659}" type="presParOf" srcId="{11A0E422-BE08-4F97-B12A-24A111B3B646}" destId="{449BB95C-87C9-4765-99C2-0C70D9913402}" srcOrd="9" destOrd="0" presId="urn:microsoft.com/office/officeart/2005/8/layout/orgChart1"/>
    <dgm:cxn modelId="{41300CA9-C0AF-481A-881E-4897343C1B5B}" type="presParOf" srcId="{449BB95C-87C9-4765-99C2-0C70D9913402}" destId="{9113A7A5-4753-4B39-A8D2-B18D98DFCFF8}" srcOrd="0" destOrd="0" presId="urn:microsoft.com/office/officeart/2005/8/layout/orgChart1"/>
    <dgm:cxn modelId="{5A69EBEA-F964-44E0-98FF-C9229E716EF0}" type="presParOf" srcId="{9113A7A5-4753-4B39-A8D2-B18D98DFCFF8}" destId="{6CE3E1B7-112C-4278-8E73-D0C700FC06EC}" srcOrd="0" destOrd="0" presId="urn:microsoft.com/office/officeart/2005/8/layout/orgChart1"/>
    <dgm:cxn modelId="{C7383A20-7A4A-4A89-ABA5-623CD2E556EE}" type="presParOf" srcId="{9113A7A5-4753-4B39-A8D2-B18D98DFCFF8}" destId="{D33100D3-4DB0-4748-9E1A-48E655878754}" srcOrd="1" destOrd="0" presId="urn:microsoft.com/office/officeart/2005/8/layout/orgChart1"/>
    <dgm:cxn modelId="{64C4925C-9506-41B3-9E72-7C24857DD773}" type="presParOf" srcId="{449BB95C-87C9-4765-99C2-0C70D9913402}" destId="{48D3E73A-797B-4326-844B-08D8135BB077}" srcOrd="1" destOrd="0" presId="urn:microsoft.com/office/officeart/2005/8/layout/orgChart1"/>
    <dgm:cxn modelId="{93A08D97-04A0-4E6D-833D-E15E10833252}" type="presParOf" srcId="{449BB95C-87C9-4765-99C2-0C70D9913402}" destId="{20C8095A-5167-4633-8CDB-C0EEF61FC24C}" srcOrd="2" destOrd="0" presId="urn:microsoft.com/office/officeart/2005/8/layout/orgChart1"/>
    <dgm:cxn modelId="{AED1E1B2-EEE7-4D3C-9E39-782708764994}" type="presParOf" srcId="{11A0E422-BE08-4F97-B12A-24A111B3B646}" destId="{BA6B9474-4F12-414A-A85C-DA7B6B7E4EFE}" srcOrd="10" destOrd="0" presId="urn:microsoft.com/office/officeart/2005/8/layout/orgChart1"/>
    <dgm:cxn modelId="{8A1CD567-6EDA-4497-ADC7-C25C391AA118}" type="presParOf" srcId="{11A0E422-BE08-4F97-B12A-24A111B3B646}" destId="{179CE7E2-48C8-40A6-8DE2-4760E5E4CB53}" srcOrd="11" destOrd="0" presId="urn:microsoft.com/office/officeart/2005/8/layout/orgChart1"/>
    <dgm:cxn modelId="{6CACBC78-259B-401E-80AC-33469E5844F1}" type="presParOf" srcId="{179CE7E2-48C8-40A6-8DE2-4760E5E4CB53}" destId="{6464A68D-CC32-453C-BD9C-405DBFC123F5}" srcOrd="0" destOrd="0" presId="urn:microsoft.com/office/officeart/2005/8/layout/orgChart1"/>
    <dgm:cxn modelId="{68BC5AF3-FA30-4E96-B753-270C13479FD2}" type="presParOf" srcId="{6464A68D-CC32-453C-BD9C-405DBFC123F5}" destId="{03D64B3A-735E-4F79-BC37-E42F776D20A3}" srcOrd="0" destOrd="0" presId="urn:microsoft.com/office/officeart/2005/8/layout/orgChart1"/>
    <dgm:cxn modelId="{382D77BB-2A08-436A-88E3-9F5FD79C955B}" type="presParOf" srcId="{6464A68D-CC32-453C-BD9C-405DBFC123F5}" destId="{8F95DB37-9A2C-4117-8241-36D40A596B39}" srcOrd="1" destOrd="0" presId="urn:microsoft.com/office/officeart/2005/8/layout/orgChart1"/>
    <dgm:cxn modelId="{48C159A3-3C2B-468F-8220-519418ACBAF9}" type="presParOf" srcId="{179CE7E2-48C8-40A6-8DE2-4760E5E4CB53}" destId="{39F23DFF-EFEF-44D4-AA29-CDD2325854E6}" srcOrd="1" destOrd="0" presId="urn:microsoft.com/office/officeart/2005/8/layout/orgChart1"/>
    <dgm:cxn modelId="{9B18F2E4-5009-4321-A915-A2A324DC7EF2}" type="presParOf" srcId="{179CE7E2-48C8-40A6-8DE2-4760E5E4CB53}" destId="{D3583978-F715-4253-AB5F-7E2EE0843309}" srcOrd="2" destOrd="0" presId="urn:microsoft.com/office/officeart/2005/8/layout/orgChart1"/>
    <dgm:cxn modelId="{8C441229-742D-45F8-A10E-6060178BD080}" type="presParOf" srcId="{E3E2F584-0D4C-4F51-A759-CB5B4D381503}" destId="{13941D4E-81CF-41CD-8F1E-D2ECF70B7656}"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B9474-4F12-414A-A85C-DA7B6B7E4EFE}">
      <dsp:nvSpPr>
        <dsp:cNvPr id="0" name=""/>
        <dsp:cNvSpPr/>
      </dsp:nvSpPr>
      <dsp:spPr>
        <a:xfrm>
          <a:off x="4917440" y="2798204"/>
          <a:ext cx="4217258" cy="292768"/>
        </a:xfrm>
        <a:custGeom>
          <a:avLst/>
          <a:gdLst/>
          <a:ahLst/>
          <a:cxnLst/>
          <a:rect l="0" t="0" r="0" b="0"/>
          <a:pathLst>
            <a:path>
              <a:moveTo>
                <a:pt x="0" y="0"/>
              </a:moveTo>
              <a:lnTo>
                <a:pt x="0" y="146384"/>
              </a:lnTo>
              <a:lnTo>
                <a:pt x="4217258" y="146384"/>
              </a:lnTo>
              <a:lnTo>
                <a:pt x="4217258" y="2927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89874E-3B07-42A6-8F34-003847D133D1}">
      <dsp:nvSpPr>
        <dsp:cNvPr id="0" name=""/>
        <dsp:cNvSpPr/>
      </dsp:nvSpPr>
      <dsp:spPr>
        <a:xfrm>
          <a:off x="4917440" y="2798204"/>
          <a:ext cx="2530355" cy="292768"/>
        </a:xfrm>
        <a:custGeom>
          <a:avLst/>
          <a:gdLst/>
          <a:ahLst/>
          <a:cxnLst/>
          <a:rect l="0" t="0" r="0" b="0"/>
          <a:pathLst>
            <a:path>
              <a:moveTo>
                <a:pt x="0" y="0"/>
              </a:moveTo>
              <a:lnTo>
                <a:pt x="0" y="146384"/>
              </a:lnTo>
              <a:lnTo>
                <a:pt x="2530355" y="146384"/>
              </a:lnTo>
              <a:lnTo>
                <a:pt x="2530355" y="2927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46062E-54DB-4C17-92E3-C138ADE9A840}">
      <dsp:nvSpPr>
        <dsp:cNvPr id="0" name=""/>
        <dsp:cNvSpPr/>
      </dsp:nvSpPr>
      <dsp:spPr>
        <a:xfrm>
          <a:off x="4917440" y="2798204"/>
          <a:ext cx="843451" cy="292768"/>
        </a:xfrm>
        <a:custGeom>
          <a:avLst/>
          <a:gdLst/>
          <a:ahLst/>
          <a:cxnLst/>
          <a:rect l="0" t="0" r="0" b="0"/>
          <a:pathLst>
            <a:path>
              <a:moveTo>
                <a:pt x="0" y="0"/>
              </a:moveTo>
              <a:lnTo>
                <a:pt x="0" y="146384"/>
              </a:lnTo>
              <a:lnTo>
                <a:pt x="843451" y="146384"/>
              </a:lnTo>
              <a:lnTo>
                <a:pt x="843451" y="2927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A92C13-C49B-47C6-A67E-3719C167DEDC}">
      <dsp:nvSpPr>
        <dsp:cNvPr id="0" name=""/>
        <dsp:cNvSpPr/>
      </dsp:nvSpPr>
      <dsp:spPr>
        <a:xfrm>
          <a:off x="4073988" y="2798204"/>
          <a:ext cx="843451" cy="292768"/>
        </a:xfrm>
        <a:custGeom>
          <a:avLst/>
          <a:gdLst/>
          <a:ahLst/>
          <a:cxnLst/>
          <a:rect l="0" t="0" r="0" b="0"/>
          <a:pathLst>
            <a:path>
              <a:moveTo>
                <a:pt x="843451" y="0"/>
              </a:moveTo>
              <a:lnTo>
                <a:pt x="843451" y="146384"/>
              </a:lnTo>
              <a:lnTo>
                <a:pt x="0" y="146384"/>
              </a:lnTo>
              <a:lnTo>
                <a:pt x="0" y="2927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3B16E2-B7F6-465C-9B5D-856B7C9B8A72}">
      <dsp:nvSpPr>
        <dsp:cNvPr id="0" name=""/>
        <dsp:cNvSpPr/>
      </dsp:nvSpPr>
      <dsp:spPr>
        <a:xfrm>
          <a:off x="2387084" y="2798204"/>
          <a:ext cx="2530355" cy="292768"/>
        </a:xfrm>
        <a:custGeom>
          <a:avLst/>
          <a:gdLst/>
          <a:ahLst/>
          <a:cxnLst/>
          <a:rect l="0" t="0" r="0" b="0"/>
          <a:pathLst>
            <a:path>
              <a:moveTo>
                <a:pt x="2530355" y="0"/>
              </a:moveTo>
              <a:lnTo>
                <a:pt x="2530355" y="146384"/>
              </a:lnTo>
              <a:lnTo>
                <a:pt x="0" y="146384"/>
              </a:lnTo>
              <a:lnTo>
                <a:pt x="0" y="2927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DCAF3E-C97A-430C-A63F-02DB71627FFE}">
      <dsp:nvSpPr>
        <dsp:cNvPr id="0" name=""/>
        <dsp:cNvSpPr/>
      </dsp:nvSpPr>
      <dsp:spPr>
        <a:xfrm>
          <a:off x="700181" y="2798204"/>
          <a:ext cx="4217258" cy="292768"/>
        </a:xfrm>
        <a:custGeom>
          <a:avLst/>
          <a:gdLst/>
          <a:ahLst/>
          <a:cxnLst/>
          <a:rect l="0" t="0" r="0" b="0"/>
          <a:pathLst>
            <a:path>
              <a:moveTo>
                <a:pt x="4217258" y="0"/>
              </a:moveTo>
              <a:lnTo>
                <a:pt x="4217258" y="146384"/>
              </a:lnTo>
              <a:lnTo>
                <a:pt x="0" y="146384"/>
              </a:lnTo>
              <a:lnTo>
                <a:pt x="0" y="2927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A394A9-DDBE-4C0B-BD73-1072BDF0F159}">
      <dsp:nvSpPr>
        <dsp:cNvPr id="0" name=""/>
        <dsp:cNvSpPr/>
      </dsp:nvSpPr>
      <dsp:spPr>
        <a:xfrm>
          <a:off x="4220372" y="2101136"/>
          <a:ext cx="1394135" cy="697067"/>
        </a:xfrm>
        <a:prstGeom prst="rect">
          <a:avLst/>
        </a:prstGeom>
        <a:gradFill flip="none" rotWithShape="1">
          <a:gsLst>
            <a:gs pos="9000">
              <a:srgbClr val="C1292D"/>
            </a:gs>
            <a:gs pos="75000">
              <a:srgbClr val="951F22"/>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Century Gothic" panose="020B0502020202020204" pitchFamily="34" charset="0"/>
            </a:rPr>
            <a:t>Leasing firms</a:t>
          </a:r>
          <a:endParaRPr lang="en-NG" sz="1400" b="1" kern="1200" dirty="0">
            <a:latin typeface="Century Gothic" panose="020B0502020202020204" pitchFamily="34" charset="0"/>
          </a:endParaRPr>
        </a:p>
      </dsp:txBody>
      <dsp:txXfrm>
        <a:off x="4220372" y="2101136"/>
        <a:ext cx="1394135" cy="697067"/>
      </dsp:txXfrm>
    </dsp:sp>
    <dsp:sp modelId="{C15DA135-0875-4D59-8F40-D240ECA7B543}">
      <dsp:nvSpPr>
        <dsp:cNvPr id="0" name=""/>
        <dsp:cNvSpPr/>
      </dsp:nvSpPr>
      <dsp:spPr>
        <a:xfrm>
          <a:off x="3113" y="3090972"/>
          <a:ext cx="1394135" cy="697067"/>
        </a:xfrm>
        <a:prstGeom prst="rect">
          <a:avLst/>
        </a:prstGeom>
        <a:gradFill rotWithShape="0">
          <a:gsLst>
            <a:gs pos="9000">
              <a:srgbClr val="C1292D"/>
            </a:gs>
            <a:gs pos="75000">
              <a:srgbClr val="951F22"/>
            </a:gs>
          </a:gsLst>
          <a:lin ang="108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entury Gothic" panose="020B0502020202020204" pitchFamily="34" charset="0"/>
            </a:rPr>
            <a:t>Commercial bank loans</a:t>
          </a:r>
          <a:endParaRPr lang="en-NG" sz="1200" kern="1200" dirty="0">
            <a:latin typeface="Century Gothic" panose="020B0502020202020204" pitchFamily="34" charset="0"/>
          </a:endParaRPr>
        </a:p>
      </dsp:txBody>
      <dsp:txXfrm>
        <a:off x="3113" y="3090972"/>
        <a:ext cx="1394135" cy="697067"/>
      </dsp:txXfrm>
    </dsp:sp>
    <dsp:sp modelId="{2B026DE4-A274-4492-A645-B27A23FBC230}">
      <dsp:nvSpPr>
        <dsp:cNvPr id="0" name=""/>
        <dsp:cNvSpPr/>
      </dsp:nvSpPr>
      <dsp:spPr>
        <a:xfrm>
          <a:off x="1690017" y="3090972"/>
          <a:ext cx="1394135" cy="697067"/>
        </a:xfrm>
        <a:prstGeom prst="rect">
          <a:avLst/>
        </a:prstGeom>
        <a:gradFill rotWithShape="0">
          <a:gsLst>
            <a:gs pos="9000">
              <a:srgbClr val="C1292D"/>
            </a:gs>
            <a:gs pos="75000">
              <a:srgbClr val="951F22"/>
            </a:gs>
          </a:gsLst>
          <a:lin ang="108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entury Gothic" panose="020B0502020202020204" pitchFamily="34" charset="0"/>
            </a:rPr>
            <a:t>Shareholders capital </a:t>
          </a:r>
          <a:endParaRPr lang="en-NG" sz="1200" kern="1200" dirty="0">
            <a:latin typeface="Century Gothic" panose="020B0502020202020204" pitchFamily="34" charset="0"/>
          </a:endParaRPr>
        </a:p>
      </dsp:txBody>
      <dsp:txXfrm>
        <a:off x="1690017" y="3090972"/>
        <a:ext cx="1394135" cy="697067"/>
      </dsp:txXfrm>
    </dsp:sp>
    <dsp:sp modelId="{E09EC9F7-B60B-45C3-81C6-A5632491A9A7}">
      <dsp:nvSpPr>
        <dsp:cNvPr id="0" name=""/>
        <dsp:cNvSpPr/>
      </dsp:nvSpPr>
      <dsp:spPr>
        <a:xfrm>
          <a:off x="3376920" y="3090972"/>
          <a:ext cx="1394135" cy="697067"/>
        </a:xfrm>
        <a:prstGeom prst="rect">
          <a:avLst/>
        </a:prstGeom>
        <a:gradFill rotWithShape="0">
          <a:gsLst>
            <a:gs pos="9000">
              <a:srgbClr val="C1292D"/>
            </a:gs>
            <a:gs pos="75000">
              <a:srgbClr val="951F22"/>
            </a:gs>
          </a:gsLst>
          <a:lin ang="108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entury Gothic" panose="020B0502020202020204" pitchFamily="34" charset="0"/>
            </a:rPr>
            <a:t>Retained Earnings</a:t>
          </a:r>
        </a:p>
      </dsp:txBody>
      <dsp:txXfrm>
        <a:off x="3376920" y="3090972"/>
        <a:ext cx="1394135" cy="697067"/>
      </dsp:txXfrm>
    </dsp:sp>
    <dsp:sp modelId="{67686A71-0A59-4264-8744-722F797CE681}">
      <dsp:nvSpPr>
        <dsp:cNvPr id="0" name=""/>
        <dsp:cNvSpPr/>
      </dsp:nvSpPr>
      <dsp:spPr>
        <a:xfrm>
          <a:off x="5063824" y="3090972"/>
          <a:ext cx="1394135" cy="697067"/>
        </a:xfrm>
        <a:prstGeom prst="rect">
          <a:avLst/>
        </a:prstGeom>
        <a:gradFill rotWithShape="0">
          <a:gsLst>
            <a:gs pos="9000">
              <a:srgbClr val="C1292D"/>
            </a:gs>
            <a:gs pos="75000">
              <a:srgbClr val="951F22"/>
            </a:gs>
          </a:gsLst>
          <a:lin ang="108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entury Gothic" panose="020B0502020202020204" pitchFamily="34" charset="0"/>
            </a:rPr>
            <a:t>Development Finance Institutions</a:t>
          </a:r>
          <a:endParaRPr lang="en-NG" sz="1200" b="1" kern="1200" dirty="0">
            <a:latin typeface="Century Gothic" panose="020B0502020202020204" pitchFamily="34" charset="0"/>
          </a:endParaRPr>
        </a:p>
      </dsp:txBody>
      <dsp:txXfrm>
        <a:off x="5063824" y="3090972"/>
        <a:ext cx="1394135" cy="697067"/>
      </dsp:txXfrm>
    </dsp:sp>
    <dsp:sp modelId="{6CE3E1B7-112C-4278-8E73-D0C700FC06EC}">
      <dsp:nvSpPr>
        <dsp:cNvPr id="0" name=""/>
        <dsp:cNvSpPr/>
      </dsp:nvSpPr>
      <dsp:spPr>
        <a:xfrm>
          <a:off x="6750727" y="3090972"/>
          <a:ext cx="1394135" cy="697067"/>
        </a:xfrm>
        <a:prstGeom prst="rect">
          <a:avLst/>
        </a:prstGeom>
        <a:gradFill rotWithShape="0">
          <a:gsLst>
            <a:gs pos="9000">
              <a:srgbClr val="C1292D"/>
            </a:gs>
            <a:gs pos="75000">
              <a:srgbClr val="951F22"/>
            </a:gs>
          </a:gsLst>
          <a:lin ang="108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entury Gothic" panose="020B0502020202020204" pitchFamily="34" charset="0"/>
            </a:rPr>
            <a:t>Capital Market Funding</a:t>
          </a:r>
          <a:endParaRPr lang="en-NG" sz="1200" b="1" kern="1200" dirty="0">
            <a:latin typeface="Century Gothic" panose="020B0502020202020204" pitchFamily="34" charset="0"/>
          </a:endParaRPr>
        </a:p>
      </dsp:txBody>
      <dsp:txXfrm>
        <a:off x="6750727" y="3090972"/>
        <a:ext cx="1394135" cy="697067"/>
      </dsp:txXfrm>
    </dsp:sp>
    <dsp:sp modelId="{03D64B3A-735E-4F79-BC37-E42F776D20A3}">
      <dsp:nvSpPr>
        <dsp:cNvPr id="0" name=""/>
        <dsp:cNvSpPr/>
      </dsp:nvSpPr>
      <dsp:spPr>
        <a:xfrm>
          <a:off x="8437631" y="3090972"/>
          <a:ext cx="1394135" cy="697067"/>
        </a:xfrm>
        <a:prstGeom prst="rect">
          <a:avLst/>
        </a:prstGeom>
        <a:gradFill rotWithShape="0">
          <a:gsLst>
            <a:gs pos="9000">
              <a:srgbClr val="C1292D"/>
            </a:gs>
            <a:gs pos="75000">
              <a:srgbClr val="951F22"/>
            </a:gs>
          </a:gsLst>
          <a:lin ang="108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entury Gothic" panose="020B0502020202020204" pitchFamily="34" charset="0"/>
            </a:rPr>
            <a:t>Vendor Financing</a:t>
          </a:r>
          <a:endParaRPr lang="en-NG" sz="1200" b="1" kern="1200" dirty="0">
            <a:latin typeface="Century Gothic" panose="020B0502020202020204" pitchFamily="34" charset="0"/>
          </a:endParaRPr>
        </a:p>
      </dsp:txBody>
      <dsp:txXfrm>
        <a:off x="8437631" y="3090972"/>
        <a:ext cx="1394135" cy="6970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0.21294</cdr:x>
      <cdr:y>0</cdr:y>
    </cdr:from>
    <cdr:to>
      <cdr:x>0.93259</cdr:x>
      <cdr:y>0.0946</cdr:y>
    </cdr:to>
    <cdr:sp macro="" textlink="">
      <cdr:nvSpPr>
        <cdr:cNvPr id="2" name="TextBox 1">
          <a:extLst xmlns:a="http://schemas.openxmlformats.org/drawingml/2006/main">
            <a:ext uri="{FF2B5EF4-FFF2-40B4-BE49-F238E27FC236}">
              <a16:creationId xmlns:a16="http://schemas.microsoft.com/office/drawing/2014/main" id="{E792A20A-2000-AC5D-4A26-7C46F2E64D84}"/>
            </a:ext>
          </a:extLst>
        </cdr:cNvPr>
        <cdr:cNvSpPr txBox="1"/>
      </cdr:nvSpPr>
      <cdr:spPr>
        <a:xfrm xmlns:a="http://schemas.openxmlformats.org/drawingml/2006/main">
          <a:off x="1123253" y="-3776724"/>
          <a:ext cx="3796150" cy="274755"/>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rgbClr val="9A0000"/>
              </a:solidFill>
              <a:effectLst/>
              <a:uLnTx/>
              <a:uFillTx/>
              <a:latin typeface="Century Gothic" panose="020B0502020202020204" pitchFamily="34" charset="0"/>
              <a:ea typeface="Calibri" panose="020F0502020204030204" pitchFamily="34" charset="0"/>
              <a:cs typeface="Times New Roman" panose="02020603050405020304" pitchFamily="18" charset="0"/>
            </a:rPr>
            <a:t>Sectoral Distribution of Leased Assets</a:t>
          </a:r>
          <a:endParaRPr kumimoji="0" lang="en-NG" sz="1200" b="1" i="0" u="none" strike="noStrike" kern="100" cap="none" spc="0" normalizeH="0" baseline="0" noProof="0" dirty="0">
            <a:ln>
              <a:noFill/>
            </a:ln>
            <a:solidFill>
              <a:srgbClr val="9A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B9F5-F177-6BB0-53BB-D0636AE4DF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6BCE4C45-FC8F-2AA9-79A8-944D76C2AC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BEFFAD21-3848-A379-BEC1-9FDD27284C9F}"/>
              </a:ext>
            </a:extLst>
          </p:cNvPr>
          <p:cNvSpPr>
            <a:spLocks noGrp="1"/>
          </p:cNvSpPr>
          <p:nvPr>
            <p:ph type="dt" sz="half" idx="10"/>
          </p:nvPr>
        </p:nvSpPr>
        <p:spPr/>
        <p:txBody>
          <a:bodyPr/>
          <a:lstStyle/>
          <a:p>
            <a:fld id="{BAC285C5-55C1-4FD9-8121-EE6D2496E447}" type="datetimeFigureOut">
              <a:rPr lang="en-NG" smtClean="0"/>
              <a:t>09/07/2026</a:t>
            </a:fld>
            <a:endParaRPr lang="en-NG"/>
          </a:p>
        </p:txBody>
      </p:sp>
      <p:sp>
        <p:nvSpPr>
          <p:cNvPr id="5" name="Footer Placeholder 4">
            <a:extLst>
              <a:ext uri="{FF2B5EF4-FFF2-40B4-BE49-F238E27FC236}">
                <a16:creationId xmlns:a16="http://schemas.microsoft.com/office/drawing/2014/main" id="{A3911906-616A-78B7-C5C0-CC739ECE79B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D94C4F5-392A-C304-29ED-EEEAF2935B49}"/>
              </a:ext>
            </a:extLst>
          </p:cNvPr>
          <p:cNvSpPr>
            <a:spLocks noGrp="1"/>
          </p:cNvSpPr>
          <p:nvPr>
            <p:ph type="sldNum" sz="quarter" idx="12"/>
          </p:nvPr>
        </p:nvSpPr>
        <p:spPr/>
        <p:txBody>
          <a:bodyPr/>
          <a:lstStyle/>
          <a:p>
            <a:fld id="{87AE8D71-714A-43B7-8C2C-8DABFE29AC40}" type="slidenum">
              <a:rPr lang="en-NG" smtClean="0"/>
              <a:t>‹#›</a:t>
            </a:fld>
            <a:endParaRPr lang="en-NG"/>
          </a:p>
        </p:txBody>
      </p:sp>
    </p:spTree>
    <p:extLst>
      <p:ext uri="{BB962C8B-B14F-4D97-AF65-F5344CB8AC3E}">
        <p14:creationId xmlns:p14="http://schemas.microsoft.com/office/powerpoint/2010/main" val="2755881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1071-9130-5523-DA7F-7C79F4D4F98D}"/>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33C45EA2-99F2-1A2F-BB46-1474437EB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E6D11980-60AF-160E-E96E-3B4AA7AF017B}"/>
              </a:ext>
            </a:extLst>
          </p:cNvPr>
          <p:cNvSpPr>
            <a:spLocks noGrp="1"/>
          </p:cNvSpPr>
          <p:nvPr>
            <p:ph type="dt" sz="half" idx="10"/>
          </p:nvPr>
        </p:nvSpPr>
        <p:spPr/>
        <p:txBody>
          <a:bodyPr/>
          <a:lstStyle/>
          <a:p>
            <a:fld id="{BAC285C5-55C1-4FD9-8121-EE6D2496E447}" type="datetimeFigureOut">
              <a:rPr lang="en-NG" smtClean="0"/>
              <a:t>09/07/2026</a:t>
            </a:fld>
            <a:endParaRPr lang="en-NG"/>
          </a:p>
        </p:txBody>
      </p:sp>
      <p:sp>
        <p:nvSpPr>
          <p:cNvPr id="5" name="Footer Placeholder 4">
            <a:extLst>
              <a:ext uri="{FF2B5EF4-FFF2-40B4-BE49-F238E27FC236}">
                <a16:creationId xmlns:a16="http://schemas.microsoft.com/office/drawing/2014/main" id="{7E0A1347-0391-EC93-FD9A-AFD2CFBE7E8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6015BD7F-06D5-C647-CC14-E8A4D95B55EA}"/>
              </a:ext>
            </a:extLst>
          </p:cNvPr>
          <p:cNvSpPr>
            <a:spLocks noGrp="1"/>
          </p:cNvSpPr>
          <p:nvPr>
            <p:ph type="sldNum" sz="quarter" idx="12"/>
          </p:nvPr>
        </p:nvSpPr>
        <p:spPr/>
        <p:txBody>
          <a:bodyPr/>
          <a:lstStyle/>
          <a:p>
            <a:fld id="{87AE8D71-714A-43B7-8C2C-8DABFE29AC40}" type="slidenum">
              <a:rPr lang="en-NG" smtClean="0"/>
              <a:t>‹#›</a:t>
            </a:fld>
            <a:endParaRPr lang="en-NG"/>
          </a:p>
        </p:txBody>
      </p:sp>
    </p:spTree>
    <p:extLst>
      <p:ext uri="{BB962C8B-B14F-4D97-AF65-F5344CB8AC3E}">
        <p14:creationId xmlns:p14="http://schemas.microsoft.com/office/powerpoint/2010/main" val="295624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BA74A-D305-EA6C-FC3B-6D661268E0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5E65C37E-F5E9-1C1C-979F-C0A057783B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4FB917C7-90E2-E485-2582-712D5FC008A6}"/>
              </a:ext>
            </a:extLst>
          </p:cNvPr>
          <p:cNvSpPr>
            <a:spLocks noGrp="1"/>
          </p:cNvSpPr>
          <p:nvPr>
            <p:ph type="dt" sz="half" idx="10"/>
          </p:nvPr>
        </p:nvSpPr>
        <p:spPr/>
        <p:txBody>
          <a:bodyPr/>
          <a:lstStyle/>
          <a:p>
            <a:fld id="{BAC285C5-55C1-4FD9-8121-EE6D2496E447}" type="datetimeFigureOut">
              <a:rPr lang="en-NG" smtClean="0"/>
              <a:t>09/07/2026</a:t>
            </a:fld>
            <a:endParaRPr lang="en-NG"/>
          </a:p>
        </p:txBody>
      </p:sp>
      <p:sp>
        <p:nvSpPr>
          <p:cNvPr id="5" name="Footer Placeholder 4">
            <a:extLst>
              <a:ext uri="{FF2B5EF4-FFF2-40B4-BE49-F238E27FC236}">
                <a16:creationId xmlns:a16="http://schemas.microsoft.com/office/drawing/2014/main" id="{59C43D3B-9BE1-2D79-AA4F-A5421F9BCBF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2E94D553-B33B-6179-901E-6BF7288AD7D4}"/>
              </a:ext>
            </a:extLst>
          </p:cNvPr>
          <p:cNvSpPr>
            <a:spLocks noGrp="1"/>
          </p:cNvSpPr>
          <p:nvPr>
            <p:ph type="sldNum" sz="quarter" idx="12"/>
          </p:nvPr>
        </p:nvSpPr>
        <p:spPr/>
        <p:txBody>
          <a:bodyPr/>
          <a:lstStyle/>
          <a:p>
            <a:fld id="{87AE8D71-714A-43B7-8C2C-8DABFE29AC40}" type="slidenum">
              <a:rPr lang="en-NG" smtClean="0"/>
              <a:t>‹#›</a:t>
            </a:fld>
            <a:endParaRPr lang="en-NG"/>
          </a:p>
        </p:txBody>
      </p:sp>
    </p:spTree>
    <p:extLst>
      <p:ext uri="{BB962C8B-B14F-4D97-AF65-F5344CB8AC3E}">
        <p14:creationId xmlns:p14="http://schemas.microsoft.com/office/powerpoint/2010/main" val="359514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1048-D82A-689B-7CBA-4B13C24EF969}"/>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B6DD05DC-26CF-9F1B-7B13-13A0F5EEE7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10F15D33-0097-7F3F-3272-87316095F611}"/>
              </a:ext>
            </a:extLst>
          </p:cNvPr>
          <p:cNvSpPr>
            <a:spLocks noGrp="1"/>
          </p:cNvSpPr>
          <p:nvPr>
            <p:ph type="dt" sz="half" idx="10"/>
          </p:nvPr>
        </p:nvSpPr>
        <p:spPr/>
        <p:txBody>
          <a:bodyPr/>
          <a:lstStyle/>
          <a:p>
            <a:fld id="{BAC285C5-55C1-4FD9-8121-EE6D2496E447}" type="datetimeFigureOut">
              <a:rPr lang="en-NG" smtClean="0"/>
              <a:t>09/07/2026</a:t>
            </a:fld>
            <a:endParaRPr lang="en-NG"/>
          </a:p>
        </p:txBody>
      </p:sp>
      <p:sp>
        <p:nvSpPr>
          <p:cNvPr id="5" name="Footer Placeholder 4">
            <a:extLst>
              <a:ext uri="{FF2B5EF4-FFF2-40B4-BE49-F238E27FC236}">
                <a16:creationId xmlns:a16="http://schemas.microsoft.com/office/drawing/2014/main" id="{0D9A0D16-E0B7-4864-2BCD-BCDD2CA6B85D}"/>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21FB3DE-B91D-0268-8159-3D96C699B2E5}"/>
              </a:ext>
            </a:extLst>
          </p:cNvPr>
          <p:cNvSpPr>
            <a:spLocks noGrp="1"/>
          </p:cNvSpPr>
          <p:nvPr>
            <p:ph type="sldNum" sz="quarter" idx="12"/>
          </p:nvPr>
        </p:nvSpPr>
        <p:spPr/>
        <p:txBody>
          <a:bodyPr/>
          <a:lstStyle/>
          <a:p>
            <a:fld id="{87AE8D71-714A-43B7-8C2C-8DABFE29AC40}" type="slidenum">
              <a:rPr lang="en-NG" smtClean="0"/>
              <a:t>‹#›</a:t>
            </a:fld>
            <a:endParaRPr lang="en-NG"/>
          </a:p>
        </p:txBody>
      </p:sp>
    </p:spTree>
    <p:extLst>
      <p:ext uri="{BB962C8B-B14F-4D97-AF65-F5344CB8AC3E}">
        <p14:creationId xmlns:p14="http://schemas.microsoft.com/office/powerpoint/2010/main" val="114095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7AF-F1E5-AC6D-9708-96AB6D8D87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B6DC68B1-D5F3-1E60-28FE-FE134208FE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A453F3-C5B2-13F5-F0FF-6477C77EB010}"/>
              </a:ext>
            </a:extLst>
          </p:cNvPr>
          <p:cNvSpPr>
            <a:spLocks noGrp="1"/>
          </p:cNvSpPr>
          <p:nvPr>
            <p:ph type="dt" sz="half" idx="10"/>
          </p:nvPr>
        </p:nvSpPr>
        <p:spPr/>
        <p:txBody>
          <a:bodyPr/>
          <a:lstStyle/>
          <a:p>
            <a:fld id="{BAC285C5-55C1-4FD9-8121-EE6D2496E447}" type="datetimeFigureOut">
              <a:rPr lang="en-NG" smtClean="0"/>
              <a:t>09/07/2026</a:t>
            </a:fld>
            <a:endParaRPr lang="en-NG"/>
          </a:p>
        </p:txBody>
      </p:sp>
      <p:sp>
        <p:nvSpPr>
          <p:cNvPr id="5" name="Footer Placeholder 4">
            <a:extLst>
              <a:ext uri="{FF2B5EF4-FFF2-40B4-BE49-F238E27FC236}">
                <a16:creationId xmlns:a16="http://schemas.microsoft.com/office/drawing/2014/main" id="{811CDDE8-7B6C-7246-58FD-E7F7DC5C60B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0368484D-E5D8-B5C3-CD09-CC783B1B5E05}"/>
              </a:ext>
            </a:extLst>
          </p:cNvPr>
          <p:cNvSpPr>
            <a:spLocks noGrp="1"/>
          </p:cNvSpPr>
          <p:nvPr>
            <p:ph type="sldNum" sz="quarter" idx="12"/>
          </p:nvPr>
        </p:nvSpPr>
        <p:spPr/>
        <p:txBody>
          <a:bodyPr/>
          <a:lstStyle/>
          <a:p>
            <a:fld id="{87AE8D71-714A-43B7-8C2C-8DABFE29AC40}" type="slidenum">
              <a:rPr lang="en-NG" smtClean="0"/>
              <a:t>‹#›</a:t>
            </a:fld>
            <a:endParaRPr lang="en-NG"/>
          </a:p>
        </p:txBody>
      </p:sp>
    </p:spTree>
    <p:extLst>
      <p:ext uri="{BB962C8B-B14F-4D97-AF65-F5344CB8AC3E}">
        <p14:creationId xmlns:p14="http://schemas.microsoft.com/office/powerpoint/2010/main" val="1388665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082C-6899-AA40-1A84-9F749747F624}"/>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788F7B30-6C61-C169-FBC2-A1A163457A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32A71430-355C-280A-A7F8-4F131BFF8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4D6D9D80-7BF7-2AF3-B7C1-98AD54F45AB3}"/>
              </a:ext>
            </a:extLst>
          </p:cNvPr>
          <p:cNvSpPr>
            <a:spLocks noGrp="1"/>
          </p:cNvSpPr>
          <p:nvPr>
            <p:ph type="dt" sz="half" idx="10"/>
          </p:nvPr>
        </p:nvSpPr>
        <p:spPr/>
        <p:txBody>
          <a:bodyPr/>
          <a:lstStyle/>
          <a:p>
            <a:fld id="{BAC285C5-55C1-4FD9-8121-EE6D2496E447}" type="datetimeFigureOut">
              <a:rPr lang="en-NG" smtClean="0"/>
              <a:t>09/07/2026</a:t>
            </a:fld>
            <a:endParaRPr lang="en-NG"/>
          </a:p>
        </p:txBody>
      </p:sp>
      <p:sp>
        <p:nvSpPr>
          <p:cNvPr id="6" name="Footer Placeholder 5">
            <a:extLst>
              <a:ext uri="{FF2B5EF4-FFF2-40B4-BE49-F238E27FC236}">
                <a16:creationId xmlns:a16="http://schemas.microsoft.com/office/drawing/2014/main" id="{1577D105-2737-79E0-8169-2EEE0EA71E3B}"/>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EDC37396-6B94-DDBA-74BC-D1B9748DB445}"/>
              </a:ext>
            </a:extLst>
          </p:cNvPr>
          <p:cNvSpPr>
            <a:spLocks noGrp="1"/>
          </p:cNvSpPr>
          <p:nvPr>
            <p:ph type="sldNum" sz="quarter" idx="12"/>
          </p:nvPr>
        </p:nvSpPr>
        <p:spPr/>
        <p:txBody>
          <a:bodyPr/>
          <a:lstStyle/>
          <a:p>
            <a:fld id="{87AE8D71-714A-43B7-8C2C-8DABFE29AC40}" type="slidenum">
              <a:rPr lang="en-NG" smtClean="0"/>
              <a:t>‹#›</a:t>
            </a:fld>
            <a:endParaRPr lang="en-NG"/>
          </a:p>
        </p:txBody>
      </p:sp>
    </p:spTree>
    <p:extLst>
      <p:ext uri="{BB962C8B-B14F-4D97-AF65-F5344CB8AC3E}">
        <p14:creationId xmlns:p14="http://schemas.microsoft.com/office/powerpoint/2010/main" val="22394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6DBE-A52D-06F5-0467-079435C14B70}"/>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65FCB779-4E3A-A894-F476-18188CE7E2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91D0D-4869-55EF-53C8-749CAD4119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DC89CFE9-5AFF-D61A-6C85-923DAFFF2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C0AB3-3A27-35D4-339E-D3C43AD5B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D722744E-6811-06AF-0458-8972FB242D29}"/>
              </a:ext>
            </a:extLst>
          </p:cNvPr>
          <p:cNvSpPr>
            <a:spLocks noGrp="1"/>
          </p:cNvSpPr>
          <p:nvPr>
            <p:ph type="dt" sz="half" idx="10"/>
          </p:nvPr>
        </p:nvSpPr>
        <p:spPr/>
        <p:txBody>
          <a:bodyPr/>
          <a:lstStyle/>
          <a:p>
            <a:fld id="{BAC285C5-55C1-4FD9-8121-EE6D2496E447}" type="datetimeFigureOut">
              <a:rPr lang="en-NG" smtClean="0"/>
              <a:t>09/07/2026</a:t>
            </a:fld>
            <a:endParaRPr lang="en-NG"/>
          </a:p>
        </p:txBody>
      </p:sp>
      <p:sp>
        <p:nvSpPr>
          <p:cNvPr id="8" name="Footer Placeholder 7">
            <a:extLst>
              <a:ext uri="{FF2B5EF4-FFF2-40B4-BE49-F238E27FC236}">
                <a16:creationId xmlns:a16="http://schemas.microsoft.com/office/drawing/2014/main" id="{F0DA17D5-B5A6-75B8-BCDD-46E81748BB9D}"/>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9BAA016D-7FB2-9671-A527-C0D7D0E81796}"/>
              </a:ext>
            </a:extLst>
          </p:cNvPr>
          <p:cNvSpPr>
            <a:spLocks noGrp="1"/>
          </p:cNvSpPr>
          <p:nvPr>
            <p:ph type="sldNum" sz="quarter" idx="12"/>
          </p:nvPr>
        </p:nvSpPr>
        <p:spPr/>
        <p:txBody>
          <a:bodyPr/>
          <a:lstStyle/>
          <a:p>
            <a:fld id="{87AE8D71-714A-43B7-8C2C-8DABFE29AC40}" type="slidenum">
              <a:rPr lang="en-NG" smtClean="0"/>
              <a:t>‹#›</a:t>
            </a:fld>
            <a:endParaRPr lang="en-NG"/>
          </a:p>
        </p:txBody>
      </p:sp>
    </p:spTree>
    <p:extLst>
      <p:ext uri="{BB962C8B-B14F-4D97-AF65-F5344CB8AC3E}">
        <p14:creationId xmlns:p14="http://schemas.microsoft.com/office/powerpoint/2010/main" val="51949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B0EF-83D6-3EE6-2D7F-8EDCF86F43B2}"/>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ACBF1877-BDE5-4BBC-E64D-9A1741198A81}"/>
              </a:ext>
            </a:extLst>
          </p:cNvPr>
          <p:cNvSpPr>
            <a:spLocks noGrp="1"/>
          </p:cNvSpPr>
          <p:nvPr>
            <p:ph type="dt" sz="half" idx="10"/>
          </p:nvPr>
        </p:nvSpPr>
        <p:spPr/>
        <p:txBody>
          <a:bodyPr/>
          <a:lstStyle/>
          <a:p>
            <a:fld id="{BAC285C5-55C1-4FD9-8121-EE6D2496E447}" type="datetimeFigureOut">
              <a:rPr lang="en-NG" smtClean="0"/>
              <a:t>09/07/2026</a:t>
            </a:fld>
            <a:endParaRPr lang="en-NG"/>
          </a:p>
        </p:txBody>
      </p:sp>
      <p:sp>
        <p:nvSpPr>
          <p:cNvPr id="4" name="Footer Placeholder 3">
            <a:extLst>
              <a:ext uri="{FF2B5EF4-FFF2-40B4-BE49-F238E27FC236}">
                <a16:creationId xmlns:a16="http://schemas.microsoft.com/office/drawing/2014/main" id="{1EBFB7A9-6B5C-A796-BAD9-E833823405F7}"/>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B4BC66A7-8670-1C29-55E0-1471F7008E75}"/>
              </a:ext>
            </a:extLst>
          </p:cNvPr>
          <p:cNvSpPr>
            <a:spLocks noGrp="1"/>
          </p:cNvSpPr>
          <p:nvPr>
            <p:ph type="sldNum" sz="quarter" idx="12"/>
          </p:nvPr>
        </p:nvSpPr>
        <p:spPr/>
        <p:txBody>
          <a:bodyPr/>
          <a:lstStyle/>
          <a:p>
            <a:fld id="{87AE8D71-714A-43B7-8C2C-8DABFE29AC40}" type="slidenum">
              <a:rPr lang="en-NG" smtClean="0"/>
              <a:t>‹#›</a:t>
            </a:fld>
            <a:endParaRPr lang="en-NG"/>
          </a:p>
        </p:txBody>
      </p:sp>
    </p:spTree>
    <p:extLst>
      <p:ext uri="{BB962C8B-B14F-4D97-AF65-F5344CB8AC3E}">
        <p14:creationId xmlns:p14="http://schemas.microsoft.com/office/powerpoint/2010/main" val="30312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2856C0-F947-B788-2198-F04CDC1573BD}"/>
              </a:ext>
            </a:extLst>
          </p:cNvPr>
          <p:cNvSpPr>
            <a:spLocks noGrp="1"/>
          </p:cNvSpPr>
          <p:nvPr>
            <p:ph type="dt" sz="half" idx="10"/>
          </p:nvPr>
        </p:nvSpPr>
        <p:spPr/>
        <p:txBody>
          <a:bodyPr/>
          <a:lstStyle/>
          <a:p>
            <a:fld id="{BAC285C5-55C1-4FD9-8121-EE6D2496E447}" type="datetimeFigureOut">
              <a:rPr lang="en-NG" smtClean="0"/>
              <a:t>09/07/2026</a:t>
            </a:fld>
            <a:endParaRPr lang="en-NG"/>
          </a:p>
        </p:txBody>
      </p:sp>
      <p:sp>
        <p:nvSpPr>
          <p:cNvPr id="3" name="Footer Placeholder 2">
            <a:extLst>
              <a:ext uri="{FF2B5EF4-FFF2-40B4-BE49-F238E27FC236}">
                <a16:creationId xmlns:a16="http://schemas.microsoft.com/office/drawing/2014/main" id="{3D643325-1F59-A2EE-6F8C-41B5E3693488}"/>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F6597AA8-DECF-6B58-C4B2-0840B55774FC}"/>
              </a:ext>
            </a:extLst>
          </p:cNvPr>
          <p:cNvSpPr>
            <a:spLocks noGrp="1"/>
          </p:cNvSpPr>
          <p:nvPr>
            <p:ph type="sldNum" sz="quarter" idx="12"/>
          </p:nvPr>
        </p:nvSpPr>
        <p:spPr/>
        <p:txBody>
          <a:bodyPr/>
          <a:lstStyle/>
          <a:p>
            <a:fld id="{87AE8D71-714A-43B7-8C2C-8DABFE29AC40}" type="slidenum">
              <a:rPr lang="en-NG" smtClean="0"/>
              <a:t>‹#›</a:t>
            </a:fld>
            <a:endParaRPr lang="en-NG"/>
          </a:p>
        </p:txBody>
      </p:sp>
    </p:spTree>
    <p:extLst>
      <p:ext uri="{BB962C8B-B14F-4D97-AF65-F5344CB8AC3E}">
        <p14:creationId xmlns:p14="http://schemas.microsoft.com/office/powerpoint/2010/main" val="277241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9404-2D07-EDED-12D5-DA0080C54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1FA2D4ED-5B68-80C7-9B64-4AD7914291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D10FAA64-FA7E-4740-B2C5-95821DFE0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1288A-36C9-C6F2-2E50-B9ABC0207EC8}"/>
              </a:ext>
            </a:extLst>
          </p:cNvPr>
          <p:cNvSpPr>
            <a:spLocks noGrp="1"/>
          </p:cNvSpPr>
          <p:nvPr>
            <p:ph type="dt" sz="half" idx="10"/>
          </p:nvPr>
        </p:nvSpPr>
        <p:spPr/>
        <p:txBody>
          <a:bodyPr/>
          <a:lstStyle/>
          <a:p>
            <a:fld id="{BAC285C5-55C1-4FD9-8121-EE6D2496E447}" type="datetimeFigureOut">
              <a:rPr lang="en-NG" smtClean="0"/>
              <a:t>09/07/2026</a:t>
            </a:fld>
            <a:endParaRPr lang="en-NG"/>
          </a:p>
        </p:txBody>
      </p:sp>
      <p:sp>
        <p:nvSpPr>
          <p:cNvPr id="6" name="Footer Placeholder 5">
            <a:extLst>
              <a:ext uri="{FF2B5EF4-FFF2-40B4-BE49-F238E27FC236}">
                <a16:creationId xmlns:a16="http://schemas.microsoft.com/office/drawing/2014/main" id="{294DF1C5-7E28-0E5D-E744-54F0BD94E2C1}"/>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2745EC42-6ECD-596B-415F-FDE492B960E4}"/>
              </a:ext>
            </a:extLst>
          </p:cNvPr>
          <p:cNvSpPr>
            <a:spLocks noGrp="1"/>
          </p:cNvSpPr>
          <p:nvPr>
            <p:ph type="sldNum" sz="quarter" idx="12"/>
          </p:nvPr>
        </p:nvSpPr>
        <p:spPr/>
        <p:txBody>
          <a:bodyPr/>
          <a:lstStyle/>
          <a:p>
            <a:fld id="{87AE8D71-714A-43B7-8C2C-8DABFE29AC40}" type="slidenum">
              <a:rPr lang="en-NG" smtClean="0"/>
              <a:t>‹#›</a:t>
            </a:fld>
            <a:endParaRPr lang="en-NG"/>
          </a:p>
        </p:txBody>
      </p:sp>
    </p:spTree>
    <p:extLst>
      <p:ext uri="{BB962C8B-B14F-4D97-AF65-F5344CB8AC3E}">
        <p14:creationId xmlns:p14="http://schemas.microsoft.com/office/powerpoint/2010/main" val="303886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80DB-3BF3-45FA-45DC-751BDECF6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7E77C911-370C-E123-4D3A-984C4D2453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34C9812C-EB01-E516-52F3-B4833B78D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D769B-BD87-271F-3ADA-FDD2965C5897}"/>
              </a:ext>
            </a:extLst>
          </p:cNvPr>
          <p:cNvSpPr>
            <a:spLocks noGrp="1"/>
          </p:cNvSpPr>
          <p:nvPr>
            <p:ph type="dt" sz="half" idx="10"/>
          </p:nvPr>
        </p:nvSpPr>
        <p:spPr/>
        <p:txBody>
          <a:bodyPr/>
          <a:lstStyle/>
          <a:p>
            <a:fld id="{BAC285C5-55C1-4FD9-8121-EE6D2496E447}" type="datetimeFigureOut">
              <a:rPr lang="en-NG" smtClean="0"/>
              <a:t>09/07/2026</a:t>
            </a:fld>
            <a:endParaRPr lang="en-NG"/>
          </a:p>
        </p:txBody>
      </p:sp>
      <p:sp>
        <p:nvSpPr>
          <p:cNvPr id="6" name="Footer Placeholder 5">
            <a:extLst>
              <a:ext uri="{FF2B5EF4-FFF2-40B4-BE49-F238E27FC236}">
                <a16:creationId xmlns:a16="http://schemas.microsoft.com/office/drawing/2014/main" id="{D7ED990D-BCFB-CEDB-AFE2-0C5D363E40E9}"/>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70E9569C-C5C0-C593-44D2-C44DE4506FD0}"/>
              </a:ext>
            </a:extLst>
          </p:cNvPr>
          <p:cNvSpPr>
            <a:spLocks noGrp="1"/>
          </p:cNvSpPr>
          <p:nvPr>
            <p:ph type="sldNum" sz="quarter" idx="12"/>
          </p:nvPr>
        </p:nvSpPr>
        <p:spPr/>
        <p:txBody>
          <a:bodyPr/>
          <a:lstStyle/>
          <a:p>
            <a:fld id="{87AE8D71-714A-43B7-8C2C-8DABFE29AC40}" type="slidenum">
              <a:rPr lang="en-NG" smtClean="0"/>
              <a:t>‹#›</a:t>
            </a:fld>
            <a:endParaRPr lang="en-NG"/>
          </a:p>
        </p:txBody>
      </p:sp>
    </p:spTree>
    <p:extLst>
      <p:ext uri="{BB962C8B-B14F-4D97-AF65-F5344CB8AC3E}">
        <p14:creationId xmlns:p14="http://schemas.microsoft.com/office/powerpoint/2010/main" val="1620319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04E724-6844-5181-D160-7A36BEC4B9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274FE5B7-D058-3F07-5600-DCCCFFB376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EBDFE459-F113-1319-59E9-107141DEC0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285C5-55C1-4FD9-8121-EE6D2496E447}" type="datetimeFigureOut">
              <a:rPr lang="en-NG" smtClean="0"/>
              <a:t>09/07/2026</a:t>
            </a:fld>
            <a:endParaRPr lang="en-NG"/>
          </a:p>
        </p:txBody>
      </p:sp>
      <p:sp>
        <p:nvSpPr>
          <p:cNvPr id="5" name="Footer Placeholder 4">
            <a:extLst>
              <a:ext uri="{FF2B5EF4-FFF2-40B4-BE49-F238E27FC236}">
                <a16:creationId xmlns:a16="http://schemas.microsoft.com/office/drawing/2014/main" id="{D7C8A7D5-E7C3-DE74-E9D4-1140EF35C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EE96636C-8661-E262-100C-3309D703F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E8D71-714A-43B7-8C2C-8DABFE29AC40}" type="slidenum">
              <a:rPr lang="en-NG" smtClean="0"/>
              <a:t>‹#›</a:t>
            </a:fld>
            <a:endParaRPr lang="en-NG"/>
          </a:p>
        </p:txBody>
      </p:sp>
    </p:spTree>
    <p:extLst>
      <p:ext uri="{BB962C8B-B14F-4D97-AF65-F5344CB8AC3E}">
        <p14:creationId xmlns:p14="http://schemas.microsoft.com/office/powerpoint/2010/main" val="281694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9222A2-BD35-5736-2789-3ACD9CB38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1543701"/>
            <a:ext cx="12192000" cy="3770598"/>
          </a:xfrm>
          <a:prstGeom prst="rect">
            <a:avLst/>
          </a:prstGeom>
        </p:spPr>
      </p:pic>
      <p:pic>
        <p:nvPicPr>
          <p:cNvPr id="4" name="Picture 3">
            <a:extLst>
              <a:ext uri="{FF2B5EF4-FFF2-40B4-BE49-F238E27FC236}">
                <a16:creationId xmlns:a16="http://schemas.microsoft.com/office/drawing/2014/main" id="{6D5A7DE9-1645-246A-38CE-D67B4DCD9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sp>
        <p:nvSpPr>
          <p:cNvPr id="6" name="Rectangle 5">
            <a:extLst>
              <a:ext uri="{FF2B5EF4-FFF2-40B4-BE49-F238E27FC236}">
                <a16:creationId xmlns:a16="http://schemas.microsoft.com/office/drawing/2014/main" id="{038B47C4-4D02-4644-1934-EF5B413555FA}"/>
              </a:ext>
            </a:extLst>
          </p:cNvPr>
          <p:cNvSpPr/>
          <p:nvPr/>
        </p:nvSpPr>
        <p:spPr>
          <a:xfrm>
            <a:off x="0" y="1543701"/>
            <a:ext cx="12192000" cy="3770598"/>
          </a:xfrm>
          <a:prstGeom prst="rect">
            <a:avLst/>
          </a:prstGeom>
          <a:solidFill>
            <a:srgbClr val="A62325">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5" name="Picture 4">
            <a:extLst>
              <a:ext uri="{FF2B5EF4-FFF2-40B4-BE49-F238E27FC236}">
                <a16:creationId xmlns:a16="http://schemas.microsoft.com/office/drawing/2014/main" id="{797E8C77-5AED-7319-B9D9-E857D5B39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7" name="TextBox 6">
            <a:extLst>
              <a:ext uri="{FF2B5EF4-FFF2-40B4-BE49-F238E27FC236}">
                <a16:creationId xmlns:a16="http://schemas.microsoft.com/office/drawing/2014/main" id="{FB1E1D72-92D6-AFB8-AA36-21050539EB1E}"/>
              </a:ext>
            </a:extLst>
          </p:cNvPr>
          <p:cNvSpPr txBox="1"/>
          <p:nvPr/>
        </p:nvSpPr>
        <p:spPr>
          <a:xfrm>
            <a:off x="571505" y="3278993"/>
            <a:ext cx="9080495" cy="1692771"/>
          </a:xfrm>
          <a:prstGeom prst="rect">
            <a:avLst/>
          </a:prstGeom>
          <a:noFill/>
        </p:spPr>
        <p:txBody>
          <a:bodyPr wrap="square">
            <a:spAutoFit/>
          </a:bodyPr>
          <a:lstStyle/>
          <a:p>
            <a:r>
              <a:rPr lang="en-GB" sz="4800" b="1" dirty="0">
                <a:solidFill>
                  <a:schemeClr val="bg1"/>
                </a:solidFill>
                <a:latin typeface="Century Gothic" panose="020B0502020202020204" pitchFamily="34" charset="0"/>
              </a:rPr>
              <a:t>Funding the Leasing Industry:</a:t>
            </a:r>
          </a:p>
          <a:p>
            <a:r>
              <a:rPr lang="en-GB" sz="2800" dirty="0">
                <a:solidFill>
                  <a:schemeClr val="bg1"/>
                </a:solidFill>
                <a:latin typeface="Century Gothic" panose="020B0502020202020204" pitchFamily="34" charset="0"/>
              </a:rPr>
              <a:t>Innovative Capital Solutions in an Era of Elevated Interest Rates</a:t>
            </a:r>
            <a:endParaRPr lang="en-NG" sz="32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1AE05B03-3B4C-CD77-AB8F-015ADBABA15F}"/>
              </a:ext>
            </a:extLst>
          </p:cNvPr>
          <p:cNvSpPr txBox="1"/>
          <p:nvPr/>
        </p:nvSpPr>
        <p:spPr>
          <a:xfrm>
            <a:off x="4919985" y="5486012"/>
            <a:ext cx="3543295" cy="1015663"/>
          </a:xfrm>
          <a:prstGeom prst="rect">
            <a:avLst/>
          </a:prstGeom>
          <a:noFill/>
        </p:spPr>
        <p:txBody>
          <a:bodyPr wrap="square">
            <a:spAutoFit/>
          </a:bodyPr>
          <a:lstStyle/>
          <a:p>
            <a:r>
              <a:rPr lang="en-GB" sz="1200" b="1" dirty="0">
                <a:solidFill>
                  <a:srgbClr val="A62325"/>
                </a:solidFill>
                <a:latin typeface="Century Gothic" panose="020B0502020202020204" pitchFamily="34" charset="0"/>
              </a:rPr>
              <a:t>Presenter:</a:t>
            </a:r>
            <a:br>
              <a:rPr lang="en-GB" sz="1200" dirty="0">
                <a:latin typeface="Century Gothic" panose="020B0502020202020204" pitchFamily="34" charset="0"/>
              </a:rPr>
            </a:br>
            <a:r>
              <a:rPr lang="en-GB" sz="1200" dirty="0">
                <a:latin typeface="Century Gothic" panose="020B0502020202020204" pitchFamily="34" charset="0"/>
              </a:rPr>
              <a:t>Dr. Patrick Ejumedia</a:t>
            </a:r>
            <a:br>
              <a:rPr lang="en-GB" sz="1200" dirty="0">
                <a:latin typeface="Century Gothic" panose="020B0502020202020204" pitchFamily="34" charset="0"/>
              </a:rPr>
            </a:br>
            <a:r>
              <a:rPr lang="en-GB" sz="1200" dirty="0">
                <a:latin typeface="Century Gothic" panose="020B0502020202020204" pitchFamily="34" charset="0"/>
              </a:rPr>
              <a:t>Head of Research</a:t>
            </a:r>
            <a:br>
              <a:rPr lang="en-GB" sz="1200" dirty="0">
                <a:latin typeface="Century Gothic" panose="020B0502020202020204" pitchFamily="34" charset="0"/>
              </a:rPr>
            </a:br>
            <a:r>
              <a:rPr lang="en-GB" sz="1200" dirty="0">
                <a:latin typeface="Century Gothic" panose="020B0502020202020204" pitchFamily="34" charset="0"/>
              </a:rPr>
              <a:t>Sterling Asset Management  &amp; Trustees Ltd (SAMTL).</a:t>
            </a:r>
            <a:endParaRPr lang="en-NG" sz="1200" dirty="0">
              <a:latin typeface="Century Gothic" panose="020B0502020202020204" pitchFamily="34" charset="0"/>
            </a:endParaRPr>
          </a:p>
        </p:txBody>
      </p:sp>
      <p:sp>
        <p:nvSpPr>
          <p:cNvPr id="10" name="TextBox 9">
            <a:extLst>
              <a:ext uri="{FF2B5EF4-FFF2-40B4-BE49-F238E27FC236}">
                <a16:creationId xmlns:a16="http://schemas.microsoft.com/office/drawing/2014/main" id="{7E27C6D2-A413-4DA5-B428-AB7F130F4431}"/>
              </a:ext>
            </a:extLst>
          </p:cNvPr>
          <p:cNvSpPr txBox="1"/>
          <p:nvPr/>
        </p:nvSpPr>
        <p:spPr>
          <a:xfrm>
            <a:off x="9802039" y="5537644"/>
            <a:ext cx="1818456" cy="461665"/>
          </a:xfrm>
          <a:prstGeom prst="rect">
            <a:avLst/>
          </a:prstGeom>
          <a:noFill/>
        </p:spPr>
        <p:txBody>
          <a:bodyPr wrap="square" rtlCol="0">
            <a:spAutoFit/>
          </a:bodyPr>
          <a:lstStyle/>
          <a:p>
            <a:r>
              <a:rPr lang="en-GB" sz="1200" b="1" dirty="0">
                <a:solidFill>
                  <a:srgbClr val="A62325"/>
                </a:solidFill>
                <a:latin typeface="Century Gothic" panose="020B0502020202020204" pitchFamily="34" charset="0"/>
              </a:rPr>
              <a:t>Date:</a:t>
            </a:r>
          </a:p>
          <a:p>
            <a:r>
              <a:rPr lang="en-GB" sz="1200" dirty="0">
                <a:latin typeface="Century Gothic" panose="020B0502020202020204" pitchFamily="34" charset="0"/>
              </a:rPr>
              <a:t>Thursday 9</a:t>
            </a:r>
            <a:r>
              <a:rPr lang="en-GB" sz="1200" baseline="30000" dirty="0">
                <a:latin typeface="Century Gothic" panose="020B0502020202020204" pitchFamily="34" charset="0"/>
              </a:rPr>
              <a:t>th</a:t>
            </a:r>
            <a:r>
              <a:rPr lang="en-GB" sz="1200" dirty="0">
                <a:latin typeface="Century Gothic" panose="020B0502020202020204" pitchFamily="34" charset="0"/>
              </a:rPr>
              <a:t> July 2026</a:t>
            </a:r>
            <a:endParaRPr lang="en-NG" sz="1200" dirty="0">
              <a:latin typeface="Century Gothic" panose="020B0502020202020204" pitchFamily="34" charset="0"/>
            </a:endParaRPr>
          </a:p>
        </p:txBody>
      </p:sp>
      <p:sp>
        <p:nvSpPr>
          <p:cNvPr id="11" name="TextBox 10">
            <a:extLst>
              <a:ext uri="{FF2B5EF4-FFF2-40B4-BE49-F238E27FC236}">
                <a16:creationId xmlns:a16="http://schemas.microsoft.com/office/drawing/2014/main" id="{23A84277-FC09-3EAF-2456-2B447FFB2351}"/>
              </a:ext>
            </a:extLst>
          </p:cNvPr>
          <p:cNvSpPr txBox="1"/>
          <p:nvPr/>
        </p:nvSpPr>
        <p:spPr>
          <a:xfrm>
            <a:off x="571505" y="5546251"/>
            <a:ext cx="2192598" cy="461665"/>
          </a:xfrm>
          <a:prstGeom prst="rect">
            <a:avLst/>
          </a:prstGeom>
          <a:noFill/>
        </p:spPr>
        <p:txBody>
          <a:bodyPr wrap="square" rtlCol="0">
            <a:spAutoFit/>
          </a:bodyPr>
          <a:lstStyle/>
          <a:p>
            <a:r>
              <a:rPr lang="en-GB" sz="1200" b="1" dirty="0">
                <a:latin typeface="Century Gothic" panose="020B0502020202020204" pitchFamily="34" charset="0"/>
              </a:rPr>
              <a:t>Prepared by:</a:t>
            </a:r>
          </a:p>
          <a:p>
            <a:r>
              <a:rPr lang="en-GB" sz="1200" b="1" dirty="0">
                <a:solidFill>
                  <a:srgbClr val="A62325"/>
                </a:solidFill>
                <a:latin typeface="Century Gothic" panose="020B0502020202020204" pitchFamily="34" charset="0"/>
              </a:rPr>
              <a:t>SAMTL Research</a:t>
            </a:r>
            <a:endParaRPr lang="en-NG" sz="1200" b="1" dirty="0">
              <a:solidFill>
                <a:srgbClr val="A62325"/>
              </a:solidFill>
              <a:latin typeface="Century Gothic" panose="020B0502020202020204" pitchFamily="34" charset="0"/>
            </a:endParaRPr>
          </a:p>
        </p:txBody>
      </p:sp>
      <p:pic>
        <p:nvPicPr>
          <p:cNvPr id="14" name="Picture 13">
            <a:extLst>
              <a:ext uri="{FF2B5EF4-FFF2-40B4-BE49-F238E27FC236}">
                <a16:creationId xmlns:a16="http://schemas.microsoft.com/office/drawing/2014/main" id="{8392653D-6A10-4048-4AC4-4644DD8145F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53975" y="2407921"/>
            <a:ext cx="2651442" cy="2651442"/>
          </a:xfrm>
          <a:prstGeom prst="rect">
            <a:avLst/>
          </a:prstGeom>
        </p:spPr>
      </p:pic>
    </p:spTree>
    <p:extLst>
      <p:ext uri="{BB962C8B-B14F-4D97-AF65-F5344CB8AC3E}">
        <p14:creationId xmlns:p14="http://schemas.microsoft.com/office/powerpoint/2010/main" val="49427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88CAD-2069-4016-10B7-28CA1B639151}"/>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C5C26C13-D743-C493-D78E-26C45F5D0486}"/>
              </a:ext>
            </a:extLst>
          </p:cNvPr>
          <p:cNvSpPr/>
          <p:nvPr/>
        </p:nvSpPr>
        <p:spPr>
          <a:xfrm>
            <a:off x="7907978" y="4149284"/>
            <a:ext cx="3915218" cy="24421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18" name="Rectangle 17">
            <a:extLst>
              <a:ext uri="{FF2B5EF4-FFF2-40B4-BE49-F238E27FC236}">
                <a16:creationId xmlns:a16="http://schemas.microsoft.com/office/drawing/2014/main" id="{0D4F9982-3B62-7F73-4C3A-DE813980B73D}"/>
              </a:ext>
            </a:extLst>
          </p:cNvPr>
          <p:cNvSpPr/>
          <p:nvPr/>
        </p:nvSpPr>
        <p:spPr>
          <a:xfrm>
            <a:off x="3846642" y="4149284"/>
            <a:ext cx="3915218" cy="24421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16" name="Rectangle 15">
            <a:extLst>
              <a:ext uri="{FF2B5EF4-FFF2-40B4-BE49-F238E27FC236}">
                <a16:creationId xmlns:a16="http://schemas.microsoft.com/office/drawing/2014/main" id="{BDC56EF0-5144-9EEC-5EE2-DCBCB2793C9D}"/>
              </a:ext>
            </a:extLst>
          </p:cNvPr>
          <p:cNvSpPr/>
          <p:nvPr/>
        </p:nvSpPr>
        <p:spPr>
          <a:xfrm>
            <a:off x="124233" y="4119601"/>
            <a:ext cx="3630968" cy="24421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14" name="Rectangle 13">
            <a:extLst>
              <a:ext uri="{FF2B5EF4-FFF2-40B4-BE49-F238E27FC236}">
                <a16:creationId xmlns:a16="http://schemas.microsoft.com/office/drawing/2014/main" id="{9B6E22AF-FED1-2642-3DF7-5180D4C9A900}"/>
              </a:ext>
            </a:extLst>
          </p:cNvPr>
          <p:cNvSpPr/>
          <p:nvPr/>
        </p:nvSpPr>
        <p:spPr>
          <a:xfrm>
            <a:off x="5992973" y="1132462"/>
            <a:ext cx="5868741" cy="24421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12" name="Rectangle 11">
            <a:extLst>
              <a:ext uri="{FF2B5EF4-FFF2-40B4-BE49-F238E27FC236}">
                <a16:creationId xmlns:a16="http://schemas.microsoft.com/office/drawing/2014/main" id="{7CF8B548-4CED-E74E-69C6-DA82C1B84856}"/>
              </a:ext>
            </a:extLst>
          </p:cNvPr>
          <p:cNvSpPr/>
          <p:nvPr/>
        </p:nvSpPr>
        <p:spPr>
          <a:xfrm>
            <a:off x="284480" y="1007666"/>
            <a:ext cx="5466080" cy="23365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2" name="Picture 1">
            <a:extLst>
              <a:ext uri="{FF2B5EF4-FFF2-40B4-BE49-F238E27FC236}">
                <a16:creationId xmlns:a16="http://schemas.microsoft.com/office/drawing/2014/main" id="{E785BCC4-62AA-8B58-FE41-2E029BD686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graphicFrame>
        <p:nvGraphicFramePr>
          <p:cNvPr id="4" name="Chart 3">
            <a:extLst>
              <a:ext uri="{FF2B5EF4-FFF2-40B4-BE49-F238E27FC236}">
                <a16:creationId xmlns:a16="http://schemas.microsoft.com/office/drawing/2014/main" id="{9DA3EE9F-C16E-51C7-F994-AB03D8DB9D33}"/>
              </a:ext>
            </a:extLst>
          </p:cNvPr>
          <p:cNvGraphicFramePr>
            <a:graphicFrameLocks/>
          </p:cNvGraphicFramePr>
          <p:nvPr/>
        </p:nvGraphicFramePr>
        <p:xfrm>
          <a:off x="367221" y="973930"/>
          <a:ext cx="5383339" cy="2307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CE5DC665-B3A0-025F-8116-A60F53B9A6C1}"/>
              </a:ext>
            </a:extLst>
          </p:cNvPr>
          <p:cNvGraphicFramePr>
            <a:graphicFrameLocks/>
          </p:cNvGraphicFramePr>
          <p:nvPr>
            <p:extLst>
              <p:ext uri="{D42A27DB-BD31-4B8C-83A1-F6EECF244321}">
                <p14:modId xmlns:p14="http://schemas.microsoft.com/office/powerpoint/2010/main" val="1366651837"/>
              </p:ext>
            </p:extLst>
          </p:nvPr>
        </p:nvGraphicFramePr>
        <p:xfrm>
          <a:off x="3874771" y="4067657"/>
          <a:ext cx="3915218" cy="24900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BB1D14F8-BEE3-3ED6-C758-2FE318F0F516}"/>
              </a:ext>
            </a:extLst>
          </p:cNvPr>
          <p:cNvGraphicFramePr>
            <a:graphicFrameLocks/>
          </p:cNvGraphicFramePr>
          <p:nvPr>
            <p:extLst>
              <p:ext uri="{D42A27DB-BD31-4B8C-83A1-F6EECF244321}">
                <p14:modId xmlns:p14="http://schemas.microsoft.com/office/powerpoint/2010/main" val="3537524412"/>
              </p:ext>
            </p:extLst>
          </p:nvPr>
        </p:nvGraphicFramePr>
        <p:xfrm>
          <a:off x="111951" y="4067658"/>
          <a:ext cx="3671379" cy="24900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1439BCE4-ECCE-76A6-79C0-B1A0C75A7485}"/>
              </a:ext>
            </a:extLst>
          </p:cNvPr>
          <p:cNvGraphicFramePr>
            <a:graphicFrameLocks/>
          </p:cNvGraphicFramePr>
          <p:nvPr>
            <p:extLst>
              <p:ext uri="{D42A27DB-BD31-4B8C-83A1-F6EECF244321}">
                <p14:modId xmlns:p14="http://schemas.microsoft.com/office/powerpoint/2010/main" val="1128960276"/>
              </p:ext>
            </p:extLst>
          </p:nvPr>
        </p:nvGraphicFramePr>
        <p:xfrm>
          <a:off x="6096000" y="1092466"/>
          <a:ext cx="5728778" cy="249003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0B5A9426-E223-AACB-AEFC-279682BC935E}"/>
              </a:ext>
            </a:extLst>
          </p:cNvPr>
          <p:cNvSpPr txBox="1"/>
          <p:nvPr/>
        </p:nvSpPr>
        <p:spPr>
          <a:xfrm>
            <a:off x="431885" y="641339"/>
            <a:ext cx="2339830" cy="338554"/>
          </a:xfrm>
          <a:prstGeom prst="rect">
            <a:avLst/>
          </a:prstGeom>
          <a:noFill/>
        </p:spPr>
        <p:txBody>
          <a:bodyPr wrap="square">
            <a:spAutoFit/>
          </a:bodyPr>
          <a:lstStyle/>
          <a:p>
            <a:r>
              <a:rPr lang="en-GB" sz="1600" b="1" dirty="0">
                <a:latin typeface="Century Gothic" panose="020B0502020202020204" pitchFamily="34" charset="0"/>
              </a:rPr>
              <a:t>Growth recovering </a:t>
            </a:r>
            <a:endParaRPr lang="en-NG" sz="1600" b="1" dirty="0">
              <a:latin typeface="Century Gothic" panose="020B0502020202020204" pitchFamily="34" charset="0"/>
            </a:endParaRPr>
          </a:p>
        </p:txBody>
      </p:sp>
      <p:sp>
        <p:nvSpPr>
          <p:cNvPr id="13" name="TextBox 12">
            <a:extLst>
              <a:ext uri="{FF2B5EF4-FFF2-40B4-BE49-F238E27FC236}">
                <a16:creationId xmlns:a16="http://schemas.microsoft.com/office/drawing/2014/main" id="{A1275340-DEC1-ABA8-67C0-897C90696B58}"/>
              </a:ext>
            </a:extLst>
          </p:cNvPr>
          <p:cNvSpPr txBox="1"/>
          <p:nvPr/>
        </p:nvSpPr>
        <p:spPr>
          <a:xfrm>
            <a:off x="4367989" y="3888609"/>
            <a:ext cx="3046771" cy="276999"/>
          </a:xfrm>
          <a:prstGeom prst="rect">
            <a:avLst/>
          </a:prstGeom>
          <a:noFill/>
        </p:spPr>
        <p:txBody>
          <a:bodyPr wrap="square">
            <a:spAutoFit/>
          </a:bodyPr>
          <a:lstStyle/>
          <a:p>
            <a:pPr algn="ctr"/>
            <a:r>
              <a:rPr lang="en-GB" sz="1200" b="1" dirty="0">
                <a:solidFill>
                  <a:srgbClr val="A62325"/>
                </a:solidFill>
                <a:latin typeface="Century Gothic" panose="020B0502020202020204" pitchFamily="34" charset="0"/>
              </a:rPr>
              <a:t>Moderating but still elevated</a:t>
            </a:r>
            <a:endParaRPr lang="en-NG" sz="1200" b="1" dirty="0">
              <a:solidFill>
                <a:srgbClr val="A62325"/>
              </a:solidFill>
              <a:latin typeface="Century Gothic" panose="020B0502020202020204" pitchFamily="34" charset="0"/>
            </a:endParaRPr>
          </a:p>
        </p:txBody>
      </p:sp>
      <p:sp>
        <p:nvSpPr>
          <p:cNvPr id="15" name="TextBox 14">
            <a:extLst>
              <a:ext uri="{FF2B5EF4-FFF2-40B4-BE49-F238E27FC236}">
                <a16:creationId xmlns:a16="http://schemas.microsoft.com/office/drawing/2014/main" id="{0925355A-49AC-28D9-EA2A-51A16EBD437C}"/>
              </a:ext>
            </a:extLst>
          </p:cNvPr>
          <p:cNvSpPr txBox="1"/>
          <p:nvPr/>
        </p:nvSpPr>
        <p:spPr>
          <a:xfrm>
            <a:off x="1148657" y="3880434"/>
            <a:ext cx="1623058" cy="276999"/>
          </a:xfrm>
          <a:prstGeom prst="rect">
            <a:avLst/>
          </a:prstGeom>
          <a:noFill/>
        </p:spPr>
        <p:txBody>
          <a:bodyPr wrap="square">
            <a:spAutoFit/>
          </a:bodyPr>
          <a:lstStyle/>
          <a:p>
            <a:r>
              <a:rPr lang="en-GB" sz="1200" b="1" dirty="0">
                <a:solidFill>
                  <a:srgbClr val="A62325"/>
                </a:solidFill>
                <a:latin typeface="Century Gothic" panose="020B0502020202020204" pitchFamily="34" charset="0"/>
              </a:rPr>
              <a:t>Greater stability </a:t>
            </a:r>
            <a:endParaRPr lang="en-NG" sz="1200" b="1" dirty="0">
              <a:solidFill>
                <a:srgbClr val="A62325"/>
              </a:solidFill>
              <a:latin typeface="Century Gothic" panose="020B0502020202020204" pitchFamily="34" charset="0"/>
            </a:endParaRPr>
          </a:p>
        </p:txBody>
      </p:sp>
      <p:sp>
        <p:nvSpPr>
          <p:cNvPr id="17" name="TextBox 16">
            <a:extLst>
              <a:ext uri="{FF2B5EF4-FFF2-40B4-BE49-F238E27FC236}">
                <a16:creationId xmlns:a16="http://schemas.microsoft.com/office/drawing/2014/main" id="{BEAA7EA1-3F76-0B89-E5EA-173122C5D2F5}"/>
              </a:ext>
            </a:extLst>
          </p:cNvPr>
          <p:cNvSpPr txBox="1"/>
          <p:nvPr/>
        </p:nvSpPr>
        <p:spPr>
          <a:xfrm>
            <a:off x="8503321" y="3877763"/>
            <a:ext cx="2610953" cy="276999"/>
          </a:xfrm>
          <a:prstGeom prst="rect">
            <a:avLst/>
          </a:prstGeom>
          <a:noFill/>
        </p:spPr>
        <p:txBody>
          <a:bodyPr wrap="square">
            <a:spAutoFit/>
          </a:bodyPr>
          <a:lstStyle/>
          <a:p>
            <a:pPr algn="ctr"/>
            <a:r>
              <a:rPr lang="en-GB" sz="1200" b="1" dirty="0">
                <a:solidFill>
                  <a:srgbClr val="A62325"/>
                </a:solidFill>
                <a:latin typeface="Century Gothic" panose="020B0502020202020204" pitchFamily="34" charset="0"/>
              </a:rPr>
              <a:t>Liquidity remains elevated </a:t>
            </a:r>
            <a:endParaRPr lang="en-NG" sz="1200" b="1" dirty="0">
              <a:solidFill>
                <a:srgbClr val="A62325"/>
              </a:solidFill>
              <a:latin typeface="Century Gothic" panose="020B0502020202020204" pitchFamily="34" charset="0"/>
            </a:endParaRPr>
          </a:p>
        </p:txBody>
      </p:sp>
      <p:sp>
        <p:nvSpPr>
          <p:cNvPr id="10" name="TextBox 9">
            <a:extLst>
              <a:ext uri="{FF2B5EF4-FFF2-40B4-BE49-F238E27FC236}">
                <a16:creationId xmlns:a16="http://schemas.microsoft.com/office/drawing/2014/main" id="{0AD1BAC6-8966-6643-04FF-5BC68ED70D6C}"/>
              </a:ext>
            </a:extLst>
          </p:cNvPr>
          <p:cNvSpPr txBox="1"/>
          <p:nvPr/>
        </p:nvSpPr>
        <p:spPr>
          <a:xfrm>
            <a:off x="3046771" y="277969"/>
            <a:ext cx="6098458" cy="369332"/>
          </a:xfrm>
          <a:prstGeom prst="rect">
            <a:avLst/>
          </a:prstGeom>
          <a:solidFill>
            <a:srgbClr val="A62325"/>
          </a:solidFill>
        </p:spPr>
        <p:txBody>
          <a:bodyPr wrap="square">
            <a:spAutoFit/>
          </a:bodyPr>
          <a:lstStyle/>
          <a:p>
            <a:r>
              <a:rPr lang="en-GB" sz="1800" dirty="0">
                <a:solidFill>
                  <a:schemeClr val="bg1"/>
                </a:solidFill>
                <a:latin typeface="Century Gothic" panose="020B0502020202020204" pitchFamily="34" charset="0"/>
              </a:rPr>
              <a:t>Nigerian Macroeconomic Landscape</a:t>
            </a:r>
          </a:p>
        </p:txBody>
      </p:sp>
      <p:graphicFrame>
        <p:nvGraphicFramePr>
          <p:cNvPr id="3" name="Chart 2">
            <a:extLst>
              <a:ext uri="{FF2B5EF4-FFF2-40B4-BE49-F238E27FC236}">
                <a16:creationId xmlns:a16="http://schemas.microsoft.com/office/drawing/2014/main" id="{61A0274C-DD7E-AD3E-1DC3-D0C5B73E7030}"/>
              </a:ext>
            </a:extLst>
          </p:cNvPr>
          <p:cNvGraphicFramePr>
            <a:graphicFrameLocks/>
          </p:cNvGraphicFramePr>
          <p:nvPr>
            <p:extLst>
              <p:ext uri="{D42A27DB-BD31-4B8C-83A1-F6EECF244321}">
                <p14:modId xmlns:p14="http://schemas.microsoft.com/office/powerpoint/2010/main" val="1258079363"/>
              </p:ext>
            </p:extLst>
          </p:nvPr>
        </p:nvGraphicFramePr>
        <p:xfrm>
          <a:off x="7818118" y="4216958"/>
          <a:ext cx="3915218" cy="224744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71518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34725-CDE3-FDF1-7FAE-5559053D1DD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B1E143FD-F8A9-A30E-10C8-F60C81351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BEB6292B-2A82-AFA6-B525-6B72D7B34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4AC3E9B8-BB43-3735-1D33-A1C4D0621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7" name="TextBox 6">
            <a:extLst>
              <a:ext uri="{FF2B5EF4-FFF2-40B4-BE49-F238E27FC236}">
                <a16:creationId xmlns:a16="http://schemas.microsoft.com/office/drawing/2014/main" id="{FC311F79-79E8-81D7-88A2-FC2A099C001E}"/>
              </a:ext>
            </a:extLst>
          </p:cNvPr>
          <p:cNvSpPr txBox="1"/>
          <p:nvPr/>
        </p:nvSpPr>
        <p:spPr>
          <a:xfrm>
            <a:off x="7567999" y="4822729"/>
            <a:ext cx="4415841" cy="1384995"/>
          </a:xfrm>
          <a:prstGeom prst="rect">
            <a:avLst/>
          </a:prstGeom>
          <a:noFill/>
        </p:spPr>
        <p:txBody>
          <a:bodyPr wrap="square">
            <a:spAutoFit/>
          </a:bodyPr>
          <a:lstStyle/>
          <a:p>
            <a:pPr algn="r"/>
            <a:r>
              <a:rPr lang="en-GB" sz="1400" b="1" dirty="0">
                <a:solidFill>
                  <a:schemeClr val="bg1"/>
                </a:solidFill>
                <a:latin typeface="Century Gothic" panose="020B0502020202020204" pitchFamily="34" charset="0"/>
              </a:rPr>
              <a:t>Nigeria’s macroeconomic challenge is balancing growth with price and exchange rate stability. Until inflation moderates sustainably, monetary policy is likely to remain restrictive, keeping funding costs elevated for leasing companies.</a:t>
            </a:r>
          </a:p>
        </p:txBody>
      </p:sp>
      <p:sp>
        <p:nvSpPr>
          <p:cNvPr id="6" name="TextBox 5">
            <a:extLst>
              <a:ext uri="{FF2B5EF4-FFF2-40B4-BE49-F238E27FC236}">
                <a16:creationId xmlns:a16="http://schemas.microsoft.com/office/drawing/2014/main" id="{6CCFBB2B-F653-497B-FB4E-72DCF976BD70}"/>
              </a:ext>
            </a:extLst>
          </p:cNvPr>
          <p:cNvSpPr txBox="1"/>
          <p:nvPr/>
        </p:nvSpPr>
        <p:spPr>
          <a:xfrm>
            <a:off x="3046771" y="277969"/>
            <a:ext cx="6098458" cy="369332"/>
          </a:xfrm>
          <a:prstGeom prst="rect">
            <a:avLst/>
          </a:prstGeom>
          <a:solidFill>
            <a:srgbClr val="A62325"/>
          </a:solidFill>
        </p:spPr>
        <p:txBody>
          <a:bodyPr wrap="square">
            <a:spAutoFit/>
          </a:bodyPr>
          <a:lstStyle/>
          <a:p>
            <a:r>
              <a:rPr lang="en-GB" sz="1800" dirty="0">
                <a:solidFill>
                  <a:schemeClr val="bg1"/>
                </a:solidFill>
                <a:latin typeface="Century Gothic" panose="020B0502020202020204" pitchFamily="34" charset="0"/>
              </a:rPr>
              <a:t>Nigerian Macroeconomic Landscape Key Highlights</a:t>
            </a:r>
          </a:p>
        </p:txBody>
      </p:sp>
      <p:sp>
        <p:nvSpPr>
          <p:cNvPr id="12" name="Rectangle 11">
            <a:extLst>
              <a:ext uri="{FF2B5EF4-FFF2-40B4-BE49-F238E27FC236}">
                <a16:creationId xmlns:a16="http://schemas.microsoft.com/office/drawing/2014/main" id="{00FB95DC-3D9D-6E61-C4D7-D7E49AD86CD3}"/>
              </a:ext>
            </a:extLst>
          </p:cNvPr>
          <p:cNvSpPr/>
          <p:nvPr/>
        </p:nvSpPr>
        <p:spPr>
          <a:xfrm>
            <a:off x="386036" y="1057421"/>
            <a:ext cx="1412240" cy="2171806"/>
          </a:xfrm>
          <a:prstGeom prst="rect">
            <a:avLst/>
          </a:prstGeom>
          <a:solidFill>
            <a:srgbClr val="A623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Century Gothic" panose="020B0502020202020204" pitchFamily="34" charset="0"/>
              </a:rPr>
              <a:t>GDP growth remains modest (~4%), indicating the need for stronger investment and private sector expansion. </a:t>
            </a:r>
          </a:p>
          <a:p>
            <a:pPr algn="ctr"/>
            <a:endParaRPr lang="en-NG" sz="1200" dirty="0"/>
          </a:p>
        </p:txBody>
      </p:sp>
      <p:sp>
        <p:nvSpPr>
          <p:cNvPr id="13" name="Rectangle 12">
            <a:extLst>
              <a:ext uri="{FF2B5EF4-FFF2-40B4-BE49-F238E27FC236}">
                <a16:creationId xmlns:a16="http://schemas.microsoft.com/office/drawing/2014/main" id="{BB948A69-0E8E-A9CC-8668-AE13C677AA56}"/>
              </a:ext>
            </a:extLst>
          </p:cNvPr>
          <p:cNvSpPr/>
          <p:nvPr/>
        </p:nvSpPr>
        <p:spPr>
          <a:xfrm>
            <a:off x="2184312" y="1057421"/>
            <a:ext cx="1412240" cy="2171806"/>
          </a:xfrm>
          <a:prstGeom prst="rect">
            <a:avLst/>
          </a:prstGeom>
          <a:solidFill>
            <a:srgbClr val="A623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Century Gothic" panose="020B0502020202020204" pitchFamily="34" charset="0"/>
              </a:rPr>
              <a:t>Lower interest rates would support economic growth, investment, and leasing activity. </a:t>
            </a:r>
          </a:p>
        </p:txBody>
      </p:sp>
      <p:sp>
        <p:nvSpPr>
          <p:cNvPr id="14" name="Rectangle 13">
            <a:extLst>
              <a:ext uri="{FF2B5EF4-FFF2-40B4-BE49-F238E27FC236}">
                <a16:creationId xmlns:a16="http://schemas.microsoft.com/office/drawing/2014/main" id="{1F833C52-83DE-A0E8-438C-DC7F52E0A127}"/>
              </a:ext>
            </a:extLst>
          </p:cNvPr>
          <p:cNvSpPr/>
          <p:nvPr/>
        </p:nvSpPr>
        <p:spPr>
          <a:xfrm>
            <a:off x="4133219" y="1057421"/>
            <a:ext cx="1412240" cy="2171806"/>
          </a:xfrm>
          <a:prstGeom prst="rect">
            <a:avLst/>
          </a:prstGeom>
          <a:solidFill>
            <a:srgbClr val="A623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Century Gothic" panose="020B0502020202020204" pitchFamily="34" charset="0"/>
              </a:rPr>
              <a:t>Inflation remains above the CBN's comfort level, limiting the scope for monetary easing. </a:t>
            </a:r>
          </a:p>
        </p:txBody>
      </p:sp>
      <p:sp>
        <p:nvSpPr>
          <p:cNvPr id="15" name="Rectangle 14">
            <a:extLst>
              <a:ext uri="{FF2B5EF4-FFF2-40B4-BE49-F238E27FC236}">
                <a16:creationId xmlns:a16="http://schemas.microsoft.com/office/drawing/2014/main" id="{71008CC5-AFBA-C999-EBD0-F3644FE00B02}"/>
              </a:ext>
            </a:extLst>
          </p:cNvPr>
          <p:cNvSpPr/>
          <p:nvPr/>
        </p:nvSpPr>
        <p:spPr>
          <a:xfrm>
            <a:off x="6096000" y="1057421"/>
            <a:ext cx="1412240" cy="2171806"/>
          </a:xfrm>
          <a:prstGeom prst="rect">
            <a:avLst/>
          </a:prstGeom>
          <a:solidFill>
            <a:srgbClr val="A623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Century Gothic" panose="020B0502020202020204" pitchFamily="34" charset="0"/>
              </a:rPr>
              <a:t>Exchange rate stability remains a key policy priority, requiring a cautious monetary stance. </a:t>
            </a:r>
          </a:p>
        </p:txBody>
      </p:sp>
      <p:sp>
        <p:nvSpPr>
          <p:cNvPr id="16" name="Rectangle 15">
            <a:extLst>
              <a:ext uri="{FF2B5EF4-FFF2-40B4-BE49-F238E27FC236}">
                <a16:creationId xmlns:a16="http://schemas.microsoft.com/office/drawing/2014/main" id="{EAA5ED22-09B9-65A2-F780-E14E857C00BA}"/>
              </a:ext>
            </a:extLst>
          </p:cNvPr>
          <p:cNvSpPr/>
          <p:nvPr/>
        </p:nvSpPr>
        <p:spPr>
          <a:xfrm>
            <a:off x="406356" y="3343421"/>
            <a:ext cx="1412240" cy="2171806"/>
          </a:xfrm>
          <a:prstGeom prst="rect">
            <a:avLst/>
          </a:prstGeom>
          <a:solidFill>
            <a:srgbClr val="A623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Century Gothic" panose="020B0502020202020204" pitchFamily="34" charset="0"/>
              </a:rPr>
              <a:t>Pre-election fiscal spending is expected to increase liquidity within the financial system. </a:t>
            </a:r>
          </a:p>
        </p:txBody>
      </p:sp>
      <p:sp>
        <p:nvSpPr>
          <p:cNvPr id="17" name="Rectangle 16">
            <a:extLst>
              <a:ext uri="{FF2B5EF4-FFF2-40B4-BE49-F238E27FC236}">
                <a16:creationId xmlns:a16="http://schemas.microsoft.com/office/drawing/2014/main" id="{7E2529DC-8859-670B-7ED8-3400D1ACAB44}"/>
              </a:ext>
            </a:extLst>
          </p:cNvPr>
          <p:cNvSpPr/>
          <p:nvPr/>
        </p:nvSpPr>
        <p:spPr>
          <a:xfrm>
            <a:off x="2204632" y="3343421"/>
            <a:ext cx="1412240" cy="2171806"/>
          </a:xfrm>
          <a:prstGeom prst="rect">
            <a:avLst/>
          </a:prstGeom>
          <a:solidFill>
            <a:srgbClr val="A623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Century Gothic" panose="020B0502020202020204" pitchFamily="34" charset="0"/>
              </a:rPr>
              <a:t>Excess liquidity could intensify inflationary and exchange rate pressures if left unchecked. </a:t>
            </a:r>
          </a:p>
        </p:txBody>
      </p:sp>
      <p:sp>
        <p:nvSpPr>
          <p:cNvPr id="18" name="Rectangle 17">
            <a:extLst>
              <a:ext uri="{FF2B5EF4-FFF2-40B4-BE49-F238E27FC236}">
                <a16:creationId xmlns:a16="http://schemas.microsoft.com/office/drawing/2014/main" id="{5FC70B17-E579-4A60-76EF-0723A8EF6350}"/>
              </a:ext>
            </a:extLst>
          </p:cNvPr>
          <p:cNvSpPr/>
          <p:nvPr/>
        </p:nvSpPr>
        <p:spPr>
          <a:xfrm>
            <a:off x="4153539" y="3343421"/>
            <a:ext cx="1412240" cy="2171806"/>
          </a:xfrm>
          <a:prstGeom prst="rect">
            <a:avLst/>
          </a:prstGeom>
          <a:solidFill>
            <a:srgbClr val="A623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Century Gothic" panose="020B0502020202020204" pitchFamily="34" charset="0"/>
              </a:rPr>
              <a:t>The CBN is likely to continue liquidity sterilization (OMO/CRR) to contain inflation and protect the naira. </a:t>
            </a:r>
          </a:p>
        </p:txBody>
      </p:sp>
      <p:sp>
        <p:nvSpPr>
          <p:cNvPr id="19" name="Rectangle 18">
            <a:extLst>
              <a:ext uri="{FF2B5EF4-FFF2-40B4-BE49-F238E27FC236}">
                <a16:creationId xmlns:a16="http://schemas.microsoft.com/office/drawing/2014/main" id="{C9B3670E-CAEE-16C9-268A-C652BD1BCD90}"/>
              </a:ext>
            </a:extLst>
          </p:cNvPr>
          <p:cNvSpPr/>
          <p:nvPr/>
        </p:nvSpPr>
        <p:spPr>
          <a:xfrm>
            <a:off x="6116320" y="3343421"/>
            <a:ext cx="1412240" cy="2171806"/>
          </a:xfrm>
          <a:prstGeom prst="rect">
            <a:avLst/>
          </a:prstGeom>
          <a:solidFill>
            <a:srgbClr val="A623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Century Gothic" panose="020B0502020202020204" pitchFamily="34" charset="0"/>
              </a:rPr>
              <a:t>Result: Interest rates are likely to remain elevated despite the need to stimulate economic growth. </a:t>
            </a:r>
          </a:p>
        </p:txBody>
      </p:sp>
    </p:spTree>
    <p:extLst>
      <p:ext uri="{BB962C8B-B14F-4D97-AF65-F5344CB8AC3E}">
        <p14:creationId xmlns:p14="http://schemas.microsoft.com/office/powerpoint/2010/main" val="179055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080D2-D9AD-1AC5-9094-78A5FC0F2A0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0DBAC62-56F4-0ED3-A1CC-B65C367C4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C14CBC35-1BF4-A429-E724-C3B886027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3" name="TextBox 2">
            <a:extLst>
              <a:ext uri="{FF2B5EF4-FFF2-40B4-BE49-F238E27FC236}">
                <a16:creationId xmlns:a16="http://schemas.microsoft.com/office/drawing/2014/main" id="{100B683F-B069-DD4D-5897-29CA3DAB6368}"/>
              </a:ext>
            </a:extLst>
          </p:cNvPr>
          <p:cNvSpPr txBox="1"/>
          <p:nvPr/>
        </p:nvSpPr>
        <p:spPr>
          <a:xfrm>
            <a:off x="5871090" y="985964"/>
            <a:ext cx="3513801" cy="830997"/>
          </a:xfrm>
          <a:prstGeom prst="rect">
            <a:avLst/>
          </a:prstGeom>
          <a:noFill/>
        </p:spPr>
        <p:txBody>
          <a:bodyPr wrap="square">
            <a:spAutoFit/>
          </a:bodyPr>
          <a:lstStyle/>
          <a:p>
            <a:r>
              <a:rPr lang="en-GB" sz="1600" b="1" dirty="0">
                <a:solidFill>
                  <a:srgbClr val="A62325"/>
                </a:solidFill>
                <a:latin typeface="Century Gothic" panose="020B0502020202020204" pitchFamily="34" charset="0"/>
              </a:rPr>
              <a:t>Periods of constraint often create the greatest opportunities for innovation.</a:t>
            </a:r>
          </a:p>
        </p:txBody>
      </p:sp>
      <p:sp>
        <p:nvSpPr>
          <p:cNvPr id="9" name="TextBox 8">
            <a:extLst>
              <a:ext uri="{FF2B5EF4-FFF2-40B4-BE49-F238E27FC236}">
                <a16:creationId xmlns:a16="http://schemas.microsoft.com/office/drawing/2014/main" id="{A5DA0809-61D1-8344-7435-0A4096B9FBAC}"/>
              </a:ext>
            </a:extLst>
          </p:cNvPr>
          <p:cNvSpPr txBox="1"/>
          <p:nvPr/>
        </p:nvSpPr>
        <p:spPr>
          <a:xfrm>
            <a:off x="247041" y="943587"/>
            <a:ext cx="60984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rPr>
              <a:t>High interest rates create opportunities for</a:t>
            </a:r>
          </a:p>
        </p:txBody>
      </p:sp>
      <p:sp>
        <p:nvSpPr>
          <p:cNvPr id="10" name="Oval 9">
            <a:extLst>
              <a:ext uri="{FF2B5EF4-FFF2-40B4-BE49-F238E27FC236}">
                <a16:creationId xmlns:a16="http://schemas.microsoft.com/office/drawing/2014/main" id="{04B35083-F553-008A-8BD9-8146538C27E5}"/>
              </a:ext>
            </a:extLst>
          </p:cNvPr>
          <p:cNvSpPr/>
          <p:nvPr/>
        </p:nvSpPr>
        <p:spPr>
          <a:xfrm>
            <a:off x="324465" y="2109019"/>
            <a:ext cx="1342103" cy="1091381"/>
          </a:xfrm>
          <a:prstGeom prst="ellipse">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latin typeface="Century Gothic" panose="020B0502020202020204" pitchFamily="34" charset="0"/>
              </a:rPr>
              <a:t>Asset-backed lending </a:t>
            </a:r>
          </a:p>
        </p:txBody>
      </p:sp>
      <p:sp>
        <p:nvSpPr>
          <p:cNvPr id="11" name="Oval 10">
            <a:extLst>
              <a:ext uri="{FF2B5EF4-FFF2-40B4-BE49-F238E27FC236}">
                <a16:creationId xmlns:a16="http://schemas.microsoft.com/office/drawing/2014/main" id="{F975C78D-75FA-E946-6C47-27F73E64ADA3}"/>
              </a:ext>
            </a:extLst>
          </p:cNvPr>
          <p:cNvSpPr/>
          <p:nvPr/>
        </p:nvSpPr>
        <p:spPr>
          <a:xfrm>
            <a:off x="1799307" y="2109019"/>
            <a:ext cx="1342103" cy="1158334"/>
          </a:xfrm>
          <a:prstGeom prst="ellipse">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latin typeface="Century Gothic" panose="020B0502020202020204" pitchFamily="34" charset="0"/>
              </a:rPr>
              <a:t>Vendor financing </a:t>
            </a:r>
            <a:endParaRPr lang="en-GB" sz="1100" dirty="0">
              <a:latin typeface="Century Gothic" panose="020B0502020202020204" pitchFamily="34" charset="0"/>
            </a:endParaRPr>
          </a:p>
        </p:txBody>
      </p:sp>
      <p:sp>
        <p:nvSpPr>
          <p:cNvPr id="12" name="Oval 11">
            <a:extLst>
              <a:ext uri="{FF2B5EF4-FFF2-40B4-BE49-F238E27FC236}">
                <a16:creationId xmlns:a16="http://schemas.microsoft.com/office/drawing/2014/main" id="{19CEE2DC-22C9-7DD9-0722-1E1CA90FE392}"/>
              </a:ext>
            </a:extLst>
          </p:cNvPr>
          <p:cNvSpPr/>
          <p:nvPr/>
        </p:nvSpPr>
        <p:spPr>
          <a:xfrm>
            <a:off x="3411180" y="2089356"/>
            <a:ext cx="1342104" cy="1179871"/>
          </a:xfrm>
          <a:prstGeom prst="ellipse">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latin typeface="Century Gothic" panose="020B0502020202020204" pitchFamily="34" charset="0"/>
              </a:rPr>
              <a:t>Infrastructure leasing </a:t>
            </a:r>
          </a:p>
        </p:txBody>
      </p:sp>
      <p:sp>
        <p:nvSpPr>
          <p:cNvPr id="13" name="Oval 12">
            <a:extLst>
              <a:ext uri="{FF2B5EF4-FFF2-40B4-BE49-F238E27FC236}">
                <a16:creationId xmlns:a16="http://schemas.microsoft.com/office/drawing/2014/main" id="{E8A5A5D7-F429-2C7E-8D56-B88851294B0F}"/>
              </a:ext>
            </a:extLst>
          </p:cNvPr>
          <p:cNvSpPr/>
          <p:nvPr/>
        </p:nvSpPr>
        <p:spPr>
          <a:xfrm>
            <a:off x="5023054" y="2114352"/>
            <a:ext cx="1493273" cy="1153001"/>
          </a:xfrm>
          <a:prstGeom prst="ellipse">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latin typeface="Century Gothic" panose="020B0502020202020204" pitchFamily="34" charset="0"/>
              </a:rPr>
              <a:t>Green leasing </a:t>
            </a:r>
          </a:p>
        </p:txBody>
      </p:sp>
      <p:sp>
        <p:nvSpPr>
          <p:cNvPr id="14" name="Oval 13">
            <a:extLst>
              <a:ext uri="{FF2B5EF4-FFF2-40B4-BE49-F238E27FC236}">
                <a16:creationId xmlns:a16="http://schemas.microsoft.com/office/drawing/2014/main" id="{30AA424C-E56F-5713-82FF-8A0DEE062CE2}"/>
              </a:ext>
            </a:extLst>
          </p:cNvPr>
          <p:cNvSpPr/>
          <p:nvPr/>
        </p:nvSpPr>
        <p:spPr>
          <a:xfrm>
            <a:off x="6784258" y="2052075"/>
            <a:ext cx="1342103" cy="1179872"/>
          </a:xfrm>
          <a:prstGeom prst="ellipse">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latin typeface="Century Gothic" panose="020B0502020202020204" pitchFamily="34" charset="0"/>
              </a:rPr>
              <a:t>Healthcare equipment </a:t>
            </a:r>
          </a:p>
        </p:txBody>
      </p:sp>
      <p:sp>
        <p:nvSpPr>
          <p:cNvPr id="15" name="Oval 14">
            <a:extLst>
              <a:ext uri="{FF2B5EF4-FFF2-40B4-BE49-F238E27FC236}">
                <a16:creationId xmlns:a16="http://schemas.microsoft.com/office/drawing/2014/main" id="{11399176-AD75-3036-0492-5E0156189A88}"/>
              </a:ext>
            </a:extLst>
          </p:cNvPr>
          <p:cNvSpPr/>
          <p:nvPr/>
        </p:nvSpPr>
        <p:spPr>
          <a:xfrm>
            <a:off x="8474177" y="2052075"/>
            <a:ext cx="1342103" cy="1182741"/>
          </a:xfrm>
          <a:prstGeom prst="ellipse">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latin typeface="Century Gothic" panose="020B0502020202020204" pitchFamily="34" charset="0"/>
              </a:rPr>
              <a:t>Solar leasing </a:t>
            </a:r>
          </a:p>
        </p:txBody>
      </p:sp>
      <p:sp>
        <p:nvSpPr>
          <p:cNvPr id="16" name="Oval 15">
            <a:extLst>
              <a:ext uri="{FF2B5EF4-FFF2-40B4-BE49-F238E27FC236}">
                <a16:creationId xmlns:a16="http://schemas.microsoft.com/office/drawing/2014/main" id="{1E970D7B-B365-4B1A-3FFE-CAF0585411A3}"/>
              </a:ext>
            </a:extLst>
          </p:cNvPr>
          <p:cNvSpPr/>
          <p:nvPr/>
        </p:nvSpPr>
        <p:spPr>
          <a:xfrm>
            <a:off x="247041" y="3429000"/>
            <a:ext cx="1699746" cy="1398639"/>
          </a:xfrm>
          <a:prstGeom prst="ellipse">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latin typeface="Century Gothic" panose="020B0502020202020204" pitchFamily="34" charset="0"/>
              </a:rPr>
              <a:t>Agricultural mechanization </a:t>
            </a:r>
          </a:p>
          <a:p>
            <a:r>
              <a:rPr lang="en-GB" sz="1100" dirty="0">
                <a:latin typeface="Century Gothic" panose="020B0502020202020204" pitchFamily="34" charset="0"/>
              </a:rPr>
              <a:t> </a:t>
            </a:r>
          </a:p>
        </p:txBody>
      </p:sp>
      <p:sp>
        <p:nvSpPr>
          <p:cNvPr id="17" name="Oval 16">
            <a:extLst>
              <a:ext uri="{FF2B5EF4-FFF2-40B4-BE49-F238E27FC236}">
                <a16:creationId xmlns:a16="http://schemas.microsoft.com/office/drawing/2014/main" id="{A38FBFD2-4CD6-41D3-D2E2-ABC0EE320CDE}"/>
              </a:ext>
            </a:extLst>
          </p:cNvPr>
          <p:cNvSpPr/>
          <p:nvPr/>
        </p:nvSpPr>
        <p:spPr>
          <a:xfrm>
            <a:off x="2192595" y="3429000"/>
            <a:ext cx="1525228" cy="1300316"/>
          </a:xfrm>
          <a:prstGeom prst="ellipse">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latin typeface="Century Gothic" panose="020B0502020202020204" pitchFamily="34" charset="0"/>
              </a:rPr>
              <a:t>Digital equipment financing</a:t>
            </a:r>
          </a:p>
          <a:p>
            <a:r>
              <a:rPr lang="en-GB" sz="1100" dirty="0">
                <a:latin typeface="Century Gothic" panose="020B0502020202020204" pitchFamily="34" charset="0"/>
              </a:rPr>
              <a:t> </a:t>
            </a:r>
          </a:p>
        </p:txBody>
      </p:sp>
      <p:sp>
        <p:nvSpPr>
          <p:cNvPr id="25" name="TextBox 24">
            <a:extLst>
              <a:ext uri="{FF2B5EF4-FFF2-40B4-BE49-F238E27FC236}">
                <a16:creationId xmlns:a16="http://schemas.microsoft.com/office/drawing/2014/main" id="{B29D967F-8044-8BFE-D299-4B641C301705}"/>
              </a:ext>
            </a:extLst>
          </p:cNvPr>
          <p:cNvSpPr txBox="1"/>
          <p:nvPr/>
        </p:nvSpPr>
        <p:spPr>
          <a:xfrm>
            <a:off x="4753284" y="3649679"/>
            <a:ext cx="2257115" cy="1631216"/>
          </a:xfrm>
          <a:prstGeom prst="rect">
            <a:avLst/>
          </a:prstGeom>
          <a:noFill/>
        </p:spPr>
        <p:txBody>
          <a:bodyPr wrap="square">
            <a:spAutoFit/>
          </a:bodyPr>
          <a:lstStyle/>
          <a:p>
            <a:pPr>
              <a:buNone/>
            </a:pPr>
            <a:r>
              <a:rPr lang="en-GB" sz="2000" b="1" dirty="0">
                <a:latin typeface="Century Gothic" panose="020B0502020202020204" pitchFamily="34" charset="0"/>
              </a:rPr>
              <a:t>Does High Interest Mean No Opportunity?</a:t>
            </a:r>
          </a:p>
          <a:p>
            <a:pPr>
              <a:buNone/>
            </a:pPr>
            <a:endParaRPr lang="en-GB" sz="2000" b="1" dirty="0">
              <a:latin typeface="Century Gothic" panose="020B0502020202020204" pitchFamily="34" charset="0"/>
            </a:endParaRPr>
          </a:p>
          <a:p>
            <a:pPr>
              <a:buNone/>
            </a:pPr>
            <a:r>
              <a:rPr lang="en-GB" sz="2000" dirty="0">
                <a:latin typeface="Century Gothic" panose="020B0502020202020204" pitchFamily="34" charset="0"/>
              </a:rPr>
              <a:t>Absolutely NOT.</a:t>
            </a:r>
          </a:p>
        </p:txBody>
      </p:sp>
      <p:sp>
        <p:nvSpPr>
          <p:cNvPr id="6" name="TextBox 5">
            <a:extLst>
              <a:ext uri="{FF2B5EF4-FFF2-40B4-BE49-F238E27FC236}">
                <a16:creationId xmlns:a16="http://schemas.microsoft.com/office/drawing/2014/main" id="{2917F114-97B5-B199-9B15-53D5D7C9EC25}"/>
              </a:ext>
            </a:extLst>
          </p:cNvPr>
          <p:cNvSpPr txBox="1"/>
          <p:nvPr/>
        </p:nvSpPr>
        <p:spPr>
          <a:xfrm>
            <a:off x="3046771" y="277969"/>
            <a:ext cx="6098458" cy="369332"/>
          </a:xfrm>
          <a:prstGeom prst="rect">
            <a:avLst/>
          </a:prstGeom>
          <a:solidFill>
            <a:srgbClr val="A62325"/>
          </a:solidFill>
        </p:spPr>
        <p:txBody>
          <a:bodyPr wrap="square">
            <a:spAutoFit/>
          </a:bodyPr>
          <a:lstStyle/>
          <a:p>
            <a:r>
              <a:rPr lang="en-GB" sz="1800" dirty="0">
                <a:solidFill>
                  <a:schemeClr val="bg1"/>
                </a:solidFill>
                <a:latin typeface="Century Gothic" panose="020B0502020202020204" pitchFamily="34" charset="0"/>
              </a:rPr>
              <a:t>Opportunities Despite Elevated Rates</a:t>
            </a:r>
          </a:p>
        </p:txBody>
      </p:sp>
      <p:sp>
        <p:nvSpPr>
          <p:cNvPr id="2" name="TextBox 1">
            <a:extLst>
              <a:ext uri="{FF2B5EF4-FFF2-40B4-BE49-F238E27FC236}">
                <a16:creationId xmlns:a16="http://schemas.microsoft.com/office/drawing/2014/main" id="{FF34F287-D97B-02DE-856A-E4D87B25A2A9}"/>
              </a:ext>
            </a:extLst>
          </p:cNvPr>
          <p:cNvSpPr txBox="1"/>
          <p:nvPr/>
        </p:nvSpPr>
        <p:spPr>
          <a:xfrm>
            <a:off x="7969665" y="3514216"/>
            <a:ext cx="3513801" cy="2800767"/>
          </a:xfrm>
          <a:prstGeom prst="rect">
            <a:avLst/>
          </a:prstGeom>
          <a:noFill/>
        </p:spPr>
        <p:txBody>
          <a:bodyPr wrap="square">
            <a:spAutoFit/>
          </a:bodyPr>
          <a:lstStyle/>
          <a:p>
            <a:r>
              <a:rPr lang="en-GB" sz="1600" b="1" dirty="0">
                <a:latin typeface="Century Gothic" panose="020B0502020202020204" pitchFamily="34" charset="0"/>
              </a:rPr>
              <a:t>Opportunities exist through:</a:t>
            </a:r>
          </a:p>
          <a:p>
            <a:pPr marL="285750" indent="-285750">
              <a:buFont typeface="Arial" panose="020B0604020202020204" pitchFamily="34" charset="0"/>
              <a:buChar char="•"/>
            </a:pPr>
            <a:r>
              <a:rPr lang="en-GB" sz="1600" dirty="0">
                <a:latin typeface="Century Gothic" panose="020B0502020202020204" pitchFamily="34" charset="0"/>
              </a:rPr>
              <a:t>Better funding mix </a:t>
            </a:r>
          </a:p>
          <a:p>
            <a:pPr marL="285750" indent="-285750">
              <a:buFont typeface="Arial" panose="020B0604020202020204" pitchFamily="34" charset="0"/>
              <a:buChar char="•"/>
            </a:pPr>
            <a:r>
              <a:rPr lang="en-GB" sz="1600" dirty="0">
                <a:latin typeface="Century Gothic" panose="020B0502020202020204" pitchFamily="34" charset="0"/>
              </a:rPr>
              <a:t>Portfolio diversification </a:t>
            </a:r>
          </a:p>
          <a:p>
            <a:pPr marL="285750" indent="-285750">
              <a:buFont typeface="Arial" panose="020B0604020202020204" pitchFamily="34" charset="0"/>
              <a:buChar char="•"/>
            </a:pPr>
            <a:r>
              <a:rPr lang="en-GB" sz="1600" dirty="0">
                <a:latin typeface="Century Gothic" panose="020B0502020202020204" pitchFamily="34" charset="0"/>
              </a:rPr>
              <a:t>Capital market solutions </a:t>
            </a:r>
          </a:p>
          <a:p>
            <a:pPr marL="285750" indent="-285750">
              <a:buFont typeface="Arial" panose="020B0604020202020204" pitchFamily="34" charset="0"/>
              <a:buChar char="•"/>
            </a:pPr>
            <a:r>
              <a:rPr lang="en-GB" sz="1600" dirty="0">
                <a:latin typeface="Century Gothic" panose="020B0502020202020204" pitchFamily="34" charset="0"/>
              </a:rPr>
              <a:t>Technology </a:t>
            </a:r>
          </a:p>
          <a:p>
            <a:pPr marL="285750" indent="-285750">
              <a:buFont typeface="Arial" panose="020B0604020202020204" pitchFamily="34" charset="0"/>
              <a:buChar char="•"/>
            </a:pPr>
            <a:r>
              <a:rPr lang="en-GB" sz="1600" dirty="0">
                <a:latin typeface="Century Gothic" panose="020B0502020202020204" pitchFamily="34" charset="0"/>
              </a:rPr>
              <a:t>Partnerships </a:t>
            </a:r>
          </a:p>
          <a:p>
            <a:pPr marL="285750" indent="-285750">
              <a:buFont typeface="Arial" panose="020B0604020202020204" pitchFamily="34" charset="0"/>
              <a:buChar char="•"/>
            </a:pPr>
            <a:r>
              <a:rPr lang="en-GB" sz="1600" dirty="0">
                <a:latin typeface="Century Gothic" panose="020B0502020202020204" pitchFamily="34" charset="0"/>
              </a:rPr>
              <a:t>Securitization </a:t>
            </a:r>
          </a:p>
          <a:p>
            <a:pPr marL="285750" indent="-285750">
              <a:buFont typeface="Arial" panose="020B0604020202020204" pitchFamily="34" charset="0"/>
              <a:buChar char="•"/>
            </a:pPr>
            <a:r>
              <a:rPr lang="en-GB" sz="1600" dirty="0">
                <a:latin typeface="Century Gothic" panose="020B0502020202020204" pitchFamily="34" charset="0"/>
              </a:rPr>
              <a:t>ESG finance</a:t>
            </a:r>
          </a:p>
          <a:p>
            <a:pPr marL="285750" indent="-285750">
              <a:buFont typeface="Arial" panose="020B0604020202020204" pitchFamily="34" charset="0"/>
              <a:buChar char="•"/>
            </a:pPr>
            <a:r>
              <a:rPr lang="en-GB" sz="1600" dirty="0">
                <a:latin typeface="Century Gothic" panose="020B0502020202020204" pitchFamily="34" charset="0"/>
              </a:rPr>
              <a:t>Innovation</a:t>
            </a:r>
          </a:p>
          <a:p>
            <a:pPr marL="285750" indent="-285750">
              <a:buFont typeface="Arial" panose="020B0604020202020204" pitchFamily="34" charset="0"/>
              <a:buChar char="•"/>
            </a:pPr>
            <a:r>
              <a:rPr lang="en-GB" sz="1600" dirty="0">
                <a:latin typeface="Century Gothic" panose="020B0502020202020204" pitchFamily="34" charset="0"/>
              </a:rPr>
              <a:t>Structured financing </a:t>
            </a:r>
          </a:p>
          <a:p>
            <a:pPr marL="285750" indent="-285750">
              <a:buFont typeface="Arial" panose="020B0604020202020204" pitchFamily="34" charset="0"/>
              <a:buChar char="•"/>
            </a:pPr>
            <a:r>
              <a:rPr lang="en-GB" sz="1600" dirty="0">
                <a:latin typeface="Century Gothic" panose="020B0502020202020204" pitchFamily="34" charset="0"/>
              </a:rPr>
              <a:t>Asset-backed funding</a:t>
            </a:r>
          </a:p>
        </p:txBody>
      </p:sp>
      <p:sp>
        <p:nvSpPr>
          <p:cNvPr id="7" name="Arrow: Right 6">
            <a:extLst>
              <a:ext uri="{FF2B5EF4-FFF2-40B4-BE49-F238E27FC236}">
                <a16:creationId xmlns:a16="http://schemas.microsoft.com/office/drawing/2014/main" id="{8685301E-2385-A5C9-4F76-F8F1CF727E2F}"/>
              </a:ext>
            </a:extLst>
          </p:cNvPr>
          <p:cNvSpPr/>
          <p:nvPr/>
        </p:nvSpPr>
        <p:spPr>
          <a:xfrm>
            <a:off x="7256206" y="3942735"/>
            <a:ext cx="275304" cy="884904"/>
          </a:xfrm>
          <a:prstGeom prst="rightArrow">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Tree>
    <p:extLst>
      <p:ext uri="{BB962C8B-B14F-4D97-AF65-F5344CB8AC3E}">
        <p14:creationId xmlns:p14="http://schemas.microsoft.com/office/powerpoint/2010/main" val="302062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2E90B-4369-62EE-DFF8-25D016E7DD3C}"/>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E304018-D22E-ED1A-2A27-3D465E3D9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2E150CE-C522-BFF0-15B2-7DFB8D5AB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AA38E0C6-BF9A-513A-58A9-8845BCECB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6" name="TextBox 5">
            <a:extLst>
              <a:ext uri="{FF2B5EF4-FFF2-40B4-BE49-F238E27FC236}">
                <a16:creationId xmlns:a16="http://schemas.microsoft.com/office/drawing/2014/main" id="{E0C9552D-B909-0158-5722-F1F676D91792}"/>
              </a:ext>
            </a:extLst>
          </p:cNvPr>
          <p:cNvSpPr txBox="1"/>
          <p:nvPr/>
        </p:nvSpPr>
        <p:spPr>
          <a:xfrm>
            <a:off x="3034481" y="327823"/>
            <a:ext cx="6098458" cy="369332"/>
          </a:xfrm>
          <a:prstGeom prst="rect">
            <a:avLst/>
          </a:prstGeom>
          <a:solidFill>
            <a:srgbClr val="A62325"/>
          </a:solidFill>
        </p:spPr>
        <p:txBody>
          <a:bodyPr wrap="square">
            <a:spAutoFit/>
          </a:bodyPr>
          <a:lstStyle/>
          <a:p>
            <a:r>
              <a:rPr lang="en-GB" sz="1800" dirty="0">
                <a:solidFill>
                  <a:schemeClr val="bg1"/>
                </a:solidFill>
                <a:latin typeface="Century Gothic" panose="020B0502020202020204" pitchFamily="34" charset="0"/>
              </a:rPr>
              <a:t>Innovative Capital Raising Instruments</a:t>
            </a:r>
          </a:p>
        </p:txBody>
      </p:sp>
      <p:sp>
        <p:nvSpPr>
          <p:cNvPr id="8" name="Rectangle 7">
            <a:extLst>
              <a:ext uri="{FF2B5EF4-FFF2-40B4-BE49-F238E27FC236}">
                <a16:creationId xmlns:a16="http://schemas.microsoft.com/office/drawing/2014/main" id="{F5834B2A-FCD9-C889-8F44-C437340969A8}"/>
              </a:ext>
            </a:extLst>
          </p:cNvPr>
          <p:cNvSpPr/>
          <p:nvPr/>
        </p:nvSpPr>
        <p:spPr>
          <a:xfrm>
            <a:off x="5838824" y="1529715"/>
            <a:ext cx="6353175" cy="3241040"/>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23" name="TextBox 22">
            <a:extLst>
              <a:ext uri="{FF2B5EF4-FFF2-40B4-BE49-F238E27FC236}">
                <a16:creationId xmlns:a16="http://schemas.microsoft.com/office/drawing/2014/main" id="{4181BB59-CA6E-B7BD-B740-5743F672DDE2}"/>
              </a:ext>
            </a:extLst>
          </p:cNvPr>
          <p:cNvSpPr txBox="1"/>
          <p:nvPr/>
        </p:nvSpPr>
        <p:spPr>
          <a:xfrm>
            <a:off x="6191723" y="1686298"/>
            <a:ext cx="2452607" cy="954107"/>
          </a:xfrm>
          <a:prstGeom prst="rect">
            <a:avLst/>
          </a:prstGeom>
          <a:noFill/>
        </p:spPr>
        <p:txBody>
          <a:bodyPr wrap="square">
            <a:spAutoFit/>
          </a:bodyPr>
          <a:lstStyle/>
          <a:p>
            <a:pPr>
              <a:buNone/>
            </a:pPr>
            <a:r>
              <a:rPr lang="en-GB" sz="2000" b="1" dirty="0">
                <a:solidFill>
                  <a:schemeClr val="bg1"/>
                </a:solidFill>
                <a:latin typeface="Century Gothic" panose="020B0502020202020204" pitchFamily="34" charset="0"/>
              </a:rPr>
              <a:t>Traditional</a:t>
            </a:r>
          </a:p>
          <a:p>
            <a:pPr>
              <a:buNone/>
            </a:pPr>
            <a:endParaRPr lang="en-GB" sz="2000" b="1" dirty="0">
              <a:solidFill>
                <a:schemeClr val="bg1"/>
              </a:solidFill>
              <a:latin typeface="Century Gothic" panose="020B0502020202020204" pitchFamily="34" charset="0"/>
            </a:endParaRPr>
          </a:p>
          <a:p>
            <a:pPr marL="285750" indent="-285750">
              <a:buFont typeface="Courier New" panose="02070309020205020404" pitchFamily="49" charset="0"/>
              <a:buChar char="o"/>
            </a:pPr>
            <a:r>
              <a:rPr lang="en-GB" sz="1600" dirty="0">
                <a:solidFill>
                  <a:schemeClr val="bg1"/>
                </a:solidFill>
                <a:latin typeface="Century Gothic" panose="020B0502020202020204" pitchFamily="34" charset="0"/>
              </a:rPr>
              <a:t>Bank Loans </a:t>
            </a:r>
          </a:p>
        </p:txBody>
      </p:sp>
      <p:sp>
        <p:nvSpPr>
          <p:cNvPr id="3" name="TextBox 2">
            <a:extLst>
              <a:ext uri="{FF2B5EF4-FFF2-40B4-BE49-F238E27FC236}">
                <a16:creationId xmlns:a16="http://schemas.microsoft.com/office/drawing/2014/main" id="{40FE74DD-1954-9547-F5DE-4B54AFB1F880}"/>
              </a:ext>
            </a:extLst>
          </p:cNvPr>
          <p:cNvSpPr txBox="1"/>
          <p:nvPr/>
        </p:nvSpPr>
        <p:spPr>
          <a:xfrm>
            <a:off x="9084114" y="1686298"/>
            <a:ext cx="2452607" cy="2923877"/>
          </a:xfrm>
          <a:prstGeom prst="rect">
            <a:avLst/>
          </a:prstGeom>
          <a:noFill/>
        </p:spPr>
        <p:txBody>
          <a:bodyPr wrap="square">
            <a:spAutoFit/>
          </a:bodyPr>
          <a:lstStyle/>
          <a:p>
            <a:pPr>
              <a:buNone/>
            </a:pPr>
            <a:r>
              <a:rPr lang="en-GB" sz="2000" b="1" dirty="0">
                <a:solidFill>
                  <a:schemeClr val="bg1"/>
                </a:solidFill>
                <a:latin typeface="Century Gothic" panose="020B0502020202020204" pitchFamily="34" charset="0"/>
              </a:rPr>
              <a:t>Modern</a:t>
            </a:r>
          </a:p>
          <a:p>
            <a:pPr>
              <a:buNone/>
            </a:pPr>
            <a:endParaRPr lang="en-GB" sz="2000" b="1" dirty="0">
              <a:solidFill>
                <a:schemeClr val="bg1"/>
              </a:solidFill>
              <a:latin typeface="Century Gothic" panose="020B0502020202020204" pitchFamily="34" charset="0"/>
            </a:endParaRPr>
          </a:p>
          <a:p>
            <a:pPr marL="285750" indent="-285750">
              <a:buFont typeface="Courier New" panose="02070309020205020404" pitchFamily="49" charset="0"/>
              <a:buChar char="o"/>
            </a:pPr>
            <a:r>
              <a:rPr lang="en-GB" sz="1600" dirty="0">
                <a:solidFill>
                  <a:schemeClr val="bg1"/>
                </a:solidFill>
                <a:latin typeface="Century Gothic" panose="020B0502020202020204" pitchFamily="34" charset="0"/>
              </a:rPr>
              <a:t>Commercial Paper </a:t>
            </a:r>
          </a:p>
          <a:p>
            <a:pPr marL="285750" indent="-285750">
              <a:buFont typeface="Courier New" panose="02070309020205020404" pitchFamily="49" charset="0"/>
              <a:buChar char="o"/>
            </a:pPr>
            <a:r>
              <a:rPr lang="en-GB" sz="1600" dirty="0">
                <a:solidFill>
                  <a:schemeClr val="bg1"/>
                </a:solidFill>
                <a:latin typeface="Century Gothic" panose="020B0502020202020204" pitchFamily="34" charset="0"/>
              </a:rPr>
              <a:t>Corporate Bonds </a:t>
            </a:r>
          </a:p>
          <a:p>
            <a:pPr marL="285750" indent="-285750">
              <a:buFont typeface="Courier New" panose="02070309020205020404" pitchFamily="49" charset="0"/>
              <a:buChar char="o"/>
            </a:pPr>
            <a:r>
              <a:rPr lang="en-GB" sz="1600" dirty="0">
                <a:solidFill>
                  <a:schemeClr val="bg1"/>
                </a:solidFill>
                <a:latin typeface="Century Gothic" panose="020B0502020202020204" pitchFamily="34" charset="0"/>
              </a:rPr>
              <a:t>Medium-Term Notes </a:t>
            </a:r>
          </a:p>
          <a:p>
            <a:pPr marL="285750" indent="-285750">
              <a:buFont typeface="Courier New" panose="02070309020205020404" pitchFamily="49" charset="0"/>
              <a:buChar char="o"/>
            </a:pPr>
            <a:r>
              <a:rPr lang="en-GB" sz="1600" dirty="0">
                <a:solidFill>
                  <a:schemeClr val="bg1"/>
                </a:solidFill>
                <a:latin typeface="Century Gothic" panose="020B0502020202020204" pitchFamily="34" charset="0"/>
              </a:rPr>
              <a:t>Securitization </a:t>
            </a:r>
          </a:p>
          <a:p>
            <a:pPr marL="285750" indent="-285750">
              <a:buFont typeface="Courier New" panose="02070309020205020404" pitchFamily="49" charset="0"/>
              <a:buChar char="o"/>
            </a:pPr>
            <a:r>
              <a:rPr lang="en-GB" sz="1600" dirty="0">
                <a:solidFill>
                  <a:schemeClr val="bg1"/>
                </a:solidFill>
                <a:latin typeface="Century Gothic" panose="020B0502020202020204" pitchFamily="34" charset="0"/>
              </a:rPr>
              <a:t>Asset-Backed Securities </a:t>
            </a:r>
          </a:p>
          <a:p>
            <a:pPr marL="285750" indent="-285750">
              <a:buFont typeface="Courier New" panose="02070309020205020404" pitchFamily="49" charset="0"/>
              <a:buChar char="o"/>
            </a:pPr>
            <a:r>
              <a:rPr lang="en-GB" sz="1600" dirty="0">
                <a:solidFill>
                  <a:schemeClr val="bg1"/>
                </a:solidFill>
                <a:latin typeface="Century Gothic" panose="020B0502020202020204" pitchFamily="34" charset="0"/>
              </a:rPr>
              <a:t>Green Bonds </a:t>
            </a:r>
          </a:p>
          <a:p>
            <a:pPr marL="285750" indent="-285750">
              <a:buFont typeface="Courier New" panose="02070309020205020404" pitchFamily="49" charset="0"/>
              <a:buChar char="o"/>
            </a:pPr>
            <a:r>
              <a:rPr lang="en-GB" sz="1600" dirty="0">
                <a:solidFill>
                  <a:schemeClr val="bg1"/>
                </a:solidFill>
                <a:latin typeface="Century Gothic" panose="020B0502020202020204" pitchFamily="34" charset="0"/>
              </a:rPr>
              <a:t>Infrastructure Bonds</a:t>
            </a:r>
          </a:p>
          <a:p>
            <a:pPr marL="285750" indent="-285750">
              <a:buFont typeface="Courier New" panose="02070309020205020404" pitchFamily="49" charset="0"/>
              <a:buChar char="o"/>
            </a:pPr>
            <a:r>
              <a:rPr lang="en-GB" sz="1600" dirty="0">
                <a:solidFill>
                  <a:schemeClr val="bg1"/>
                </a:solidFill>
                <a:latin typeface="Century Gothic" panose="020B0502020202020204" pitchFamily="34" charset="0"/>
              </a:rPr>
              <a:t>Sukuk </a:t>
            </a:r>
          </a:p>
        </p:txBody>
      </p:sp>
      <p:cxnSp>
        <p:nvCxnSpPr>
          <p:cNvPr id="11" name="Straight Connector 10">
            <a:extLst>
              <a:ext uri="{FF2B5EF4-FFF2-40B4-BE49-F238E27FC236}">
                <a16:creationId xmlns:a16="http://schemas.microsoft.com/office/drawing/2014/main" id="{EAAF89F0-A3D4-7CA8-5851-83A2354600F9}"/>
              </a:ext>
            </a:extLst>
          </p:cNvPr>
          <p:cNvCxnSpPr/>
          <p:nvPr/>
        </p:nvCxnSpPr>
        <p:spPr>
          <a:xfrm>
            <a:off x="6305550" y="2143125"/>
            <a:ext cx="56248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281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5F4A0-0BFC-EA8C-A0B5-11EF69AD277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652A2B3-EA4C-3D5D-A1BF-EABD3F4483D5}"/>
              </a:ext>
            </a:extLst>
          </p:cNvPr>
          <p:cNvPicPr>
            <a:picLocks noChangeAspect="1"/>
          </p:cNvPicPr>
          <p:nvPr/>
        </p:nvPicPr>
        <p:blipFill>
          <a:blip r:embed="rId2">
            <a:extLst>
              <a:ext uri="{28A0092B-C50C-407E-A947-70E740481C1C}">
                <a14:useLocalDpi xmlns:a14="http://schemas.microsoft.com/office/drawing/2010/main" val="0"/>
              </a:ext>
            </a:extLst>
          </a:blip>
          <a:srcRect b="8756"/>
          <a:stretch>
            <a:fillRect/>
          </a:stretch>
        </p:blipFill>
        <p:spPr>
          <a:xfrm>
            <a:off x="-1" y="9525"/>
            <a:ext cx="12192001" cy="6848475"/>
          </a:xfrm>
          <a:prstGeom prst="rect">
            <a:avLst/>
          </a:prstGeom>
        </p:spPr>
      </p:pic>
      <p:pic>
        <p:nvPicPr>
          <p:cNvPr id="4" name="Picture 3">
            <a:extLst>
              <a:ext uri="{FF2B5EF4-FFF2-40B4-BE49-F238E27FC236}">
                <a16:creationId xmlns:a16="http://schemas.microsoft.com/office/drawing/2014/main" id="{DF04EEB6-1650-FEBB-8C32-DA4FBC2C8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07099B81-0CAB-30AF-F566-8CA6E3398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12" name="Rectangle 11">
            <a:extLst>
              <a:ext uri="{FF2B5EF4-FFF2-40B4-BE49-F238E27FC236}">
                <a16:creationId xmlns:a16="http://schemas.microsoft.com/office/drawing/2014/main" id="{DA24DB1D-C053-F246-3162-8F707EF8B131}"/>
              </a:ext>
            </a:extLst>
          </p:cNvPr>
          <p:cNvSpPr/>
          <p:nvPr/>
        </p:nvSpPr>
        <p:spPr>
          <a:xfrm>
            <a:off x="781050" y="1371600"/>
            <a:ext cx="2667000" cy="3305175"/>
          </a:xfrm>
          <a:prstGeom prst="rect">
            <a:avLst/>
          </a:prstGeom>
          <a:solidFill>
            <a:srgbClr val="9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3" name="Rectangle 12">
            <a:extLst>
              <a:ext uri="{FF2B5EF4-FFF2-40B4-BE49-F238E27FC236}">
                <a16:creationId xmlns:a16="http://schemas.microsoft.com/office/drawing/2014/main" id="{C16BC428-6CA1-5D35-32F2-A610A6729D3E}"/>
              </a:ext>
            </a:extLst>
          </p:cNvPr>
          <p:cNvSpPr/>
          <p:nvPr/>
        </p:nvSpPr>
        <p:spPr>
          <a:xfrm>
            <a:off x="3610434" y="1371600"/>
            <a:ext cx="2667000" cy="3305175"/>
          </a:xfrm>
          <a:prstGeom prst="rect">
            <a:avLst/>
          </a:prstGeom>
          <a:solidFill>
            <a:srgbClr val="9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7" name="TextBox 16">
            <a:extLst>
              <a:ext uri="{FF2B5EF4-FFF2-40B4-BE49-F238E27FC236}">
                <a16:creationId xmlns:a16="http://schemas.microsoft.com/office/drawing/2014/main" id="{0AE73D19-E860-F523-6480-66873A81981D}"/>
              </a:ext>
            </a:extLst>
          </p:cNvPr>
          <p:cNvSpPr txBox="1"/>
          <p:nvPr/>
        </p:nvSpPr>
        <p:spPr>
          <a:xfrm>
            <a:off x="935600" y="1512989"/>
            <a:ext cx="2392926" cy="3139321"/>
          </a:xfrm>
          <a:prstGeom prst="rect">
            <a:avLst/>
          </a:prstGeom>
          <a:noFill/>
        </p:spPr>
        <p:txBody>
          <a:bodyPr wrap="square">
            <a:spAutoFit/>
          </a:bodyPr>
          <a:lstStyle/>
          <a:p>
            <a:pPr>
              <a:buNone/>
            </a:pPr>
            <a:r>
              <a:rPr lang="en-GB" b="1" dirty="0">
                <a:solidFill>
                  <a:schemeClr val="bg1"/>
                </a:solidFill>
                <a:latin typeface="Century Gothic" panose="020B0502020202020204" pitchFamily="34" charset="0"/>
              </a:rPr>
              <a:t>Development Finance</a:t>
            </a:r>
          </a:p>
          <a:p>
            <a:pPr>
              <a:buNone/>
            </a:pPr>
            <a:endParaRPr lang="en-GB" dirty="0">
              <a:solidFill>
                <a:schemeClr val="bg1"/>
              </a:solidFill>
              <a:latin typeface="Century Gothic" panose="020B0502020202020204" pitchFamily="34" charset="0"/>
            </a:endParaRPr>
          </a:p>
          <a:p>
            <a:pPr marL="285750" indent="-285750">
              <a:buFont typeface="Arial" panose="020B0604020202020204" pitchFamily="34" charset="0"/>
              <a:buChar char="•"/>
            </a:pPr>
            <a:r>
              <a:rPr lang="en-GB" dirty="0">
                <a:solidFill>
                  <a:schemeClr val="bg1"/>
                </a:solidFill>
                <a:latin typeface="Century Gothic" panose="020B0502020202020204" pitchFamily="34" charset="0"/>
              </a:rPr>
              <a:t>AfDB </a:t>
            </a:r>
          </a:p>
          <a:p>
            <a:pPr marL="285750" indent="-285750">
              <a:buFont typeface="Arial" panose="020B0604020202020204" pitchFamily="34" charset="0"/>
              <a:buChar char="•"/>
            </a:pPr>
            <a:r>
              <a:rPr lang="en-GB" dirty="0">
                <a:solidFill>
                  <a:schemeClr val="bg1"/>
                </a:solidFill>
                <a:latin typeface="Century Gothic" panose="020B0502020202020204" pitchFamily="34" charset="0"/>
              </a:rPr>
              <a:t>IFC </a:t>
            </a:r>
          </a:p>
          <a:p>
            <a:pPr marL="285750" indent="-285750">
              <a:buFont typeface="Arial" panose="020B0604020202020204" pitchFamily="34" charset="0"/>
              <a:buChar char="•"/>
            </a:pPr>
            <a:r>
              <a:rPr lang="en-GB" dirty="0">
                <a:solidFill>
                  <a:schemeClr val="bg1"/>
                </a:solidFill>
                <a:latin typeface="Century Gothic" panose="020B0502020202020204" pitchFamily="34" charset="0"/>
              </a:rPr>
              <a:t>BOI</a:t>
            </a:r>
          </a:p>
          <a:p>
            <a:pPr marL="285750" indent="-285750">
              <a:buFont typeface="Arial" panose="020B0604020202020204" pitchFamily="34" charset="0"/>
              <a:buChar char="•"/>
            </a:pPr>
            <a:r>
              <a:rPr lang="en-GB" dirty="0">
                <a:solidFill>
                  <a:schemeClr val="bg1"/>
                </a:solidFill>
                <a:latin typeface="Century Gothic" panose="020B0502020202020204" pitchFamily="34" charset="0"/>
              </a:rPr>
              <a:t>AFC</a:t>
            </a:r>
          </a:p>
          <a:p>
            <a:pPr marL="285750" indent="-285750">
              <a:buFont typeface="Arial" panose="020B0604020202020204" pitchFamily="34" charset="0"/>
              <a:buChar char="•"/>
            </a:pPr>
            <a:r>
              <a:rPr lang="en-GB" dirty="0">
                <a:solidFill>
                  <a:schemeClr val="bg1"/>
                </a:solidFill>
                <a:latin typeface="Century Gothic" panose="020B0502020202020204" pitchFamily="34" charset="0"/>
              </a:rPr>
              <a:t>Export Credit Agencies</a:t>
            </a:r>
          </a:p>
          <a:p>
            <a:pPr marL="285750" indent="-285750">
              <a:buFont typeface="Arial" panose="020B0604020202020204" pitchFamily="34" charset="0"/>
              <a:buChar char="•"/>
            </a:pPr>
            <a:r>
              <a:rPr lang="en-GB" dirty="0">
                <a:solidFill>
                  <a:schemeClr val="bg1"/>
                </a:solidFill>
                <a:latin typeface="Century Gothic" panose="020B0502020202020204" pitchFamily="34" charset="0"/>
              </a:rPr>
              <a:t>Blended Finance</a:t>
            </a:r>
          </a:p>
          <a:p>
            <a:endParaRPr lang="en-GB" dirty="0">
              <a:solidFill>
                <a:schemeClr val="bg1"/>
              </a:solidFill>
              <a:latin typeface="Century Gothic" panose="020B0502020202020204" pitchFamily="34" charset="0"/>
            </a:endParaRPr>
          </a:p>
        </p:txBody>
      </p:sp>
      <p:sp>
        <p:nvSpPr>
          <p:cNvPr id="19" name="TextBox 18">
            <a:extLst>
              <a:ext uri="{FF2B5EF4-FFF2-40B4-BE49-F238E27FC236}">
                <a16:creationId xmlns:a16="http://schemas.microsoft.com/office/drawing/2014/main" id="{C0505DF6-86C2-9BDD-BAB9-C09CF08D6023}"/>
              </a:ext>
            </a:extLst>
          </p:cNvPr>
          <p:cNvSpPr txBox="1"/>
          <p:nvPr/>
        </p:nvSpPr>
        <p:spPr>
          <a:xfrm>
            <a:off x="3901258" y="1466822"/>
            <a:ext cx="2392926" cy="1754326"/>
          </a:xfrm>
          <a:prstGeom prst="rect">
            <a:avLst/>
          </a:prstGeom>
          <a:noFill/>
        </p:spPr>
        <p:txBody>
          <a:bodyPr wrap="square">
            <a:spAutoFit/>
          </a:bodyPr>
          <a:lstStyle/>
          <a:p>
            <a:pPr>
              <a:buNone/>
            </a:pPr>
            <a:r>
              <a:rPr lang="en-GB" b="1" dirty="0">
                <a:solidFill>
                  <a:schemeClr val="bg1"/>
                </a:solidFill>
                <a:latin typeface="Century Gothic" panose="020B0502020202020204" pitchFamily="34" charset="0"/>
              </a:rPr>
              <a:t>Institutional Investors</a:t>
            </a:r>
          </a:p>
          <a:p>
            <a:pPr>
              <a:buNone/>
            </a:pPr>
            <a:endParaRPr lang="en-GB" dirty="0">
              <a:solidFill>
                <a:schemeClr val="bg1"/>
              </a:solidFill>
              <a:latin typeface="Century Gothic" panose="020B0502020202020204" pitchFamily="34" charset="0"/>
            </a:endParaRPr>
          </a:p>
          <a:p>
            <a:pPr marL="285750" indent="-285750">
              <a:buFont typeface="Arial" panose="020B0604020202020204" pitchFamily="34" charset="0"/>
              <a:buChar char="•"/>
            </a:pPr>
            <a:r>
              <a:rPr lang="en-GB" dirty="0">
                <a:solidFill>
                  <a:schemeClr val="bg1"/>
                </a:solidFill>
                <a:latin typeface="Century Gothic" panose="020B0502020202020204" pitchFamily="34" charset="0"/>
              </a:rPr>
              <a:t>Pension Funds </a:t>
            </a:r>
          </a:p>
          <a:p>
            <a:pPr marL="285750" indent="-285750">
              <a:buFont typeface="Arial" panose="020B0604020202020204" pitchFamily="34" charset="0"/>
              <a:buChar char="•"/>
            </a:pPr>
            <a:r>
              <a:rPr lang="en-GB" dirty="0">
                <a:solidFill>
                  <a:schemeClr val="bg1"/>
                </a:solidFill>
                <a:latin typeface="Century Gothic" panose="020B0502020202020204" pitchFamily="34" charset="0"/>
              </a:rPr>
              <a:t>Insurance Companies</a:t>
            </a:r>
          </a:p>
        </p:txBody>
      </p:sp>
      <p:sp>
        <p:nvSpPr>
          <p:cNvPr id="14" name="Rectangle 13">
            <a:extLst>
              <a:ext uri="{FF2B5EF4-FFF2-40B4-BE49-F238E27FC236}">
                <a16:creationId xmlns:a16="http://schemas.microsoft.com/office/drawing/2014/main" id="{E398E33F-C556-F073-38EA-7DFF901B4178}"/>
              </a:ext>
            </a:extLst>
          </p:cNvPr>
          <p:cNvSpPr/>
          <p:nvPr/>
        </p:nvSpPr>
        <p:spPr>
          <a:xfrm>
            <a:off x="6439818" y="1347135"/>
            <a:ext cx="2667000" cy="3305175"/>
          </a:xfrm>
          <a:prstGeom prst="rect">
            <a:avLst/>
          </a:prstGeom>
          <a:solidFill>
            <a:srgbClr val="9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21" name="TextBox 20">
            <a:extLst>
              <a:ext uri="{FF2B5EF4-FFF2-40B4-BE49-F238E27FC236}">
                <a16:creationId xmlns:a16="http://schemas.microsoft.com/office/drawing/2014/main" id="{701E4696-81F5-9385-8E07-3BF707ED0D61}"/>
              </a:ext>
            </a:extLst>
          </p:cNvPr>
          <p:cNvSpPr txBox="1"/>
          <p:nvPr/>
        </p:nvSpPr>
        <p:spPr>
          <a:xfrm>
            <a:off x="6750304" y="1466822"/>
            <a:ext cx="2599403" cy="1754326"/>
          </a:xfrm>
          <a:prstGeom prst="rect">
            <a:avLst/>
          </a:prstGeom>
          <a:noFill/>
        </p:spPr>
        <p:txBody>
          <a:bodyPr wrap="square">
            <a:spAutoFit/>
          </a:bodyPr>
          <a:lstStyle/>
          <a:p>
            <a:pPr>
              <a:buNone/>
            </a:pPr>
            <a:r>
              <a:rPr lang="it-IT" b="1" dirty="0">
                <a:solidFill>
                  <a:schemeClr val="bg1"/>
                </a:solidFill>
                <a:latin typeface="Century Gothic" panose="020B0502020202020204" pitchFamily="34" charset="0"/>
              </a:rPr>
              <a:t>Private Capital</a:t>
            </a:r>
          </a:p>
          <a:p>
            <a:pPr>
              <a:buNone/>
            </a:pPr>
            <a:endParaRPr lang="it-IT" dirty="0">
              <a:solidFill>
                <a:schemeClr val="bg1"/>
              </a:solidFill>
              <a:latin typeface="Century Gothic" panose="020B0502020202020204" pitchFamily="34" charset="0"/>
            </a:endParaRPr>
          </a:p>
          <a:p>
            <a:pPr>
              <a:buNone/>
            </a:pPr>
            <a:endParaRPr lang="it-IT" dirty="0">
              <a:solidFill>
                <a:schemeClr val="bg1"/>
              </a:solidFill>
              <a:latin typeface="Century Gothic" panose="020B0502020202020204" pitchFamily="34" charset="0"/>
            </a:endParaRPr>
          </a:p>
          <a:p>
            <a:pPr marL="285750" indent="-285750">
              <a:buFont typeface="Arial" panose="020B0604020202020204" pitchFamily="34" charset="0"/>
              <a:buChar char="•"/>
            </a:pPr>
            <a:r>
              <a:rPr lang="it-IT" dirty="0">
                <a:solidFill>
                  <a:schemeClr val="bg1"/>
                </a:solidFill>
                <a:latin typeface="Century Gothic" panose="020B0502020202020204" pitchFamily="34" charset="0"/>
              </a:rPr>
              <a:t>Private Equity </a:t>
            </a:r>
          </a:p>
          <a:p>
            <a:pPr marL="285750" indent="-285750">
              <a:buFont typeface="Arial" panose="020B0604020202020204" pitchFamily="34" charset="0"/>
              <a:buChar char="•"/>
            </a:pPr>
            <a:r>
              <a:rPr lang="it-IT" dirty="0">
                <a:solidFill>
                  <a:schemeClr val="bg1"/>
                </a:solidFill>
                <a:latin typeface="Century Gothic" panose="020B0502020202020204" pitchFamily="34" charset="0"/>
              </a:rPr>
              <a:t>Venture Capital</a:t>
            </a:r>
          </a:p>
          <a:p>
            <a:pPr marL="285750" indent="-285750">
              <a:buFont typeface="Arial" panose="020B0604020202020204" pitchFamily="34" charset="0"/>
              <a:buChar char="•"/>
            </a:pPr>
            <a:r>
              <a:rPr lang="en-GB" dirty="0">
                <a:solidFill>
                  <a:schemeClr val="bg1"/>
                </a:solidFill>
                <a:latin typeface="Century Gothic" panose="020B0502020202020204" pitchFamily="34" charset="0"/>
              </a:rPr>
              <a:t>Family Offices</a:t>
            </a:r>
            <a:endParaRPr lang="en-NG"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24E4EE90-74EF-40BA-F95F-0DBFF5B57582}"/>
              </a:ext>
            </a:extLst>
          </p:cNvPr>
          <p:cNvSpPr txBox="1"/>
          <p:nvPr/>
        </p:nvSpPr>
        <p:spPr>
          <a:xfrm>
            <a:off x="3046771" y="439897"/>
            <a:ext cx="6098458" cy="369332"/>
          </a:xfrm>
          <a:prstGeom prst="rect">
            <a:avLst/>
          </a:prstGeom>
          <a:solidFill>
            <a:srgbClr val="A62325"/>
          </a:solidFill>
        </p:spPr>
        <p:txBody>
          <a:bodyPr wrap="square">
            <a:spAutoFit/>
          </a:bodyPr>
          <a:lstStyle/>
          <a:p>
            <a:r>
              <a:rPr lang="en-GB" sz="1800" dirty="0">
                <a:solidFill>
                  <a:schemeClr val="bg1"/>
                </a:solidFill>
                <a:latin typeface="Century Gothic" panose="020B0502020202020204" pitchFamily="34" charset="0"/>
              </a:rPr>
              <a:t>Alternative Funding Sources</a:t>
            </a:r>
          </a:p>
        </p:txBody>
      </p:sp>
      <p:cxnSp>
        <p:nvCxnSpPr>
          <p:cNvPr id="18" name="Straight Connector 17">
            <a:extLst>
              <a:ext uri="{FF2B5EF4-FFF2-40B4-BE49-F238E27FC236}">
                <a16:creationId xmlns:a16="http://schemas.microsoft.com/office/drawing/2014/main" id="{6BD0458D-8339-8303-F56D-4DE6FEDDFB3B}"/>
              </a:ext>
            </a:extLst>
          </p:cNvPr>
          <p:cNvCxnSpPr/>
          <p:nvPr/>
        </p:nvCxnSpPr>
        <p:spPr>
          <a:xfrm>
            <a:off x="987381" y="2247900"/>
            <a:ext cx="235589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DEB6FA-82E9-4AC8-AB69-C3656FB70BC6}"/>
              </a:ext>
            </a:extLst>
          </p:cNvPr>
          <p:cNvCxnSpPr/>
          <p:nvPr/>
        </p:nvCxnSpPr>
        <p:spPr>
          <a:xfrm>
            <a:off x="3740105" y="2238375"/>
            <a:ext cx="235589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9ECC68-C713-9CB3-6136-2C7F9EF0922E}"/>
              </a:ext>
            </a:extLst>
          </p:cNvPr>
          <p:cNvCxnSpPr/>
          <p:nvPr/>
        </p:nvCxnSpPr>
        <p:spPr>
          <a:xfrm>
            <a:off x="6530929" y="2228850"/>
            <a:ext cx="235589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17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522D4-C323-FFCB-0158-20D5160B907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3F0F662-2DCD-34EA-34FE-9878F1E447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44357442-FD47-A12D-0858-46C51453F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7" name="TextBox 6">
            <a:extLst>
              <a:ext uri="{FF2B5EF4-FFF2-40B4-BE49-F238E27FC236}">
                <a16:creationId xmlns:a16="http://schemas.microsoft.com/office/drawing/2014/main" id="{0B3DEA50-A897-3623-733B-3FBB6108F88C}"/>
              </a:ext>
            </a:extLst>
          </p:cNvPr>
          <p:cNvSpPr txBox="1"/>
          <p:nvPr/>
        </p:nvSpPr>
        <p:spPr>
          <a:xfrm>
            <a:off x="670442" y="2499445"/>
            <a:ext cx="1408252" cy="707886"/>
          </a:xfrm>
          <a:prstGeom prst="rect">
            <a:avLst/>
          </a:prstGeom>
          <a:noFill/>
        </p:spPr>
        <p:txBody>
          <a:bodyPr wrap="square">
            <a:spAutoFit/>
          </a:bodyPr>
          <a:lstStyle/>
          <a:p>
            <a:pPr algn="ctr">
              <a:buNone/>
            </a:pPr>
            <a:r>
              <a:rPr lang="en-GB" sz="2000" b="1" dirty="0">
                <a:latin typeface="Century Gothic" panose="020B0502020202020204" pitchFamily="34" charset="0"/>
              </a:rPr>
              <a:t>Vendor Financing</a:t>
            </a:r>
          </a:p>
        </p:txBody>
      </p:sp>
      <p:sp>
        <p:nvSpPr>
          <p:cNvPr id="6" name="TextBox 5">
            <a:extLst>
              <a:ext uri="{FF2B5EF4-FFF2-40B4-BE49-F238E27FC236}">
                <a16:creationId xmlns:a16="http://schemas.microsoft.com/office/drawing/2014/main" id="{0EA42866-E539-6A38-C40A-0AAE8087E8EC}"/>
              </a:ext>
            </a:extLst>
          </p:cNvPr>
          <p:cNvSpPr txBox="1"/>
          <p:nvPr/>
        </p:nvSpPr>
        <p:spPr>
          <a:xfrm>
            <a:off x="3034481" y="327823"/>
            <a:ext cx="6098458" cy="369332"/>
          </a:xfrm>
          <a:prstGeom prst="rect">
            <a:avLst/>
          </a:prstGeom>
          <a:solidFill>
            <a:srgbClr val="A62325"/>
          </a:solidFill>
        </p:spPr>
        <p:txBody>
          <a:bodyPr wrap="square">
            <a:spAutoFit/>
          </a:bodyPr>
          <a:lstStyle/>
          <a:p>
            <a:r>
              <a:rPr lang="en-GB" sz="1800" dirty="0">
                <a:solidFill>
                  <a:schemeClr val="bg1"/>
                </a:solidFill>
                <a:latin typeface="Century Gothic" panose="020B0502020202020204" pitchFamily="34" charset="0"/>
              </a:rPr>
              <a:t>Innovative Funding Models</a:t>
            </a:r>
          </a:p>
        </p:txBody>
      </p:sp>
      <p:sp>
        <p:nvSpPr>
          <p:cNvPr id="9" name="TextBox 8">
            <a:extLst>
              <a:ext uri="{FF2B5EF4-FFF2-40B4-BE49-F238E27FC236}">
                <a16:creationId xmlns:a16="http://schemas.microsoft.com/office/drawing/2014/main" id="{DAA021FA-01EF-4D98-E607-CCA6CB8EA44B}"/>
              </a:ext>
            </a:extLst>
          </p:cNvPr>
          <p:cNvSpPr txBox="1"/>
          <p:nvPr/>
        </p:nvSpPr>
        <p:spPr>
          <a:xfrm>
            <a:off x="2527816" y="2499444"/>
            <a:ext cx="1777483" cy="707886"/>
          </a:xfrm>
          <a:prstGeom prst="rect">
            <a:avLst/>
          </a:prstGeom>
          <a:noFill/>
        </p:spPr>
        <p:txBody>
          <a:bodyPr wrap="square">
            <a:spAutoFit/>
          </a:bodyPr>
          <a:lstStyle/>
          <a:p>
            <a:pPr algn="ctr">
              <a:buNone/>
            </a:pPr>
            <a:r>
              <a:rPr lang="en-GB" sz="2000" b="1" dirty="0">
                <a:latin typeface="Century Gothic" panose="020B0502020202020204" pitchFamily="34" charset="0"/>
              </a:rPr>
              <a:t>Sale &amp; Leaseback</a:t>
            </a:r>
          </a:p>
        </p:txBody>
      </p:sp>
      <p:sp>
        <p:nvSpPr>
          <p:cNvPr id="10" name="TextBox 9">
            <a:extLst>
              <a:ext uri="{FF2B5EF4-FFF2-40B4-BE49-F238E27FC236}">
                <a16:creationId xmlns:a16="http://schemas.microsoft.com/office/drawing/2014/main" id="{4A19CFD6-7BA4-B345-64F1-F852022354D7}"/>
              </a:ext>
            </a:extLst>
          </p:cNvPr>
          <p:cNvSpPr txBox="1"/>
          <p:nvPr/>
        </p:nvSpPr>
        <p:spPr>
          <a:xfrm>
            <a:off x="4813816" y="2480393"/>
            <a:ext cx="1777483" cy="707886"/>
          </a:xfrm>
          <a:prstGeom prst="rect">
            <a:avLst/>
          </a:prstGeom>
          <a:noFill/>
        </p:spPr>
        <p:txBody>
          <a:bodyPr wrap="square">
            <a:spAutoFit/>
          </a:bodyPr>
          <a:lstStyle/>
          <a:p>
            <a:pPr algn="ctr">
              <a:buNone/>
            </a:pPr>
            <a:r>
              <a:rPr lang="en-GB" sz="2000" b="1" dirty="0">
                <a:latin typeface="Century Gothic" panose="020B0502020202020204" pitchFamily="34" charset="0"/>
              </a:rPr>
              <a:t>Warehouse Financing</a:t>
            </a:r>
          </a:p>
        </p:txBody>
      </p:sp>
      <p:sp>
        <p:nvSpPr>
          <p:cNvPr id="11" name="TextBox 10">
            <a:extLst>
              <a:ext uri="{FF2B5EF4-FFF2-40B4-BE49-F238E27FC236}">
                <a16:creationId xmlns:a16="http://schemas.microsoft.com/office/drawing/2014/main" id="{6DDA28AD-6837-6DF2-6A0E-9E1606B58BD4}"/>
              </a:ext>
            </a:extLst>
          </p:cNvPr>
          <p:cNvSpPr txBox="1"/>
          <p:nvPr/>
        </p:nvSpPr>
        <p:spPr>
          <a:xfrm>
            <a:off x="7052191" y="2508967"/>
            <a:ext cx="1777483" cy="707886"/>
          </a:xfrm>
          <a:prstGeom prst="rect">
            <a:avLst/>
          </a:prstGeom>
          <a:noFill/>
        </p:spPr>
        <p:txBody>
          <a:bodyPr wrap="square">
            <a:spAutoFit/>
          </a:bodyPr>
          <a:lstStyle/>
          <a:p>
            <a:pPr algn="ctr">
              <a:buNone/>
            </a:pPr>
            <a:r>
              <a:rPr lang="en-GB" sz="2000" b="1" dirty="0">
                <a:latin typeface="Century Gothic" panose="020B0502020202020204" pitchFamily="34" charset="0"/>
              </a:rPr>
              <a:t>Receivable Discounting</a:t>
            </a:r>
          </a:p>
        </p:txBody>
      </p:sp>
      <p:sp>
        <p:nvSpPr>
          <p:cNvPr id="12" name="TextBox 11">
            <a:extLst>
              <a:ext uri="{FF2B5EF4-FFF2-40B4-BE49-F238E27FC236}">
                <a16:creationId xmlns:a16="http://schemas.microsoft.com/office/drawing/2014/main" id="{FC3CA334-116A-2C4C-4BA9-B2588863AAC0}"/>
              </a:ext>
            </a:extLst>
          </p:cNvPr>
          <p:cNvSpPr txBox="1"/>
          <p:nvPr/>
        </p:nvSpPr>
        <p:spPr>
          <a:xfrm>
            <a:off x="8995291" y="2518491"/>
            <a:ext cx="1777483" cy="400110"/>
          </a:xfrm>
          <a:prstGeom prst="rect">
            <a:avLst/>
          </a:prstGeom>
          <a:noFill/>
        </p:spPr>
        <p:txBody>
          <a:bodyPr wrap="square">
            <a:spAutoFit/>
          </a:bodyPr>
          <a:lstStyle/>
          <a:p>
            <a:pPr algn="ctr">
              <a:buNone/>
            </a:pPr>
            <a:r>
              <a:rPr lang="en-GB" sz="2000" b="1" dirty="0">
                <a:latin typeface="Century Gothic" panose="020B0502020202020204" pitchFamily="34" charset="0"/>
              </a:rPr>
              <a:t>Co-Lending</a:t>
            </a:r>
          </a:p>
        </p:txBody>
      </p:sp>
      <p:sp>
        <p:nvSpPr>
          <p:cNvPr id="14" name="TextBox 13">
            <a:extLst>
              <a:ext uri="{FF2B5EF4-FFF2-40B4-BE49-F238E27FC236}">
                <a16:creationId xmlns:a16="http://schemas.microsoft.com/office/drawing/2014/main" id="{C175C234-4656-098C-077E-AE787E624FD4}"/>
              </a:ext>
            </a:extLst>
          </p:cNvPr>
          <p:cNvSpPr txBox="1"/>
          <p:nvPr/>
        </p:nvSpPr>
        <p:spPr>
          <a:xfrm>
            <a:off x="603767" y="4389459"/>
            <a:ext cx="1408252" cy="707886"/>
          </a:xfrm>
          <a:prstGeom prst="rect">
            <a:avLst/>
          </a:prstGeom>
          <a:noFill/>
        </p:spPr>
        <p:txBody>
          <a:bodyPr wrap="square">
            <a:spAutoFit/>
          </a:bodyPr>
          <a:lstStyle/>
          <a:p>
            <a:pPr algn="ctr">
              <a:buNone/>
            </a:pPr>
            <a:r>
              <a:rPr lang="en-GB" sz="2000" b="1" dirty="0">
                <a:latin typeface="Century Gothic" panose="020B0502020202020204" pitchFamily="34" charset="0"/>
              </a:rPr>
              <a:t>Risk Sharing</a:t>
            </a:r>
          </a:p>
        </p:txBody>
      </p:sp>
      <p:sp>
        <p:nvSpPr>
          <p:cNvPr id="15" name="TextBox 14">
            <a:extLst>
              <a:ext uri="{FF2B5EF4-FFF2-40B4-BE49-F238E27FC236}">
                <a16:creationId xmlns:a16="http://schemas.microsoft.com/office/drawing/2014/main" id="{6A5CDD9F-83ED-3648-D651-9FC5E2F4F8DC}"/>
              </a:ext>
            </a:extLst>
          </p:cNvPr>
          <p:cNvSpPr txBox="1"/>
          <p:nvPr/>
        </p:nvSpPr>
        <p:spPr>
          <a:xfrm>
            <a:off x="2702793" y="4389458"/>
            <a:ext cx="1408252" cy="707886"/>
          </a:xfrm>
          <a:prstGeom prst="rect">
            <a:avLst/>
          </a:prstGeom>
          <a:noFill/>
        </p:spPr>
        <p:txBody>
          <a:bodyPr wrap="square">
            <a:spAutoFit/>
          </a:bodyPr>
          <a:lstStyle/>
          <a:p>
            <a:pPr algn="ctr">
              <a:buNone/>
            </a:pPr>
            <a:r>
              <a:rPr lang="en-GB" sz="2000" b="1" dirty="0">
                <a:latin typeface="Century Gothic" panose="020B0502020202020204" pitchFamily="34" charset="0"/>
              </a:rPr>
              <a:t>Blended Finance</a:t>
            </a:r>
          </a:p>
        </p:txBody>
      </p:sp>
      <p:sp>
        <p:nvSpPr>
          <p:cNvPr id="16" name="TextBox 15">
            <a:extLst>
              <a:ext uri="{FF2B5EF4-FFF2-40B4-BE49-F238E27FC236}">
                <a16:creationId xmlns:a16="http://schemas.microsoft.com/office/drawing/2014/main" id="{DFE13B39-A337-68CF-1111-16AD5B94178E}"/>
              </a:ext>
            </a:extLst>
          </p:cNvPr>
          <p:cNvSpPr txBox="1"/>
          <p:nvPr/>
        </p:nvSpPr>
        <p:spPr>
          <a:xfrm>
            <a:off x="4925643" y="4408507"/>
            <a:ext cx="1588693" cy="707886"/>
          </a:xfrm>
          <a:prstGeom prst="rect">
            <a:avLst/>
          </a:prstGeom>
          <a:noFill/>
        </p:spPr>
        <p:txBody>
          <a:bodyPr wrap="square">
            <a:spAutoFit/>
          </a:bodyPr>
          <a:lstStyle/>
          <a:p>
            <a:pPr algn="ctr">
              <a:buNone/>
            </a:pPr>
            <a:r>
              <a:rPr lang="en-GB" sz="2000" b="1" dirty="0">
                <a:latin typeface="Century Gothic" panose="020B0502020202020204" pitchFamily="34" charset="0"/>
              </a:rPr>
              <a:t>Embedded Finance</a:t>
            </a:r>
          </a:p>
        </p:txBody>
      </p:sp>
      <p:sp>
        <p:nvSpPr>
          <p:cNvPr id="22" name="Star: 5 Points 21">
            <a:extLst>
              <a:ext uri="{FF2B5EF4-FFF2-40B4-BE49-F238E27FC236}">
                <a16:creationId xmlns:a16="http://schemas.microsoft.com/office/drawing/2014/main" id="{25A3EACD-EE2E-ED4C-B561-130AF9FAEE48}"/>
              </a:ext>
            </a:extLst>
          </p:cNvPr>
          <p:cNvSpPr/>
          <p:nvPr/>
        </p:nvSpPr>
        <p:spPr>
          <a:xfrm>
            <a:off x="904876" y="1572160"/>
            <a:ext cx="954972" cy="908233"/>
          </a:xfrm>
          <a:prstGeom prst="star5">
            <a:avLst/>
          </a:prstGeom>
          <a:solidFill>
            <a:srgbClr val="9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endParaRPr lang="en-NG" dirty="0"/>
          </a:p>
        </p:txBody>
      </p:sp>
      <p:sp>
        <p:nvSpPr>
          <p:cNvPr id="23" name="Star: 5 Points 22">
            <a:extLst>
              <a:ext uri="{FF2B5EF4-FFF2-40B4-BE49-F238E27FC236}">
                <a16:creationId xmlns:a16="http://schemas.microsoft.com/office/drawing/2014/main" id="{65477D84-2B04-537B-5073-FBB1031A3F0C}"/>
              </a:ext>
            </a:extLst>
          </p:cNvPr>
          <p:cNvSpPr/>
          <p:nvPr/>
        </p:nvSpPr>
        <p:spPr>
          <a:xfrm>
            <a:off x="2968769" y="1572160"/>
            <a:ext cx="954972" cy="908233"/>
          </a:xfrm>
          <a:prstGeom prst="star5">
            <a:avLst/>
          </a:prstGeom>
          <a:solidFill>
            <a:srgbClr val="9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a:t>
            </a:r>
            <a:endParaRPr lang="en-NG" dirty="0"/>
          </a:p>
        </p:txBody>
      </p:sp>
      <p:sp>
        <p:nvSpPr>
          <p:cNvPr id="24" name="Star: 5 Points 23">
            <a:extLst>
              <a:ext uri="{FF2B5EF4-FFF2-40B4-BE49-F238E27FC236}">
                <a16:creationId xmlns:a16="http://schemas.microsoft.com/office/drawing/2014/main" id="{8DCFF99C-770D-8595-A2F3-82D366C371F5}"/>
              </a:ext>
            </a:extLst>
          </p:cNvPr>
          <p:cNvSpPr/>
          <p:nvPr/>
        </p:nvSpPr>
        <p:spPr>
          <a:xfrm>
            <a:off x="5141028" y="1572160"/>
            <a:ext cx="954972" cy="908233"/>
          </a:xfrm>
          <a:prstGeom prst="star5">
            <a:avLst/>
          </a:prstGeom>
          <a:solidFill>
            <a:srgbClr val="9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endParaRPr lang="en-NG" dirty="0"/>
          </a:p>
        </p:txBody>
      </p:sp>
      <p:sp>
        <p:nvSpPr>
          <p:cNvPr id="25" name="Star: 5 Points 24">
            <a:extLst>
              <a:ext uri="{FF2B5EF4-FFF2-40B4-BE49-F238E27FC236}">
                <a16:creationId xmlns:a16="http://schemas.microsoft.com/office/drawing/2014/main" id="{9587C03B-D2C8-6E79-F691-BC62B2E73ED8}"/>
              </a:ext>
            </a:extLst>
          </p:cNvPr>
          <p:cNvSpPr/>
          <p:nvPr/>
        </p:nvSpPr>
        <p:spPr>
          <a:xfrm>
            <a:off x="7463446" y="1591211"/>
            <a:ext cx="954972" cy="908233"/>
          </a:xfrm>
          <a:prstGeom prst="star5">
            <a:avLst/>
          </a:prstGeom>
          <a:solidFill>
            <a:srgbClr val="9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a:t>
            </a:r>
            <a:endParaRPr lang="en-NG" dirty="0"/>
          </a:p>
        </p:txBody>
      </p:sp>
      <p:sp>
        <p:nvSpPr>
          <p:cNvPr id="26" name="Star: 5 Points 25">
            <a:extLst>
              <a:ext uri="{FF2B5EF4-FFF2-40B4-BE49-F238E27FC236}">
                <a16:creationId xmlns:a16="http://schemas.microsoft.com/office/drawing/2014/main" id="{60C3B619-F486-0DDD-2F37-106EC7F9E5D2}"/>
              </a:ext>
            </a:extLst>
          </p:cNvPr>
          <p:cNvSpPr/>
          <p:nvPr/>
        </p:nvSpPr>
        <p:spPr>
          <a:xfrm>
            <a:off x="9406546" y="1610258"/>
            <a:ext cx="954972" cy="908233"/>
          </a:xfrm>
          <a:prstGeom prst="star5">
            <a:avLst/>
          </a:prstGeom>
          <a:solidFill>
            <a:srgbClr val="9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5</a:t>
            </a:r>
            <a:endParaRPr lang="en-NG" dirty="0"/>
          </a:p>
        </p:txBody>
      </p:sp>
      <p:sp>
        <p:nvSpPr>
          <p:cNvPr id="27" name="Star: 5 Points 26">
            <a:extLst>
              <a:ext uri="{FF2B5EF4-FFF2-40B4-BE49-F238E27FC236}">
                <a16:creationId xmlns:a16="http://schemas.microsoft.com/office/drawing/2014/main" id="{72F40A89-6359-A68C-F6CC-D6B4EDDAEDC8}"/>
              </a:ext>
            </a:extLst>
          </p:cNvPr>
          <p:cNvSpPr/>
          <p:nvPr/>
        </p:nvSpPr>
        <p:spPr>
          <a:xfrm>
            <a:off x="835531" y="3444203"/>
            <a:ext cx="954972" cy="908233"/>
          </a:xfrm>
          <a:prstGeom prst="star5">
            <a:avLst/>
          </a:prstGeom>
          <a:solidFill>
            <a:srgbClr val="9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6</a:t>
            </a:r>
            <a:endParaRPr lang="en-NG" dirty="0"/>
          </a:p>
        </p:txBody>
      </p:sp>
      <p:sp>
        <p:nvSpPr>
          <p:cNvPr id="28" name="Star: 5 Points 27">
            <a:extLst>
              <a:ext uri="{FF2B5EF4-FFF2-40B4-BE49-F238E27FC236}">
                <a16:creationId xmlns:a16="http://schemas.microsoft.com/office/drawing/2014/main" id="{80D53CCA-D6DF-D31E-CE91-88EDFB26B835}"/>
              </a:ext>
            </a:extLst>
          </p:cNvPr>
          <p:cNvSpPr/>
          <p:nvPr/>
        </p:nvSpPr>
        <p:spPr>
          <a:xfrm>
            <a:off x="2899424" y="3444203"/>
            <a:ext cx="954972" cy="908233"/>
          </a:xfrm>
          <a:prstGeom prst="star5">
            <a:avLst/>
          </a:prstGeom>
          <a:solidFill>
            <a:srgbClr val="9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a:t>
            </a:r>
            <a:endParaRPr lang="en-NG" dirty="0"/>
          </a:p>
        </p:txBody>
      </p:sp>
      <p:sp>
        <p:nvSpPr>
          <p:cNvPr id="29" name="Star: 5 Points 28">
            <a:extLst>
              <a:ext uri="{FF2B5EF4-FFF2-40B4-BE49-F238E27FC236}">
                <a16:creationId xmlns:a16="http://schemas.microsoft.com/office/drawing/2014/main" id="{9D533FF4-8020-146B-C683-9E8BD71EB12D}"/>
              </a:ext>
            </a:extLst>
          </p:cNvPr>
          <p:cNvSpPr/>
          <p:nvPr/>
        </p:nvSpPr>
        <p:spPr>
          <a:xfrm>
            <a:off x="5242503" y="3444203"/>
            <a:ext cx="954972" cy="908233"/>
          </a:xfrm>
          <a:prstGeom prst="star5">
            <a:avLst/>
          </a:prstGeom>
          <a:solidFill>
            <a:srgbClr val="9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8</a:t>
            </a:r>
            <a:endParaRPr lang="en-NG" dirty="0"/>
          </a:p>
        </p:txBody>
      </p:sp>
    </p:spTree>
    <p:extLst>
      <p:ext uri="{BB962C8B-B14F-4D97-AF65-F5344CB8AC3E}">
        <p14:creationId xmlns:p14="http://schemas.microsoft.com/office/powerpoint/2010/main" val="280281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5F4A0-0BFC-EA8C-A0B5-11EF69AD277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976588C-63EB-5F63-3FA5-FEC06E688E5A}"/>
              </a:ext>
            </a:extLst>
          </p:cNvPr>
          <p:cNvSpPr/>
          <p:nvPr/>
        </p:nvSpPr>
        <p:spPr>
          <a:xfrm>
            <a:off x="5191754" y="5487325"/>
            <a:ext cx="3953469" cy="326121"/>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8" name="Rectangle 17">
            <a:extLst>
              <a:ext uri="{FF2B5EF4-FFF2-40B4-BE49-F238E27FC236}">
                <a16:creationId xmlns:a16="http://schemas.microsoft.com/office/drawing/2014/main" id="{DC5ADAAB-F9F4-5C82-B6B1-FEEAD8B8BE9F}"/>
              </a:ext>
            </a:extLst>
          </p:cNvPr>
          <p:cNvSpPr/>
          <p:nvPr/>
        </p:nvSpPr>
        <p:spPr>
          <a:xfrm>
            <a:off x="5191754" y="4980910"/>
            <a:ext cx="3953469" cy="326121"/>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7" name="Rectangle 16">
            <a:extLst>
              <a:ext uri="{FF2B5EF4-FFF2-40B4-BE49-F238E27FC236}">
                <a16:creationId xmlns:a16="http://schemas.microsoft.com/office/drawing/2014/main" id="{06EE4175-CFD4-EED0-AB1E-0E3BB990798F}"/>
              </a:ext>
            </a:extLst>
          </p:cNvPr>
          <p:cNvSpPr/>
          <p:nvPr/>
        </p:nvSpPr>
        <p:spPr>
          <a:xfrm>
            <a:off x="5191755" y="4480796"/>
            <a:ext cx="3953469" cy="326121"/>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6" name="Rectangle 15">
            <a:extLst>
              <a:ext uri="{FF2B5EF4-FFF2-40B4-BE49-F238E27FC236}">
                <a16:creationId xmlns:a16="http://schemas.microsoft.com/office/drawing/2014/main" id="{C219B11E-D640-D07B-171E-267A1B77F64A}"/>
              </a:ext>
            </a:extLst>
          </p:cNvPr>
          <p:cNvSpPr/>
          <p:nvPr/>
        </p:nvSpPr>
        <p:spPr>
          <a:xfrm>
            <a:off x="5191756" y="3980682"/>
            <a:ext cx="3953469" cy="326121"/>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5" name="Rectangle 14">
            <a:extLst>
              <a:ext uri="{FF2B5EF4-FFF2-40B4-BE49-F238E27FC236}">
                <a16:creationId xmlns:a16="http://schemas.microsoft.com/office/drawing/2014/main" id="{1CF30C46-4136-94A8-A3E4-2D1948BC78E5}"/>
              </a:ext>
            </a:extLst>
          </p:cNvPr>
          <p:cNvSpPr/>
          <p:nvPr/>
        </p:nvSpPr>
        <p:spPr>
          <a:xfrm>
            <a:off x="5191757" y="3500888"/>
            <a:ext cx="3953469" cy="326121"/>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4" name="Rectangle 13">
            <a:extLst>
              <a:ext uri="{FF2B5EF4-FFF2-40B4-BE49-F238E27FC236}">
                <a16:creationId xmlns:a16="http://schemas.microsoft.com/office/drawing/2014/main" id="{E5CCAE21-774B-20DE-9215-4D8941139F98}"/>
              </a:ext>
            </a:extLst>
          </p:cNvPr>
          <p:cNvSpPr/>
          <p:nvPr/>
        </p:nvSpPr>
        <p:spPr>
          <a:xfrm>
            <a:off x="5191758" y="3021094"/>
            <a:ext cx="3953469" cy="326121"/>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2" name="Rectangle 11">
            <a:extLst>
              <a:ext uri="{FF2B5EF4-FFF2-40B4-BE49-F238E27FC236}">
                <a16:creationId xmlns:a16="http://schemas.microsoft.com/office/drawing/2014/main" id="{BE29767B-5BF3-E2C8-8541-849F7CFE5A00}"/>
              </a:ext>
            </a:extLst>
          </p:cNvPr>
          <p:cNvSpPr/>
          <p:nvPr/>
        </p:nvSpPr>
        <p:spPr>
          <a:xfrm>
            <a:off x="5191759" y="2520980"/>
            <a:ext cx="3953469" cy="326121"/>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0" name="Rectangle 9">
            <a:extLst>
              <a:ext uri="{FF2B5EF4-FFF2-40B4-BE49-F238E27FC236}">
                <a16:creationId xmlns:a16="http://schemas.microsoft.com/office/drawing/2014/main" id="{D3557730-E6A3-EFB0-32AD-BEA4327BA1EB}"/>
              </a:ext>
            </a:extLst>
          </p:cNvPr>
          <p:cNvSpPr/>
          <p:nvPr/>
        </p:nvSpPr>
        <p:spPr>
          <a:xfrm>
            <a:off x="5191760" y="2041186"/>
            <a:ext cx="3953469" cy="326121"/>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4" name="Picture 3">
            <a:extLst>
              <a:ext uri="{FF2B5EF4-FFF2-40B4-BE49-F238E27FC236}">
                <a16:creationId xmlns:a16="http://schemas.microsoft.com/office/drawing/2014/main" id="{DF04EEB6-1650-FEBB-8C32-DA4FBC2C84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07099B81-0CAB-30AF-F566-8CA6E3398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7" name="TextBox 6">
            <a:extLst>
              <a:ext uri="{FF2B5EF4-FFF2-40B4-BE49-F238E27FC236}">
                <a16:creationId xmlns:a16="http://schemas.microsoft.com/office/drawing/2014/main" id="{DBB797E7-3BDE-2018-B9AA-0525F517DC4F}"/>
              </a:ext>
            </a:extLst>
          </p:cNvPr>
          <p:cNvSpPr txBox="1"/>
          <p:nvPr/>
        </p:nvSpPr>
        <p:spPr>
          <a:xfrm>
            <a:off x="627648" y="1207614"/>
            <a:ext cx="8697939" cy="584775"/>
          </a:xfrm>
          <a:prstGeom prst="rect">
            <a:avLst/>
          </a:prstGeom>
          <a:noFill/>
        </p:spPr>
        <p:txBody>
          <a:bodyPr wrap="square">
            <a:spAutoFit/>
          </a:bodyPr>
          <a:lstStyle/>
          <a:p>
            <a:pPr>
              <a:buNone/>
            </a:pPr>
            <a:r>
              <a:rPr lang="en-GB" sz="3200" dirty="0">
                <a:latin typeface="Century Gothic" panose="020B0502020202020204" pitchFamily="34" charset="0"/>
              </a:rPr>
              <a:t>Investors no longer chase only yield.</a:t>
            </a:r>
          </a:p>
        </p:txBody>
      </p:sp>
      <p:sp>
        <p:nvSpPr>
          <p:cNvPr id="9" name="TextBox 8">
            <a:extLst>
              <a:ext uri="{FF2B5EF4-FFF2-40B4-BE49-F238E27FC236}">
                <a16:creationId xmlns:a16="http://schemas.microsoft.com/office/drawing/2014/main" id="{9D7102F2-F6D7-AF06-DB36-3BBE7FBD1A37}"/>
              </a:ext>
            </a:extLst>
          </p:cNvPr>
          <p:cNvSpPr txBox="1"/>
          <p:nvPr/>
        </p:nvSpPr>
        <p:spPr>
          <a:xfrm>
            <a:off x="5418104" y="1867193"/>
            <a:ext cx="3646539" cy="4507516"/>
          </a:xfrm>
          <a:prstGeom prst="rect">
            <a:avLst/>
          </a:prstGeom>
          <a:noFill/>
        </p:spPr>
        <p:txBody>
          <a:bodyPr wrap="square">
            <a:spAutoFit/>
          </a:bodyPr>
          <a:lstStyle/>
          <a:p>
            <a:pPr marL="285750" marR="0" lvl="0" indent="-285750" algn="l" defTabSz="914400" rtl="0" eaLnBrk="1" fontAlgn="auto" latinLnBrk="0" hangingPunct="1">
              <a:lnSpc>
                <a:spcPct val="200000"/>
              </a:lnSpc>
              <a:spcBef>
                <a:spcPts val="0"/>
              </a:spcBef>
              <a:spcAft>
                <a:spcPts val="0"/>
              </a:spcAft>
              <a:buClrTx/>
              <a:buSzTx/>
              <a:buFont typeface="Courier New" panose="02070309020205020404" pitchFamily="49" charset="0"/>
              <a:buChar char="o"/>
              <a:tabLst/>
              <a:defRPr/>
            </a:pPr>
            <a:r>
              <a:rPr kumimoji="0" lang="en-GB" sz="1600" b="1" i="0" u="none" strike="noStrike" kern="1200" cap="none" spc="0" normalizeH="0" baseline="0" noProof="0" dirty="0">
                <a:ln>
                  <a:noFill/>
                </a:ln>
                <a:solidFill>
                  <a:schemeClr val="bg1"/>
                </a:solidFill>
                <a:effectLst/>
                <a:uLnTx/>
                <a:uFillTx/>
                <a:latin typeface="Century Gothic" panose="020B0502020202020204" pitchFamily="34" charset="0"/>
              </a:rPr>
              <a:t>Strong governance </a:t>
            </a:r>
          </a:p>
          <a:p>
            <a:pPr marL="285750" marR="0" lvl="0" indent="-285750" algn="l" defTabSz="914400" rtl="0" eaLnBrk="1" fontAlgn="auto" latinLnBrk="0" hangingPunct="1">
              <a:lnSpc>
                <a:spcPct val="200000"/>
              </a:lnSpc>
              <a:spcBef>
                <a:spcPts val="0"/>
              </a:spcBef>
              <a:spcAft>
                <a:spcPts val="0"/>
              </a:spcAft>
              <a:buClrTx/>
              <a:buSzTx/>
              <a:buFont typeface="Courier New" panose="02070309020205020404" pitchFamily="49" charset="0"/>
              <a:buChar char="o"/>
              <a:tabLst/>
              <a:defRPr/>
            </a:pPr>
            <a:r>
              <a:rPr kumimoji="0" lang="en-GB" sz="1600" b="1" i="0" u="none" strike="noStrike" kern="1200" cap="none" spc="0" normalizeH="0" baseline="0" noProof="0" dirty="0">
                <a:ln>
                  <a:noFill/>
                </a:ln>
                <a:solidFill>
                  <a:schemeClr val="bg1"/>
                </a:solidFill>
                <a:effectLst/>
                <a:uLnTx/>
                <a:uFillTx/>
                <a:latin typeface="Century Gothic" panose="020B0502020202020204" pitchFamily="34" charset="0"/>
              </a:rPr>
              <a:t>Predictable / Stable cash  flow </a:t>
            </a:r>
          </a:p>
          <a:p>
            <a:pPr marL="285750" marR="0" lvl="0" indent="-285750" algn="l" defTabSz="914400" rtl="0" eaLnBrk="1" fontAlgn="auto" latinLnBrk="0" hangingPunct="1">
              <a:lnSpc>
                <a:spcPct val="200000"/>
              </a:lnSpc>
              <a:spcBef>
                <a:spcPts val="0"/>
              </a:spcBef>
              <a:spcAft>
                <a:spcPts val="0"/>
              </a:spcAft>
              <a:buClrTx/>
              <a:buSzTx/>
              <a:buFont typeface="Courier New" panose="02070309020205020404" pitchFamily="49" charset="0"/>
              <a:buChar char="o"/>
              <a:tabLst/>
              <a:defRPr/>
            </a:pPr>
            <a:r>
              <a:rPr kumimoji="0" lang="en-GB" sz="1600" b="1" i="0" u="none" strike="noStrike" kern="1200" cap="none" spc="0" normalizeH="0" baseline="0" noProof="0" dirty="0">
                <a:ln>
                  <a:noFill/>
                </a:ln>
                <a:solidFill>
                  <a:schemeClr val="bg1"/>
                </a:solidFill>
                <a:effectLst/>
                <a:uLnTx/>
                <a:uFillTx/>
                <a:latin typeface="Century Gothic" panose="020B0502020202020204" pitchFamily="34" charset="0"/>
              </a:rPr>
              <a:t>Portfolio quality / Diversification </a:t>
            </a:r>
          </a:p>
          <a:p>
            <a:pPr marL="285750" marR="0" lvl="0" indent="-285750" algn="l" defTabSz="914400" rtl="0" eaLnBrk="1" fontAlgn="auto" latinLnBrk="0" hangingPunct="1">
              <a:lnSpc>
                <a:spcPct val="200000"/>
              </a:lnSpc>
              <a:spcBef>
                <a:spcPts val="0"/>
              </a:spcBef>
              <a:spcAft>
                <a:spcPts val="0"/>
              </a:spcAft>
              <a:buClrTx/>
              <a:buSzTx/>
              <a:buFont typeface="Courier New" panose="02070309020205020404" pitchFamily="49" charset="0"/>
              <a:buChar char="o"/>
              <a:tabLst/>
              <a:defRPr/>
            </a:pPr>
            <a:r>
              <a:rPr kumimoji="0" lang="en-GB" sz="1600" b="1" i="0" u="none" strike="noStrike" kern="1200" cap="none" spc="0" normalizeH="0" baseline="0" noProof="0" dirty="0">
                <a:ln>
                  <a:noFill/>
                </a:ln>
                <a:solidFill>
                  <a:schemeClr val="bg1"/>
                </a:solidFill>
                <a:effectLst/>
                <a:uLnTx/>
                <a:uFillTx/>
                <a:latin typeface="Century Gothic" panose="020B0502020202020204" pitchFamily="34" charset="0"/>
              </a:rPr>
              <a:t>ESG Compliance </a:t>
            </a:r>
          </a:p>
          <a:p>
            <a:pPr marL="285750" marR="0" lvl="0" indent="-285750" algn="l" defTabSz="914400" rtl="0" eaLnBrk="1" fontAlgn="auto" latinLnBrk="0" hangingPunct="1">
              <a:lnSpc>
                <a:spcPct val="200000"/>
              </a:lnSpc>
              <a:spcBef>
                <a:spcPts val="0"/>
              </a:spcBef>
              <a:spcAft>
                <a:spcPts val="0"/>
              </a:spcAft>
              <a:buClrTx/>
              <a:buSzTx/>
              <a:buFont typeface="Courier New" panose="02070309020205020404" pitchFamily="49" charset="0"/>
              <a:buChar char="o"/>
              <a:tabLst/>
              <a:defRPr/>
            </a:pPr>
            <a:r>
              <a:rPr kumimoji="0" lang="en-GB" sz="1600" b="1" i="0" u="none" strike="noStrike" kern="1200" cap="none" spc="0" normalizeH="0" baseline="0" noProof="0" dirty="0">
                <a:ln>
                  <a:noFill/>
                </a:ln>
                <a:solidFill>
                  <a:schemeClr val="bg1"/>
                </a:solidFill>
                <a:effectLst/>
                <a:uLnTx/>
                <a:uFillTx/>
                <a:latin typeface="Century Gothic" panose="020B0502020202020204" pitchFamily="34" charset="0"/>
              </a:rPr>
              <a:t>Technology </a:t>
            </a:r>
          </a:p>
          <a:p>
            <a:pPr marL="285750" marR="0" lvl="0" indent="-285750" algn="l" defTabSz="914400" rtl="0" eaLnBrk="1" fontAlgn="auto" latinLnBrk="0" hangingPunct="1">
              <a:lnSpc>
                <a:spcPct val="200000"/>
              </a:lnSpc>
              <a:spcBef>
                <a:spcPts val="0"/>
              </a:spcBef>
              <a:spcAft>
                <a:spcPts val="0"/>
              </a:spcAft>
              <a:buClrTx/>
              <a:buSzTx/>
              <a:buFont typeface="Courier New" panose="02070309020205020404" pitchFamily="49" charset="0"/>
              <a:buChar char="o"/>
              <a:tabLst/>
              <a:defRPr/>
            </a:pPr>
            <a:r>
              <a:rPr kumimoji="0" lang="en-GB" sz="1600" b="1" i="0" u="none" strike="noStrike" kern="1200" cap="none" spc="0" normalizeH="0" baseline="0" noProof="0" dirty="0">
                <a:ln>
                  <a:noFill/>
                </a:ln>
                <a:solidFill>
                  <a:schemeClr val="bg1"/>
                </a:solidFill>
                <a:effectLst/>
                <a:uLnTx/>
                <a:uFillTx/>
                <a:latin typeface="Century Gothic" panose="020B0502020202020204" pitchFamily="34" charset="0"/>
              </a:rPr>
              <a:t>Strong collections </a:t>
            </a:r>
          </a:p>
          <a:p>
            <a:pPr marL="285750" marR="0" lvl="0" indent="-285750" algn="l" defTabSz="914400" rtl="0" eaLnBrk="1" fontAlgn="auto" latinLnBrk="0" hangingPunct="1">
              <a:lnSpc>
                <a:spcPct val="200000"/>
              </a:lnSpc>
              <a:spcBef>
                <a:spcPts val="0"/>
              </a:spcBef>
              <a:spcAft>
                <a:spcPts val="0"/>
              </a:spcAft>
              <a:buClrTx/>
              <a:buSzTx/>
              <a:buFont typeface="Courier New" panose="02070309020205020404" pitchFamily="49" charset="0"/>
              <a:buChar char="o"/>
              <a:tabLst/>
              <a:defRPr/>
            </a:pPr>
            <a:r>
              <a:rPr kumimoji="0" lang="en-GB" sz="1600" b="1" i="0" u="none" strike="noStrike" kern="1200" cap="none" spc="0" normalizeH="0" baseline="0" noProof="0" dirty="0">
                <a:ln>
                  <a:noFill/>
                </a:ln>
                <a:solidFill>
                  <a:schemeClr val="bg1"/>
                </a:solidFill>
                <a:effectLst/>
                <a:uLnTx/>
                <a:uFillTx/>
                <a:latin typeface="Century Gothic" panose="020B0502020202020204" pitchFamily="34" charset="0"/>
              </a:rPr>
              <a:t>Low default rates</a:t>
            </a:r>
          </a:p>
          <a:p>
            <a:pPr marL="285750" indent="-285750">
              <a:lnSpc>
                <a:spcPct val="200000"/>
              </a:lnSpc>
              <a:buFont typeface="Courier New" panose="02070309020205020404" pitchFamily="49" charset="0"/>
              <a:buChar char="o"/>
              <a:defRPr/>
            </a:pPr>
            <a:r>
              <a:rPr lang="en-GB" sz="1600" b="1" dirty="0">
                <a:solidFill>
                  <a:schemeClr val="bg1"/>
                </a:solidFill>
                <a:latin typeface="Century Gothic" panose="020B0502020202020204" pitchFamily="34" charset="0"/>
              </a:rPr>
              <a:t>Management Quality</a:t>
            </a:r>
          </a:p>
          <a:p>
            <a:pPr marL="285750" marR="0" lvl="0" indent="-285750" algn="l" defTabSz="914400" rtl="0" eaLnBrk="1" fontAlgn="auto" latinLnBrk="0" hangingPunct="1">
              <a:lnSpc>
                <a:spcPct val="200000"/>
              </a:lnSpc>
              <a:spcBef>
                <a:spcPts val="0"/>
              </a:spcBef>
              <a:spcAft>
                <a:spcPts val="0"/>
              </a:spcAft>
              <a:buClrTx/>
              <a:buSzTx/>
              <a:buFont typeface="Courier New" panose="02070309020205020404" pitchFamily="49" charset="0"/>
              <a:buChar char="o"/>
              <a:tabLst/>
              <a:defRPr/>
            </a:pPr>
            <a:endParaRPr kumimoji="0" lang="en-GB" sz="16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11" name="TextBox 10">
            <a:extLst>
              <a:ext uri="{FF2B5EF4-FFF2-40B4-BE49-F238E27FC236}">
                <a16:creationId xmlns:a16="http://schemas.microsoft.com/office/drawing/2014/main" id="{558A6446-222F-1B24-353F-E46F37729988}"/>
              </a:ext>
            </a:extLst>
          </p:cNvPr>
          <p:cNvSpPr txBox="1"/>
          <p:nvPr/>
        </p:nvSpPr>
        <p:spPr>
          <a:xfrm>
            <a:off x="627648" y="2397787"/>
            <a:ext cx="1817739" cy="1446550"/>
          </a:xfrm>
          <a:prstGeom prst="rect">
            <a:avLst/>
          </a:prstGeom>
          <a:noFill/>
        </p:spPr>
        <p:txBody>
          <a:bodyPr wrap="square">
            <a:spAutoFit/>
          </a:bodyPr>
          <a:lstStyle/>
          <a:p>
            <a:pPr>
              <a:buNone/>
            </a:pPr>
            <a:r>
              <a:rPr lang="en-GB" sz="4400" b="1" dirty="0">
                <a:solidFill>
                  <a:srgbClr val="A62325"/>
                </a:solidFill>
                <a:latin typeface="Century Gothic" panose="020B0502020202020204" pitchFamily="34" charset="0"/>
              </a:rPr>
              <a:t>They seek</a:t>
            </a:r>
          </a:p>
        </p:txBody>
      </p:sp>
      <p:sp>
        <p:nvSpPr>
          <p:cNvPr id="6" name="TextBox 5">
            <a:extLst>
              <a:ext uri="{FF2B5EF4-FFF2-40B4-BE49-F238E27FC236}">
                <a16:creationId xmlns:a16="http://schemas.microsoft.com/office/drawing/2014/main" id="{9F36B535-5081-6DA2-8092-D9ED7562AFA2}"/>
              </a:ext>
            </a:extLst>
          </p:cNvPr>
          <p:cNvSpPr txBox="1"/>
          <p:nvPr/>
        </p:nvSpPr>
        <p:spPr>
          <a:xfrm>
            <a:off x="3046771" y="439897"/>
            <a:ext cx="6098458" cy="369332"/>
          </a:xfrm>
          <a:prstGeom prst="rect">
            <a:avLst/>
          </a:prstGeom>
          <a:solidFill>
            <a:srgbClr val="A62325"/>
          </a:solidFill>
        </p:spPr>
        <p:txBody>
          <a:bodyPr wrap="square">
            <a:spAutoFit/>
          </a:bodyPr>
          <a:lstStyle/>
          <a:p>
            <a:r>
              <a:rPr lang="en-GB" sz="1800" dirty="0">
                <a:solidFill>
                  <a:schemeClr val="bg1"/>
                </a:solidFill>
                <a:latin typeface="Century Gothic" panose="020B0502020202020204" pitchFamily="34" charset="0"/>
              </a:rPr>
              <a:t>What Investors Want</a:t>
            </a:r>
          </a:p>
        </p:txBody>
      </p:sp>
      <p:sp>
        <p:nvSpPr>
          <p:cNvPr id="8" name="Arrow: Right 7">
            <a:extLst>
              <a:ext uri="{FF2B5EF4-FFF2-40B4-BE49-F238E27FC236}">
                <a16:creationId xmlns:a16="http://schemas.microsoft.com/office/drawing/2014/main" id="{BF363C3D-1EE2-CAD1-A7DA-88B7A18E0091}"/>
              </a:ext>
            </a:extLst>
          </p:cNvPr>
          <p:cNvSpPr/>
          <p:nvPr/>
        </p:nvSpPr>
        <p:spPr>
          <a:xfrm>
            <a:off x="2915920" y="2397787"/>
            <a:ext cx="538480" cy="11775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2" name="TextBox 1">
            <a:extLst>
              <a:ext uri="{FF2B5EF4-FFF2-40B4-BE49-F238E27FC236}">
                <a16:creationId xmlns:a16="http://schemas.microsoft.com/office/drawing/2014/main" id="{9D7102F2-F6D7-AF06-DB36-3BBE7FBD1A37}"/>
              </a:ext>
            </a:extLst>
          </p:cNvPr>
          <p:cNvSpPr txBox="1"/>
          <p:nvPr/>
        </p:nvSpPr>
        <p:spPr>
          <a:xfrm>
            <a:off x="9862981" y="2274838"/>
            <a:ext cx="3646539" cy="369332"/>
          </a:xfrm>
          <a:prstGeom prst="rect">
            <a:avLst/>
          </a:prstGeom>
          <a:noFill/>
        </p:spPr>
        <p:txBody>
          <a:bodyPr wrap="square">
            <a:spAutoFit/>
          </a:bodyPr>
          <a:lstStyle/>
          <a:p>
            <a:pPr marL="285750" indent="-285750">
              <a:buFont typeface="Courier New" panose="02070309020205020404" pitchFamily="49" charset="0"/>
              <a:buChar char="o"/>
              <a:defRPr/>
            </a:pPr>
            <a:endParaRPr lang="en-GB" dirty="0"/>
          </a:p>
        </p:txBody>
      </p:sp>
    </p:spTree>
    <p:extLst>
      <p:ext uri="{BB962C8B-B14F-4D97-AF65-F5344CB8AC3E}">
        <p14:creationId xmlns:p14="http://schemas.microsoft.com/office/powerpoint/2010/main" val="4291150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D9522-C1D0-060E-B43F-FA1AF93D8AF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6FEC4F7-F15A-007F-DC54-833781DDF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A65C1F8-4499-2898-F8D2-C4248903F6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37390837-0E4F-6E2E-4DF9-A34BEF4B6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12" name="Rectangle 11">
            <a:extLst>
              <a:ext uri="{FF2B5EF4-FFF2-40B4-BE49-F238E27FC236}">
                <a16:creationId xmlns:a16="http://schemas.microsoft.com/office/drawing/2014/main" id="{C2923CB1-5A39-6AFD-42C2-77717BC250D7}"/>
              </a:ext>
            </a:extLst>
          </p:cNvPr>
          <p:cNvSpPr/>
          <p:nvPr/>
        </p:nvSpPr>
        <p:spPr>
          <a:xfrm>
            <a:off x="0" y="1920240"/>
            <a:ext cx="12192000" cy="3241040"/>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3" name="TextBox 2">
            <a:extLst>
              <a:ext uri="{FF2B5EF4-FFF2-40B4-BE49-F238E27FC236}">
                <a16:creationId xmlns:a16="http://schemas.microsoft.com/office/drawing/2014/main" id="{30139BB8-82F5-AB2A-A38B-A77455FC5FB7}"/>
              </a:ext>
            </a:extLst>
          </p:cNvPr>
          <p:cNvSpPr txBox="1"/>
          <p:nvPr/>
        </p:nvSpPr>
        <p:spPr>
          <a:xfrm>
            <a:off x="438766" y="1997839"/>
            <a:ext cx="3147714" cy="2923877"/>
          </a:xfrm>
          <a:prstGeom prst="rect">
            <a:avLst/>
          </a:prstGeom>
          <a:noFill/>
        </p:spPr>
        <p:txBody>
          <a:bodyPr wrap="square">
            <a:spAutoFit/>
          </a:bodyPr>
          <a:lstStyle/>
          <a:p>
            <a:pPr>
              <a:buNone/>
            </a:pPr>
            <a:r>
              <a:rPr lang="en-GB" sz="2400" b="1" dirty="0">
                <a:solidFill>
                  <a:schemeClr val="bg1"/>
                </a:solidFill>
                <a:latin typeface="Century Gothic" panose="020B0502020202020204" pitchFamily="34" charset="0"/>
              </a:rPr>
              <a:t>Leasing Firms</a:t>
            </a:r>
          </a:p>
          <a:p>
            <a:pPr>
              <a:buNone/>
            </a:pPr>
            <a:endParaRPr lang="en-GB" sz="1600" b="1" dirty="0">
              <a:solidFill>
                <a:schemeClr val="bg1"/>
              </a:solidFill>
              <a:latin typeface="Century Gothic" panose="020B0502020202020204" pitchFamily="34" charset="0"/>
            </a:endParaRP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Diversify funding</a:t>
            </a: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Improve collections</a:t>
            </a: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Strengthen governance</a:t>
            </a: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Lengthen funding tenor</a:t>
            </a: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Improve asset quality</a:t>
            </a: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Build strategic partnerships</a:t>
            </a: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Improve ESG reporting</a:t>
            </a: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Improve risk management</a:t>
            </a: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Adopt technology</a:t>
            </a:r>
          </a:p>
        </p:txBody>
      </p:sp>
      <p:sp>
        <p:nvSpPr>
          <p:cNvPr id="9" name="TextBox 8">
            <a:extLst>
              <a:ext uri="{FF2B5EF4-FFF2-40B4-BE49-F238E27FC236}">
                <a16:creationId xmlns:a16="http://schemas.microsoft.com/office/drawing/2014/main" id="{5B0E4B3F-B47A-6AB2-3227-6264DDD977BA}"/>
              </a:ext>
            </a:extLst>
          </p:cNvPr>
          <p:cNvSpPr txBox="1"/>
          <p:nvPr/>
        </p:nvSpPr>
        <p:spPr>
          <a:xfrm>
            <a:off x="8805358" y="2336393"/>
            <a:ext cx="2790150" cy="2185214"/>
          </a:xfrm>
          <a:prstGeom prst="rect">
            <a:avLst/>
          </a:prstGeom>
          <a:noFill/>
        </p:spPr>
        <p:txBody>
          <a:bodyPr wrap="square">
            <a:spAutoFit/>
          </a:bodyPr>
          <a:lstStyle/>
          <a:p>
            <a:pPr>
              <a:buNone/>
            </a:pPr>
            <a:r>
              <a:rPr lang="en-GB" sz="2400" b="1" dirty="0">
                <a:solidFill>
                  <a:schemeClr val="bg1"/>
                </a:solidFill>
                <a:latin typeface="Century Gothic" panose="020B0502020202020204" pitchFamily="34" charset="0"/>
              </a:rPr>
              <a:t>Regulators</a:t>
            </a:r>
          </a:p>
          <a:p>
            <a:pPr>
              <a:buNone/>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Deepen capital market Promote securitization</a:t>
            </a: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Tax incentives</a:t>
            </a: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Credit enhancement</a:t>
            </a: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Guarantee schemes</a:t>
            </a:r>
          </a:p>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Strengthen leasing law</a:t>
            </a:r>
          </a:p>
        </p:txBody>
      </p:sp>
      <p:sp>
        <p:nvSpPr>
          <p:cNvPr id="6" name="TextBox 5">
            <a:extLst>
              <a:ext uri="{FF2B5EF4-FFF2-40B4-BE49-F238E27FC236}">
                <a16:creationId xmlns:a16="http://schemas.microsoft.com/office/drawing/2014/main" id="{D668657A-88A3-1C77-4E82-3E6564A003D4}"/>
              </a:ext>
            </a:extLst>
          </p:cNvPr>
          <p:cNvSpPr txBox="1"/>
          <p:nvPr/>
        </p:nvSpPr>
        <p:spPr>
          <a:xfrm>
            <a:off x="3046771" y="439897"/>
            <a:ext cx="6098458" cy="369332"/>
          </a:xfrm>
          <a:prstGeom prst="rect">
            <a:avLst/>
          </a:prstGeom>
          <a:solidFill>
            <a:srgbClr val="A62325"/>
          </a:solidFill>
        </p:spPr>
        <p:txBody>
          <a:bodyPr wrap="square">
            <a:spAutoFit/>
          </a:bodyPr>
          <a:lstStyle/>
          <a:p>
            <a:r>
              <a:rPr lang="en-GB" sz="1800" dirty="0">
                <a:solidFill>
                  <a:schemeClr val="bg1"/>
                </a:solidFill>
                <a:latin typeface="Century Gothic" panose="020B0502020202020204" pitchFamily="34" charset="0"/>
              </a:rPr>
              <a:t>Recommendations</a:t>
            </a:r>
          </a:p>
        </p:txBody>
      </p:sp>
      <p:pic>
        <p:nvPicPr>
          <p:cNvPr id="7" name="Picture 6">
            <a:extLst>
              <a:ext uri="{FF2B5EF4-FFF2-40B4-BE49-F238E27FC236}">
                <a16:creationId xmlns:a16="http://schemas.microsoft.com/office/drawing/2014/main" id="{07CE616F-A1B9-9728-54BE-7F9340CA7D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9005" y="1920240"/>
            <a:ext cx="5116517" cy="3399791"/>
          </a:xfrm>
          <a:prstGeom prst="rect">
            <a:avLst/>
          </a:prstGeom>
        </p:spPr>
      </p:pic>
    </p:spTree>
    <p:extLst>
      <p:ext uri="{BB962C8B-B14F-4D97-AF65-F5344CB8AC3E}">
        <p14:creationId xmlns:p14="http://schemas.microsoft.com/office/powerpoint/2010/main" val="3088755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306AD-991E-7248-06FA-FF1C04A91EF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7FEB82D-60D0-A65E-FE07-C468B20D20CE}"/>
              </a:ext>
            </a:extLst>
          </p:cNvPr>
          <p:cNvSpPr/>
          <p:nvPr/>
        </p:nvSpPr>
        <p:spPr>
          <a:xfrm>
            <a:off x="255639" y="1209367"/>
            <a:ext cx="3342967" cy="5286233"/>
          </a:xfrm>
          <a:prstGeom prst="rect">
            <a:avLst/>
          </a:prstGeom>
          <a:gradFill>
            <a:gsLst>
              <a:gs pos="0">
                <a:srgbClr val="C00000">
                  <a:shade val="30000"/>
                  <a:satMod val="115000"/>
                </a:srgbClr>
              </a:gs>
              <a:gs pos="50000">
                <a:srgbClr val="C00000">
                  <a:shade val="67500"/>
                  <a:satMod val="115000"/>
                </a:srgbClr>
              </a:gs>
              <a:gs pos="100000">
                <a:srgbClr val="C00000">
                  <a:shade val="100000"/>
                  <a:satMod val="115000"/>
                </a:srgb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4" name="Picture 3">
            <a:extLst>
              <a:ext uri="{FF2B5EF4-FFF2-40B4-BE49-F238E27FC236}">
                <a16:creationId xmlns:a16="http://schemas.microsoft.com/office/drawing/2014/main" id="{38D237F5-698A-CF01-9CB8-FFDAB7CB8A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437AE4E4-51AA-FC80-A339-E1562C5C5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3" name="TextBox 2">
            <a:extLst>
              <a:ext uri="{FF2B5EF4-FFF2-40B4-BE49-F238E27FC236}">
                <a16:creationId xmlns:a16="http://schemas.microsoft.com/office/drawing/2014/main" id="{1E358A01-29A1-F087-657C-9D160BBF1E70}"/>
              </a:ext>
            </a:extLst>
          </p:cNvPr>
          <p:cNvSpPr txBox="1"/>
          <p:nvPr/>
        </p:nvSpPr>
        <p:spPr>
          <a:xfrm>
            <a:off x="383457" y="1547251"/>
            <a:ext cx="3156156" cy="4524315"/>
          </a:xfrm>
          <a:prstGeom prst="rect">
            <a:avLst/>
          </a:prstGeom>
          <a:noFill/>
        </p:spPr>
        <p:txBody>
          <a:bodyPr wrap="square">
            <a:spAutoFit/>
          </a:bodyPr>
          <a:lstStyle/>
          <a:p>
            <a:r>
              <a:rPr lang="en-GB" sz="1600" b="1" dirty="0">
                <a:solidFill>
                  <a:schemeClr val="bg1"/>
                </a:solidFill>
                <a:latin typeface="Century Gothic" panose="020B0502020202020204" pitchFamily="34" charset="0"/>
              </a:rPr>
              <a:t>The challenge facing the leasing industry today is not a shortage of opportunities but the rising cost of capital.</a:t>
            </a:r>
          </a:p>
          <a:p>
            <a:endParaRPr lang="en-GB" sz="1600" b="1" dirty="0">
              <a:solidFill>
                <a:schemeClr val="bg1"/>
              </a:solidFill>
              <a:latin typeface="Century Gothic" panose="020B0502020202020204" pitchFamily="34" charset="0"/>
            </a:endParaRPr>
          </a:p>
          <a:p>
            <a:r>
              <a:rPr lang="en-GB" sz="1600" b="1" dirty="0">
                <a:solidFill>
                  <a:schemeClr val="bg1"/>
                </a:solidFill>
                <a:latin typeface="Century Gothic" panose="020B0502020202020204" pitchFamily="34" charset="0"/>
              </a:rPr>
              <a:t>Firms that innovate in funding structures, strengthen risk management, diversify funding sources, and leverage capital market solutions will not merely survive this era of elevated interest rates—they will emerge stronger, more resilient, and better positioned to finance Nigeria's next phase of economic growth</a:t>
            </a:r>
            <a:endParaRPr lang="en-NG" sz="1600" b="1"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4C0101F2-FA2F-7BC2-7357-3B0DF2E93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7680" y="1209367"/>
            <a:ext cx="7859855" cy="5286233"/>
          </a:xfrm>
          <a:prstGeom prst="rect">
            <a:avLst/>
          </a:prstGeom>
        </p:spPr>
      </p:pic>
      <p:sp>
        <p:nvSpPr>
          <p:cNvPr id="9" name="TextBox 8">
            <a:extLst>
              <a:ext uri="{FF2B5EF4-FFF2-40B4-BE49-F238E27FC236}">
                <a16:creationId xmlns:a16="http://schemas.microsoft.com/office/drawing/2014/main" id="{76CD8F37-9A00-14B0-FB8B-F5F08674952E}"/>
              </a:ext>
            </a:extLst>
          </p:cNvPr>
          <p:cNvSpPr txBox="1"/>
          <p:nvPr/>
        </p:nvSpPr>
        <p:spPr>
          <a:xfrm>
            <a:off x="3046771" y="439897"/>
            <a:ext cx="6098458" cy="369332"/>
          </a:xfrm>
          <a:prstGeom prst="rect">
            <a:avLst/>
          </a:prstGeom>
          <a:solidFill>
            <a:srgbClr val="A62325"/>
          </a:solidFill>
        </p:spPr>
        <p:txBody>
          <a:bodyPr wrap="square">
            <a:spAutoFit/>
          </a:bodyPr>
          <a:lstStyle/>
          <a:p>
            <a:r>
              <a:rPr lang="en-GB" sz="1800" dirty="0">
                <a:solidFill>
                  <a:schemeClr val="bg1"/>
                </a:solidFill>
                <a:latin typeface="Century Gothic" panose="020B0502020202020204" pitchFamily="34" charset="0"/>
              </a:rPr>
              <a:t>Closing Remark</a:t>
            </a:r>
          </a:p>
        </p:txBody>
      </p:sp>
    </p:spTree>
    <p:extLst>
      <p:ext uri="{BB962C8B-B14F-4D97-AF65-F5344CB8AC3E}">
        <p14:creationId xmlns:p14="http://schemas.microsoft.com/office/powerpoint/2010/main" val="228071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61C91-2F77-F7AD-6910-4CF9BD768F5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6CBC162-C1C4-E944-5352-C43FF38959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01A95723-6054-3DEF-5C80-7910A7199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3" name="TextBox 2">
            <a:extLst>
              <a:ext uri="{FF2B5EF4-FFF2-40B4-BE49-F238E27FC236}">
                <a16:creationId xmlns:a16="http://schemas.microsoft.com/office/drawing/2014/main" id="{FFEECB88-60D4-DB10-E8F7-F3963B34FA6B}"/>
              </a:ext>
            </a:extLst>
          </p:cNvPr>
          <p:cNvSpPr txBox="1"/>
          <p:nvPr/>
        </p:nvSpPr>
        <p:spPr>
          <a:xfrm>
            <a:off x="1268361" y="2879517"/>
            <a:ext cx="9896168" cy="769441"/>
          </a:xfrm>
          <a:prstGeom prst="rect">
            <a:avLst/>
          </a:prstGeom>
          <a:solidFill>
            <a:srgbClr val="9A0000"/>
          </a:solidFill>
        </p:spPr>
        <p:txBody>
          <a:bodyPr wrap="square">
            <a:spAutoFit/>
          </a:bodyPr>
          <a:lstStyle/>
          <a:p>
            <a:r>
              <a:rPr lang="en-GB" sz="4400" dirty="0">
                <a:solidFill>
                  <a:schemeClr val="bg1"/>
                </a:solidFill>
                <a:latin typeface="Century Gothic" panose="020B0502020202020204" pitchFamily="34" charset="0"/>
              </a:rPr>
              <a:t>THANK YOU FOR YOUR ATTENTION</a:t>
            </a:r>
            <a:endParaRPr lang="en-NG" sz="4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4681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6D5B3-CB3F-81DE-CC0B-4BFC40856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569E830-8688-56F5-74EA-CAD9713846CD}"/>
              </a:ext>
            </a:extLst>
          </p:cNvPr>
          <p:cNvSpPr/>
          <p:nvPr/>
        </p:nvSpPr>
        <p:spPr>
          <a:xfrm>
            <a:off x="3893574" y="1735084"/>
            <a:ext cx="7802804" cy="38224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4" name="Picture 3">
            <a:extLst>
              <a:ext uri="{FF2B5EF4-FFF2-40B4-BE49-F238E27FC236}">
                <a16:creationId xmlns:a16="http://schemas.microsoft.com/office/drawing/2014/main" id="{C3C2CC69-8679-CF3D-F912-01E62E6315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62B4129B-FF7B-D09D-4E4B-96F1FFE83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3" name="TextBox 2">
            <a:extLst>
              <a:ext uri="{FF2B5EF4-FFF2-40B4-BE49-F238E27FC236}">
                <a16:creationId xmlns:a16="http://schemas.microsoft.com/office/drawing/2014/main" id="{C12E118A-0E4B-CD59-476F-2FFD3FC37B9B}"/>
              </a:ext>
            </a:extLst>
          </p:cNvPr>
          <p:cNvSpPr txBox="1"/>
          <p:nvPr/>
        </p:nvSpPr>
        <p:spPr>
          <a:xfrm>
            <a:off x="4086614" y="1938142"/>
            <a:ext cx="7720670" cy="3416320"/>
          </a:xfrm>
          <a:prstGeom prst="rect">
            <a:avLst/>
          </a:prstGeom>
          <a:noFill/>
        </p:spPr>
        <p:txBody>
          <a:bodyPr wrap="square">
            <a:spAutoFit/>
          </a:bodyPr>
          <a:lstStyle/>
          <a:p>
            <a:pPr marL="342900" indent="-342900">
              <a:buFont typeface="Wingdings" panose="05000000000000000000" pitchFamily="2" charset="2"/>
              <a:buChar char="v"/>
            </a:pPr>
            <a:r>
              <a:rPr lang="en-US" dirty="0">
                <a:latin typeface="Century Gothic" panose="020B0502020202020204" pitchFamily="34" charset="0"/>
              </a:rPr>
              <a:t>Why Leasing is More Critical Than Ever</a:t>
            </a:r>
            <a:endParaRPr lang="en-GB" dirty="0">
              <a:latin typeface="Century Gothic" panose="020B0502020202020204" pitchFamily="34" charset="0"/>
            </a:endParaRPr>
          </a:p>
          <a:p>
            <a:pPr marL="342900" indent="-342900">
              <a:buFont typeface="Wingdings" panose="05000000000000000000" pitchFamily="2" charset="2"/>
              <a:buChar char="v"/>
            </a:pPr>
            <a:r>
              <a:rPr lang="en-GB" dirty="0">
                <a:latin typeface="Century Gothic" panose="020B0502020202020204" pitchFamily="34" charset="0"/>
              </a:rPr>
              <a:t>Growth of Nigeria's Leasing Industry</a:t>
            </a:r>
          </a:p>
          <a:p>
            <a:pPr marL="342900" indent="-342900">
              <a:buFont typeface="Wingdings" panose="05000000000000000000" pitchFamily="2" charset="2"/>
              <a:buChar char="v"/>
            </a:pPr>
            <a:r>
              <a:rPr lang="en-GB" dirty="0">
                <a:latin typeface="Century Gothic" panose="020B0502020202020204" pitchFamily="34" charset="0"/>
              </a:rPr>
              <a:t>Industry Structure and Funding Gap</a:t>
            </a:r>
          </a:p>
          <a:p>
            <a:pPr marL="342900" indent="-342900">
              <a:buFont typeface="Wingdings" panose="05000000000000000000" pitchFamily="2" charset="2"/>
              <a:buChar char="v"/>
            </a:pPr>
            <a:r>
              <a:rPr lang="en-GB" dirty="0">
                <a:latin typeface="Century Gothic" panose="020B0502020202020204" pitchFamily="34" charset="0"/>
              </a:rPr>
              <a:t>Current Funding Structure of Nigeria’s Leasing Industry</a:t>
            </a:r>
          </a:p>
          <a:p>
            <a:pPr marL="342900" indent="-342900">
              <a:buFont typeface="Wingdings" panose="05000000000000000000" pitchFamily="2" charset="2"/>
              <a:buChar char="v"/>
            </a:pPr>
            <a:r>
              <a:rPr lang="en-GB" dirty="0">
                <a:latin typeface="Century Gothic" panose="020B0502020202020204" pitchFamily="34" charset="0"/>
              </a:rPr>
              <a:t>Nigerian Macroeconomic Landscape</a:t>
            </a:r>
          </a:p>
          <a:p>
            <a:pPr marL="342900" indent="-342900">
              <a:buFont typeface="Wingdings" panose="05000000000000000000" pitchFamily="2" charset="2"/>
              <a:buChar char="v"/>
            </a:pPr>
            <a:r>
              <a:rPr lang="en-GB" dirty="0">
                <a:latin typeface="Century Gothic" panose="020B0502020202020204" pitchFamily="34" charset="0"/>
              </a:rPr>
              <a:t>Opportunities Despite Elevated Rates</a:t>
            </a:r>
          </a:p>
          <a:p>
            <a:pPr marL="342900" indent="-342900">
              <a:buFont typeface="Wingdings" panose="05000000000000000000" pitchFamily="2" charset="2"/>
              <a:buChar char="v"/>
            </a:pPr>
            <a:r>
              <a:rPr lang="en-GB" dirty="0">
                <a:latin typeface="Century Gothic" panose="020B0502020202020204" pitchFamily="34" charset="0"/>
              </a:rPr>
              <a:t>Innovative Capital Raising Instruments</a:t>
            </a:r>
          </a:p>
          <a:p>
            <a:pPr marL="342900" indent="-342900">
              <a:buFont typeface="Wingdings" panose="05000000000000000000" pitchFamily="2" charset="2"/>
              <a:buChar char="v"/>
            </a:pPr>
            <a:r>
              <a:rPr lang="en-GB" dirty="0">
                <a:latin typeface="Century Gothic" panose="020B0502020202020204" pitchFamily="34" charset="0"/>
              </a:rPr>
              <a:t>Alternative Funding Sources</a:t>
            </a:r>
          </a:p>
          <a:p>
            <a:pPr marL="342900" indent="-342900">
              <a:buFont typeface="Wingdings" panose="05000000000000000000" pitchFamily="2" charset="2"/>
              <a:buChar char="v"/>
            </a:pPr>
            <a:r>
              <a:rPr lang="en-GB" dirty="0">
                <a:latin typeface="Century Gothic" panose="020B0502020202020204" pitchFamily="34" charset="0"/>
              </a:rPr>
              <a:t>Innovative Funding Models</a:t>
            </a:r>
          </a:p>
          <a:p>
            <a:pPr marL="342900" indent="-342900">
              <a:buFont typeface="Wingdings" panose="05000000000000000000" pitchFamily="2" charset="2"/>
              <a:buChar char="v"/>
            </a:pPr>
            <a:r>
              <a:rPr lang="en-GB" dirty="0">
                <a:latin typeface="Century Gothic" panose="020B0502020202020204" pitchFamily="34" charset="0"/>
              </a:rPr>
              <a:t>What Investors Want</a:t>
            </a:r>
          </a:p>
          <a:p>
            <a:pPr marL="342900" indent="-342900">
              <a:buFont typeface="Wingdings" panose="05000000000000000000" pitchFamily="2" charset="2"/>
              <a:buChar char="v"/>
            </a:pPr>
            <a:r>
              <a:rPr lang="en-GB" dirty="0">
                <a:latin typeface="Century Gothic" panose="020B0502020202020204" pitchFamily="34" charset="0"/>
              </a:rPr>
              <a:t>Recommendations</a:t>
            </a:r>
          </a:p>
          <a:p>
            <a:pPr marL="342900" indent="-342900">
              <a:buFont typeface="Wingdings" panose="05000000000000000000" pitchFamily="2" charset="2"/>
              <a:buChar char="v"/>
            </a:pPr>
            <a:r>
              <a:rPr lang="en-GB" dirty="0">
                <a:latin typeface="Century Gothic" panose="020B0502020202020204" pitchFamily="34" charset="0"/>
              </a:rPr>
              <a:t>Closing Remark</a:t>
            </a:r>
          </a:p>
        </p:txBody>
      </p:sp>
      <p:sp>
        <p:nvSpPr>
          <p:cNvPr id="6" name="TextBox 5">
            <a:extLst>
              <a:ext uri="{FF2B5EF4-FFF2-40B4-BE49-F238E27FC236}">
                <a16:creationId xmlns:a16="http://schemas.microsoft.com/office/drawing/2014/main" id="{F6727FCE-914A-F712-FAEF-4F678F76346B}"/>
              </a:ext>
            </a:extLst>
          </p:cNvPr>
          <p:cNvSpPr txBox="1"/>
          <p:nvPr/>
        </p:nvSpPr>
        <p:spPr>
          <a:xfrm>
            <a:off x="495622" y="1737232"/>
            <a:ext cx="2728452" cy="584775"/>
          </a:xfrm>
          <a:prstGeom prst="rect">
            <a:avLst/>
          </a:prstGeom>
          <a:solidFill>
            <a:srgbClr val="A62325"/>
          </a:solidFill>
        </p:spPr>
        <p:txBody>
          <a:bodyPr wrap="square" rtlCol="0">
            <a:spAutoFit/>
          </a:bodyPr>
          <a:lstStyle/>
          <a:p>
            <a:r>
              <a:rPr lang="en-GB" sz="3200" dirty="0">
                <a:solidFill>
                  <a:schemeClr val="bg1"/>
                </a:solidFill>
                <a:latin typeface="Century Gothic" panose="020B0502020202020204" pitchFamily="34" charset="0"/>
              </a:rPr>
              <a:t>OUTLINE </a:t>
            </a:r>
            <a:endParaRPr lang="en-NG"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2723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67851-7EA1-C888-D052-DC7A438A021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DF57A69-FCD0-2F7E-CB76-EB944840E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B61FA359-E8B8-E5B3-86A2-465956E97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11" name="TextBox 10">
            <a:extLst>
              <a:ext uri="{FF2B5EF4-FFF2-40B4-BE49-F238E27FC236}">
                <a16:creationId xmlns:a16="http://schemas.microsoft.com/office/drawing/2014/main" id="{D185FCED-A294-A1A1-51F0-51981FB387F8}"/>
              </a:ext>
            </a:extLst>
          </p:cNvPr>
          <p:cNvSpPr txBox="1"/>
          <p:nvPr/>
        </p:nvSpPr>
        <p:spPr>
          <a:xfrm>
            <a:off x="8150985" y="2558377"/>
            <a:ext cx="3067665" cy="1169551"/>
          </a:xfrm>
          <a:prstGeom prst="rect">
            <a:avLst/>
          </a:prstGeom>
          <a:noFill/>
        </p:spPr>
        <p:txBody>
          <a:bodyPr wrap="square">
            <a:spAutoFit/>
          </a:bodyPr>
          <a:lstStyle/>
          <a:p>
            <a:r>
              <a:rPr lang="en-GB" sz="1400" b="1" dirty="0">
                <a:latin typeface="Century Gothic" panose="020B0502020202020204" pitchFamily="34" charset="0"/>
              </a:rPr>
              <a:t>Improves corporate financial flexibility</a:t>
            </a:r>
            <a:r>
              <a:rPr lang="en-GB" sz="1400" dirty="0">
                <a:latin typeface="Century Gothic" panose="020B0502020202020204" pitchFamily="34" charset="0"/>
              </a:rPr>
              <a:t> through off-balance-sheet financing and lower ownership costs – depreciation and Maintenance </a:t>
            </a:r>
            <a:endParaRPr lang="en-NG" sz="1400" dirty="0">
              <a:latin typeface="Century Gothic" panose="020B0502020202020204" pitchFamily="34" charset="0"/>
            </a:endParaRPr>
          </a:p>
        </p:txBody>
      </p:sp>
      <p:sp>
        <p:nvSpPr>
          <p:cNvPr id="13" name="TextBox 12">
            <a:extLst>
              <a:ext uri="{FF2B5EF4-FFF2-40B4-BE49-F238E27FC236}">
                <a16:creationId xmlns:a16="http://schemas.microsoft.com/office/drawing/2014/main" id="{8AECC8B9-84F7-C2B7-088F-25A92AB07B3E}"/>
              </a:ext>
            </a:extLst>
          </p:cNvPr>
          <p:cNvSpPr txBox="1"/>
          <p:nvPr/>
        </p:nvSpPr>
        <p:spPr>
          <a:xfrm>
            <a:off x="810939" y="2393686"/>
            <a:ext cx="2495679" cy="1169551"/>
          </a:xfrm>
          <a:prstGeom prst="rect">
            <a:avLst/>
          </a:prstGeom>
          <a:noFill/>
        </p:spPr>
        <p:txBody>
          <a:bodyPr wrap="square">
            <a:spAutoFit/>
          </a:bodyPr>
          <a:lstStyle/>
          <a:p>
            <a:r>
              <a:rPr lang="en-GB" sz="1400" b="1" dirty="0">
                <a:latin typeface="Century Gothic" panose="020B0502020202020204" pitchFamily="34" charset="0"/>
              </a:rPr>
              <a:t>Expands access to productive assets</a:t>
            </a:r>
            <a:r>
              <a:rPr lang="en-GB" sz="1400" dirty="0">
                <a:latin typeface="Century Gothic" panose="020B0502020202020204" pitchFamily="34" charset="0"/>
              </a:rPr>
              <a:t> by financing equipment businesses may not be able to purchase outright.</a:t>
            </a:r>
            <a:endParaRPr lang="en-NG" sz="1400" dirty="0">
              <a:latin typeface="Century Gothic" panose="020B0502020202020204" pitchFamily="34" charset="0"/>
            </a:endParaRPr>
          </a:p>
        </p:txBody>
      </p:sp>
      <p:sp>
        <p:nvSpPr>
          <p:cNvPr id="15" name="TextBox 14">
            <a:extLst>
              <a:ext uri="{FF2B5EF4-FFF2-40B4-BE49-F238E27FC236}">
                <a16:creationId xmlns:a16="http://schemas.microsoft.com/office/drawing/2014/main" id="{2BF83ED1-C4B5-4F11-607C-D9E39569A136}"/>
              </a:ext>
            </a:extLst>
          </p:cNvPr>
          <p:cNvSpPr txBox="1"/>
          <p:nvPr/>
        </p:nvSpPr>
        <p:spPr>
          <a:xfrm>
            <a:off x="4217593" y="2615887"/>
            <a:ext cx="2791132" cy="954107"/>
          </a:xfrm>
          <a:prstGeom prst="rect">
            <a:avLst/>
          </a:prstGeom>
          <a:noFill/>
        </p:spPr>
        <p:txBody>
          <a:bodyPr wrap="square">
            <a:spAutoFit/>
          </a:bodyPr>
          <a:lstStyle/>
          <a:p>
            <a:r>
              <a:rPr lang="en-GB" sz="1400" b="1" dirty="0">
                <a:latin typeface="Century Gothic" panose="020B0502020202020204" pitchFamily="34" charset="0"/>
              </a:rPr>
              <a:t>Addresses financing gaps</a:t>
            </a:r>
            <a:r>
              <a:rPr lang="en-GB" sz="1400" dirty="0">
                <a:latin typeface="Century Gothic" panose="020B0502020202020204" pitchFamily="34" charset="0"/>
              </a:rPr>
              <a:t> created by elevated interest rates and tighter credit conditions.</a:t>
            </a:r>
            <a:endParaRPr lang="en-NG" sz="1400" dirty="0">
              <a:latin typeface="Century Gothic" panose="020B0502020202020204" pitchFamily="34" charset="0"/>
            </a:endParaRPr>
          </a:p>
        </p:txBody>
      </p:sp>
      <p:sp>
        <p:nvSpPr>
          <p:cNvPr id="17" name="TextBox 16">
            <a:extLst>
              <a:ext uri="{FF2B5EF4-FFF2-40B4-BE49-F238E27FC236}">
                <a16:creationId xmlns:a16="http://schemas.microsoft.com/office/drawing/2014/main" id="{CB2186C9-57D8-C06B-2F24-2C3824BF4FDD}"/>
              </a:ext>
            </a:extLst>
          </p:cNvPr>
          <p:cNvSpPr txBox="1"/>
          <p:nvPr/>
        </p:nvSpPr>
        <p:spPr>
          <a:xfrm>
            <a:off x="810939" y="5066120"/>
            <a:ext cx="2877232" cy="1169551"/>
          </a:xfrm>
          <a:prstGeom prst="rect">
            <a:avLst/>
          </a:prstGeom>
          <a:noFill/>
        </p:spPr>
        <p:txBody>
          <a:bodyPr wrap="square">
            <a:spAutoFit/>
          </a:bodyPr>
          <a:lstStyle/>
          <a:p>
            <a:r>
              <a:rPr lang="en-GB" sz="1400" b="1" dirty="0">
                <a:latin typeface="Century Gothic" panose="020B0502020202020204" pitchFamily="34" charset="0"/>
              </a:rPr>
              <a:t>Supports economic productivity</a:t>
            </a:r>
            <a:r>
              <a:rPr lang="en-GB" sz="1400" dirty="0">
                <a:latin typeface="Century Gothic" panose="020B0502020202020204" pitchFamily="34" charset="0"/>
              </a:rPr>
              <a:t> by enabling investment in machinery, vehicles, technology, and infrastructure.</a:t>
            </a:r>
            <a:endParaRPr lang="en-NG" sz="1400" dirty="0">
              <a:latin typeface="Century Gothic" panose="020B0502020202020204" pitchFamily="34" charset="0"/>
            </a:endParaRPr>
          </a:p>
        </p:txBody>
      </p:sp>
      <p:sp>
        <p:nvSpPr>
          <p:cNvPr id="19" name="TextBox 18">
            <a:extLst>
              <a:ext uri="{FF2B5EF4-FFF2-40B4-BE49-F238E27FC236}">
                <a16:creationId xmlns:a16="http://schemas.microsoft.com/office/drawing/2014/main" id="{16B8CDAC-BCC4-9966-4394-2CB8A9EE16B9}"/>
              </a:ext>
            </a:extLst>
          </p:cNvPr>
          <p:cNvSpPr txBox="1"/>
          <p:nvPr/>
        </p:nvSpPr>
        <p:spPr>
          <a:xfrm>
            <a:off x="4217593" y="5066119"/>
            <a:ext cx="2791132" cy="1169551"/>
          </a:xfrm>
          <a:prstGeom prst="rect">
            <a:avLst/>
          </a:prstGeom>
          <a:noFill/>
        </p:spPr>
        <p:txBody>
          <a:bodyPr wrap="square">
            <a:spAutoFit/>
          </a:bodyPr>
          <a:lstStyle/>
          <a:p>
            <a:r>
              <a:rPr lang="en-GB" sz="1400" b="1" dirty="0">
                <a:latin typeface="Century Gothic" panose="020B0502020202020204" pitchFamily="34" charset="0"/>
              </a:rPr>
              <a:t>Connects capital to the real economy</a:t>
            </a:r>
            <a:r>
              <a:rPr lang="en-GB" sz="1400" dirty="0">
                <a:latin typeface="Century Gothic" panose="020B0502020202020204" pitchFamily="34" charset="0"/>
              </a:rPr>
              <a:t>, making leasing a vital transmission channel between financial markets and productive enterprises.</a:t>
            </a:r>
            <a:endParaRPr lang="en-NG" sz="1400" dirty="0">
              <a:latin typeface="Century Gothic" panose="020B0502020202020204" pitchFamily="34" charset="0"/>
            </a:endParaRPr>
          </a:p>
        </p:txBody>
      </p:sp>
      <p:sp>
        <p:nvSpPr>
          <p:cNvPr id="22" name="TextBox 21">
            <a:extLst>
              <a:ext uri="{FF2B5EF4-FFF2-40B4-BE49-F238E27FC236}">
                <a16:creationId xmlns:a16="http://schemas.microsoft.com/office/drawing/2014/main" id="{35AD6E24-3934-F5E8-73A3-89395BA61228}"/>
              </a:ext>
            </a:extLst>
          </p:cNvPr>
          <p:cNvSpPr txBox="1"/>
          <p:nvPr/>
        </p:nvSpPr>
        <p:spPr>
          <a:xfrm>
            <a:off x="8150985" y="5066119"/>
            <a:ext cx="3449892" cy="923330"/>
          </a:xfrm>
          <a:prstGeom prst="rect">
            <a:avLst/>
          </a:prstGeom>
          <a:noFill/>
        </p:spPr>
        <p:txBody>
          <a:bodyPr wrap="square">
            <a:spAutoFit/>
          </a:bodyPr>
          <a:lstStyle/>
          <a:p>
            <a:r>
              <a:rPr lang="en-GB" i="1" dirty="0"/>
              <a:t>The challenge is not the demand for leasing—it is the availability of affordable, long-term funding.</a:t>
            </a:r>
            <a:endParaRPr lang="en-NG" i="1" dirty="0"/>
          </a:p>
        </p:txBody>
      </p:sp>
      <p:sp>
        <p:nvSpPr>
          <p:cNvPr id="30" name="TextBox 29">
            <a:extLst>
              <a:ext uri="{FF2B5EF4-FFF2-40B4-BE49-F238E27FC236}">
                <a16:creationId xmlns:a16="http://schemas.microsoft.com/office/drawing/2014/main" id="{4E863F32-1616-960F-77AE-9EBE5E9748E9}"/>
              </a:ext>
            </a:extLst>
          </p:cNvPr>
          <p:cNvSpPr txBox="1"/>
          <p:nvPr/>
        </p:nvSpPr>
        <p:spPr>
          <a:xfrm>
            <a:off x="8289251" y="4758342"/>
            <a:ext cx="2791132" cy="307777"/>
          </a:xfrm>
          <a:prstGeom prst="rect">
            <a:avLst/>
          </a:prstGeom>
          <a:solidFill>
            <a:srgbClr val="A62325"/>
          </a:solidFill>
        </p:spPr>
        <p:txBody>
          <a:bodyPr wrap="square" rtlCol="0">
            <a:spAutoFit/>
          </a:bodyPr>
          <a:lstStyle/>
          <a:p>
            <a:r>
              <a:rPr lang="en-GB" sz="1400" b="1" dirty="0">
                <a:solidFill>
                  <a:schemeClr val="bg1"/>
                </a:solidFill>
                <a:latin typeface="Century Gothic" panose="020B0502020202020204" pitchFamily="34" charset="0"/>
              </a:rPr>
              <a:t>This is the key messages</a:t>
            </a:r>
            <a:endParaRPr lang="en-NG" sz="1400" b="1"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B6FBCEA9-CD91-58D9-4CF1-B070B180FAA8}"/>
              </a:ext>
            </a:extLst>
          </p:cNvPr>
          <p:cNvSpPr txBox="1"/>
          <p:nvPr/>
        </p:nvSpPr>
        <p:spPr>
          <a:xfrm>
            <a:off x="2210973" y="449574"/>
            <a:ext cx="8186481" cy="369332"/>
          </a:xfrm>
          <a:prstGeom prst="rect">
            <a:avLst/>
          </a:prstGeom>
          <a:solidFill>
            <a:srgbClr val="9A0000"/>
          </a:solidFill>
        </p:spPr>
        <p:txBody>
          <a:bodyPr wrap="square" rtlCol="0">
            <a:spAutoFit/>
          </a:bodyPr>
          <a:lstStyle/>
          <a:p>
            <a:r>
              <a:rPr lang="en-GB" dirty="0">
                <a:solidFill>
                  <a:schemeClr val="bg1"/>
                </a:solidFill>
                <a:latin typeface="Century Gothic" panose="020B0502020202020204" pitchFamily="34" charset="0"/>
              </a:rPr>
              <a:t>Why Leasing is More Critical Than Ever</a:t>
            </a:r>
          </a:p>
        </p:txBody>
      </p:sp>
      <p:pic>
        <p:nvPicPr>
          <p:cNvPr id="10" name="Picture 9">
            <a:extLst>
              <a:ext uri="{FF2B5EF4-FFF2-40B4-BE49-F238E27FC236}">
                <a16:creationId xmlns:a16="http://schemas.microsoft.com/office/drawing/2014/main" id="{D3FD4560-921D-7CBB-EA4E-9B539151B60F}"/>
              </a:ext>
            </a:extLst>
          </p:cNvPr>
          <p:cNvPicPr>
            <a:picLocks noChangeAspect="1"/>
          </p:cNvPicPr>
          <p:nvPr/>
        </p:nvPicPr>
        <p:blipFill>
          <a:blip r:embed="rId4">
            <a:extLst>
              <a:ext uri="{28A0092B-C50C-407E-A947-70E740481C1C}">
                <a14:useLocalDpi xmlns:a14="http://schemas.microsoft.com/office/drawing/2010/main" val="0"/>
              </a:ext>
            </a:extLst>
          </a:blip>
          <a:srcRect l="33069" t="17808" r="35113" b="63166"/>
          <a:stretch>
            <a:fillRect/>
          </a:stretch>
        </p:blipFill>
        <p:spPr>
          <a:xfrm>
            <a:off x="4403488" y="1350993"/>
            <a:ext cx="1374194" cy="1141639"/>
          </a:xfrm>
          <a:prstGeom prst="rect">
            <a:avLst/>
          </a:prstGeom>
        </p:spPr>
      </p:pic>
      <p:pic>
        <p:nvPicPr>
          <p:cNvPr id="12" name="Picture 11">
            <a:extLst>
              <a:ext uri="{FF2B5EF4-FFF2-40B4-BE49-F238E27FC236}">
                <a16:creationId xmlns:a16="http://schemas.microsoft.com/office/drawing/2014/main" id="{42A93A10-416A-E282-20FE-A92EC07549AF}"/>
              </a:ext>
            </a:extLst>
          </p:cNvPr>
          <p:cNvPicPr>
            <a:picLocks noChangeAspect="1"/>
          </p:cNvPicPr>
          <p:nvPr/>
        </p:nvPicPr>
        <p:blipFill>
          <a:blip r:embed="rId4">
            <a:extLst>
              <a:ext uri="{28A0092B-C50C-407E-A947-70E740481C1C}">
                <a14:useLocalDpi xmlns:a14="http://schemas.microsoft.com/office/drawing/2010/main" val="0"/>
              </a:ext>
            </a:extLst>
          </a:blip>
          <a:srcRect l="30904" r="36221" b="84042"/>
          <a:stretch>
            <a:fillRect/>
          </a:stretch>
        </p:blipFill>
        <p:spPr>
          <a:xfrm>
            <a:off x="920960" y="1467036"/>
            <a:ext cx="1439752" cy="971035"/>
          </a:xfrm>
          <a:prstGeom prst="rect">
            <a:avLst/>
          </a:prstGeom>
        </p:spPr>
      </p:pic>
      <p:pic>
        <p:nvPicPr>
          <p:cNvPr id="14" name="Picture 13">
            <a:extLst>
              <a:ext uri="{FF2B5EF4-FFF2-40B4-BE49-F238E27FC236}">
                <a16:creationId xmlns:a16="http://schemas.microsoft.com/office/drawing/2014/main" id="{FD8C404E-4BB0-F53B-4641-A273D25F8DAE}"/>
              </a:ext>
            </a:extLst>
          </p:cNvPr>
          <p:cNvPicPr>
            <a:picLocks noChangeAspect="1"/>
          </p:cNvPicPr>
          <p:nvPr/>
        </p:nvPicPr>
        <p:blipFill>
          <a:blip r:embed="rId4">
            <a:extLst>
              <a:ext uri="{28A0092B-C50C-407E-A947-70E740481C1C}">
                <a14:useLocalDpi xmlns:a14="http://schemas.microsoft.com/office/drawing/2010/main" val="0"/>
              </a:ext>
            </a:extLst>
          </a:blip>
          <a:srcRect l="35362" t="35762" r="34250" b="43611"/>
          <a:stretch>
            <a:fillRect/>
          </a:stretch>
        </p:blipFill>
        <p:spPr>
          <a:xfrm>
            <a:off x="8981768" y="1482359"/>
            <a:ext cx="1096869" cy="1034419"/>
          </a:xfrm>
          <a:prstGeom prst="rect">
            <a:avLst/>
          </a:prstGeom>
        </p:spPr>
      </p:pic>
      <p:pic>
        <p:nvPicPr>
          <p:cNvPr id="16" name="Picture 15">
            <a:extLst>
              <a:ext uri="{FF2B5EF4-FFF2-40B4-BE49-F238E27FC236}">
                <a16:creationId xmlns:a16="http://schemas.microsoft.com/office/drawing/2014/main" id="{3B7AEF24-D01B-B3E5-4383-91F0EF170C98}"/>
              </a:ext>
            </a:extLst>
          </p:cNvPr>
          <p:cNvPicPr>
            <a:picLocks noChangeAspect="1"/>
          </p:cNvPicPr>
          <p:nvPr/>
        </p:nvPicPr>
        <p:blipFill>
          <a:blip r:embed="rId4">
            <a:extLst>
              <a:ext uri="{28A0092B-C50C-407E-A947-70E740481C1C}">
                <a14:useLocalDpi xmlns:a14="http://schemas.microsoft.com/office/drawing/2010/main" val="0"/>
              </a:ext>
            </a:extLst>
          </a:blip>
          <a:srcRect l="28862" t="55997" r="25360" b="20681"/>
          <a:stretch>
            <a:fillRect/>
          </a:stretch>
        </p:blipFill>
        <p:spPr>
          <a:xfrm>
            <a:off x="810939" y="3989432"/>
            <a:ext cx="1899380" cy="1344384"/>
          </a:xfrm>
          <a:prstGeom prst="rect">
            <a:avLst/>
          </a:prstGeom>
        </p:spPr>
      </p:pic>
      <p:pic>
        <p:nvPicPr>
          <p:cNvPr id="18" name="Picture 17">
            <a:extLst>
              <a:ext uri="{FF2B5EF4-FFF2-40B4-BE49-F238E27FC236}">
                <a16:creationId xmlns:a16="http://schemas.microsoft.com/office/drawing/2014/main" id="{A7B63E75-DFA0-0458-6647-FE42E4FE5C62}"/>
              </a:ext>
            </a:extLst>
          </p:cNvPr>
          <p:cNvPicPr>
            <a:picLocks noChangeAspect="1"/>
          </p:cNvPicPr>
          <p:nvPr/>
        </p:nvPicPr>
        <p:blipFill>
          <a:blip r:embed="rId4">
            <a:extLst>
              <a:ext uri="{28A0092B-C50C-407E-A947-70E740481C1C}">
                <a14:useLocalDpi xmlns:a14="http://schemas.microsoft.com/office/drawing/2010/main" val="0"/>
              </a:ext>
            </a:extLst>
          </a:blip>
          <a:srcRect l="8132" t="80974" r="6049"/>
          <a:stretch>
            <a:fillRect/>
          </a:stretch>
        </p:blipFill>
        <p:spPr>
          <a:xfrm>
            <a:off x="3911117" y="3988757"/>
            <a:ext cx="3097608" cy="954107"/>
          </a:xfrm>
          <a:prstGeom prst="rect">
            <a:avLst/>
          </a:prstGeom>
        </p:spPr>
      </p:pic>
    </p:spTree>
    <p:extLst>
      <p:ext uri="{BB962C8B-B14F-4D97-AF65-F5344CB8AC3E}">
        <p14:creationId xmlns:p14="http://schemas.microsoft.com/office/powerpoint/2010/main" val="238874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CDB7C-1BE2-E031-2720-6D637288B09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FDBB82C9-C29C-5B9D-DB18-4F8F43CBD624}"/>
              </a:ext>
            </a:extLst>
          </p:cNvPr>
          <p:cNvSpPr/>
          <p:nvPr/>
        </p:nvSpPr>
        <p:spPr>
          <a:xfrm>
            <a:off x="247038" y="4815520"/>
            <a:ext cx="11543887" cy="1592906"/>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graphicFrame>
        <p:nvGraphicFramePr>
          <p:cNvPr id="3" name="Chart 2">
            <a:extLst>
              <a:ext uri="{FF2B5EF4-FFF2-40B4-BE49-F238E27FC236}">
                <a16:creationId xmlns:a16="http://schemas.microsoft.com/office/drawing/2014/main" id="{F2661260-B10D-E55C-1657-31D96046B629}"/>
              </a:ext>
            </a:extLst>
          </p:cNvPr>
          <p:cNvGraphicFramePr>
            <a:graphicFrameLocks/>
          </p:cNvGraphicFramePr>
          <p:nvPr/>
        </p:nvGraphicFramePr>
        <p:xfrm>
          <a:off x="184765" y="1466169"/>
          <a:ext cx="6074081" cy="2408009"/>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5723F142-7D7A-4588-AB4D-5CFDBCFBD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pic>
        <p:nvPicPr>
          <p:cNvPr id="10" name="Picture 9">
            <a:extLst>
              <a:ext uri="{FF2B5EF4-FFF2-40B4-BE49-F238E27FC236}">
                <a16:creationId xmlns:a16="http://schemas.microsoft.com/office/drawing/2014/main" id="{769496CE-06E1-6FFC-AEC6-949023C45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580" y="192345"/>
            <a:ext cx="1156927" cy="762291"/>
          </a:xfrm>
          <a:prstGeom prst="rect">
            <a:avLst/>
          </a:prstGeom>
        </p:spPr>
      </p:pic>
      <p:sp>
        <p:nvSpPr>
          <p:cNvPr id="11" name="TextBox 10">
            <a:extLst>
              <a:ext uri="{FF2B5EF4-FFF2-40B4-BE49-F238E27FC236}">
                <a16:creationId xmlns:a16="http://schemas.microsoft.com/office/drawing/2014/main" id="{091A6A84-CAE8-C592-9B80-2D33F986507C}"/>
              </a:ext>
            </a:extLst>
          </p:cNvPr>
          <p:cNvSpPr txBox="1"/>
          <p:nvPr/>
        </p:nvSpPr>
        <p:spPr>
          <a:xfrm>
            <a:off x="2210973" y="449574"/>
            <a:ext cx="8186481" cy="369332"/>
          </a:xfrm>
          <a:prstGeom prst="rect">
            <a:avLst/>
          </a:prstGeom>
          <a:solidFill>
            <a:srgbClr val="9A0000"/>
          </a:solidFill>
        </p:spPr>
        <p:txBody>
          <a:bodyPr wrap="square" rtlCol="0">
            <a:spAutoFit/>
          </a:bodyPr>
          <a:lstStyle/>
          <a:p>
            <a:r>
              <a:rPr lang="en-GB" dirty="0">
                <a:solidFill>
                  <a:schemeClr val="bg1"/>
                </a:solidFill>
                <a:latin typeface="Century Gothic" panose="020B0502020202020204" pitchFamily="34" charset="0"/>
              </a:rPr>
              <a:t>Growth of Nigeria's Leasing Industry in </a:t>
            </a:r>
            <a:r>
              <a:rPr lang="en-GB" dirty="0" err="1">
                <a:solidFill>
                  <a:schemeClr val="bg1"/>
                </a:solidFill>
                <a:latin typeface="Century Gothic" panose="020B0502020202020204" pitchFamily="34" charset="0"/>
              </a:rPr>
              <a:t>Nigeriacc</a:t>
            </a:r>
            <a:endParaRPr lang="en-GB" dirty="0">
              <a:solidFill>
                <a:schemeClr val="bg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44079417-83C8-BF80-01E3-1BCC5C898B0B}"/>
              </a:ext>
            </a:extLst>
          </p:cNvPr>
          <p:cNvGraphicFramePr>
            <a:graphicFrameLocks noGrp="1"/>
          </p:cNvGraphicFramePr>
          <p:nvPr>
            <p:extLst>
              <p:ext uri="{D42A27DB-BD31-4B8C-83A1-F6EECF244321}">
                <p14:modId xmlns:p14="http://schemas.microsoft.com/office/powerpoint/2010/main" val="1899050064"/>
              </p:ext>
            </p:extLst>
          </p:nvPr>
        </p:nvGraphicFramePr>
        <p:xfrm>
          <a:off x="6514097" y="1047696"/>
          <a:ext cx="5276828" cy="2708713"/>
        </p:xfrm>
        <a:graphic>
          <a:graphicData uri="http://schemas.openxmlformats.org/drawingml/2006/table">
            <a:tbl>
              <a:tblPr firstRow="1" bandRow="1">
                <a:tableStyleId>{8799B23B-EC83-4686-B30A-512413B5E67A}</a:tableStyleId>
              </a:tblPr>
              <a:tblGrid>
                <a:gridCol w="2059632">
                  <a:extLst>
                    <a:ext uri="{9D8B030D-6E8A-4147-A177-3AD203B41FA5}">
                      <a16:colId xmlns:a16="http://schemas.microsoft.com/office/drawing/2014/main" val="2158389470"/>
                    </a:ext>
                  </a:extLst>
                </a:gridCol>
                <a:gridCol w="3217196">
                  <a:extLst>
                    <a:ext uri="{9D8B030D-6E8A-4147-A177-3AD203B41FA5}">
                      <a16:colId xmlns:a16="http://schemas.microsoft.com/office/drawing/2014/main" val="152447742"/>
                    </a:ext>
                  </a:extLst>
                </a:gridCol>
              </a:tblGrid>
              <a:tr h="305985">
                <a:tc>
                  <a:txBody>
                    <a:bodyPr/>
                    <a:lstStyle/>
                    <a:p>
                      <a:r>
                        <a:rPr lang="en-GB" sz="1400" dirty="0">
                          <a:solidFill>
                            <a:srgbClr val="A62325"/>
                          </a:solidFill>
                          <a:latin typeface="Century Gothic" panose="020B0502020202020204" pitchFamily="34" charset="0"/>
                        </a:rPr>
                        <a:t>Indicator</a:t>
                      </a:r>
                      <a:endParaRPr lang="en-NG" sz="1400" dirty="0">
                        <a:solidFill>
                          <a:srgbClr val="A62325"/>
                        </a:solidFill>
                        <a:latin typeface="Century Gothic" panose="020B0502020202020204" pitchFamily="34" charset="0"/>
                      </a:endParaRPr>
                    </a:p>
                  </a:txBody>
                  <a:tcPr/>
                </a:tc>
                <a:tc>
                  <a:txBody>
                    <a:bodyPr/>
                    <a:lstStyle/>
                    <a:p>
                      <a:r>
                        <a:rPr lang="en-GB" sz="1400" dirty="0">
                          <a:solidFill>
                            <a:srgbClr val="A62325"/>
                          </a:solidFill>
                          <a:latin typeface="Century Gothic" panose="020B0502020202020204" pitchFamily="34" charset="0"/>
                        </a:rPr>
                        <a:t> Highlight</a:t>
                      </a:r>
                      <a:endParaRPr lang="en-NG" sz="1400" dirty="0">
                        <a:solidFill>
                          <a:srgbClr val="A62325"/>
                        </a:solidFill>
                        <a:latin typeface="Century Gothic" panose="020B0502020202020204" pitchFamily="34" charset="0"/>
                      </a:endParaRPr>
                    </a:p>
                  </a:txBody>
                  <a:tcPr/>
                </a:tc>
                <a:extLst>
                  <a:ext uri="{0D108BD9-81ED-4DB2-BD59-A6C34878D82A}">
                    <a16:rowId xmlns:a16="http://schemas.microsoft.com/office/drawing/2014/main" val="3170550942"/>
                  </a:ext>
                </a:extLst>
              </a:tr>
              <a:tr h="427541">
                <a:tc>
                  <a:txBody>
                    <a:bodyPr/>
                    <a:lstStyle/>
                    <a:p>
                      <a:pPr algn="l"/>
                      <a:r>
                        <a:rPr lang="en-GB" sz="1200" b="1" dirty="0">
                          <a:latin typeface="Century Gothic" panose="020B0502020202020204" pitchFamily="34" charset="0"/>
                        </a:rPr>
                        <a:t>Outstanding Lease Volume  2025</a:t>
                      </a:r>
                      <a:endParaRPr lang="en-NG" sz="1200" b="1" dirty="0">
                        <a:latin typeface="Century Gothic" panose="020B0502020202020204" pitchFamily="34" charset="0"/>
                      </a:endParaRPr>
                    </a:p>
                  </a:txBody>
                  <a:tcPr/>
                </a:tc>
                <a:tc>
                  <a:txBody>
                    <a:bodyPr/>
                    <a:lstStyle/>
                    <a:p>
                      <a:pPr algn="l"/>
                      <a:r>
                        <a:rPr lang="en-GB" sz="1400" dirty="0">
                          <a:latin typeface="Century Gothic" panose="020B0502020202020204" pitchFamily="34" charset="0"/>
                        </a:rPr>
                        <a:t>6.54 trillion Naira</a:t>
                      </a:r>
                      <a:endParaRPr lang="en-NG" sz="1400" dirty="0">
                        <a:latin typeface="Century Gothic" panose="020B0502020202020204" pitchFamily="34" charset="0"/>
                      </a:endParaRPr>
                    </a:p>
                  </a:txBody>
                  <a:tcPr/>
                </a:tc>
                <a:extLst>
                  <a:ext uri="{0D108BD9-81ED-4DB2-BD59-A6C34878D82A}">
                    <a16:rowId xmlns:a16="http://schemas.microsoft.com/office/drawing/2014/main" val="2182028831"/>
                  </a:ext>
                </a:extLst>
              </a:tr>
              <a:tr h="427541">
                <a:tc>
                  <a:txBody>
                    <a:bodyPr/>
                    <a:lstStyle/>
                    <a:p>
                      <a:pPr algn="l"/>
                      <a:r>
                        <a:rPr lang="en-GB" sz="1200" b="1" dirty="0">
                          <a:latin typeface="Century Gothic" panose="020B0502020202020204" pitchFamily="34" charset="0"/>
                        </a:rPr>
                        <a:t>Industry Growth Rate 5-year CAGR</a:t>
                      </a:r>
                      <a:endParaRPr lang="en-NG" sz="1200" b="1" dirty="0">
                        <a:latin typeface="Century Gothic" panose="020B0502020202020204" pitchFamily="34" charset="0"/>
                      </a:endParaRPr>
                    </a:p>
                  </a:txBody>
                  <a:tcPr/>
                </a:tc>
                <a:tc>
                  <a:txBody>
                    <a:bodyPr/>
                    <a:lstStyle/>
                    <a:p>
                      <a:pPr algn="l"/>
                      <a:r>
                        <a:rPr lang="en-GB" sz="1400" dirty="0">
                          <a:latin typeface="Century Gothic" panose="020B0502020202020204" pitchFamily="34" charset="0"/>
                        </a:rPr>
                        <a:t>50%</a:t>
                      </a:r>
                      <a:endParaRPr lang="en-NG" sz="1400" dirty="0">
                        <a:latin typeface="Century Gothic" panose="020B0502020202020204" pitchFamily="34" charset="0"/>
                      </a:endParaRPr>
                    </a:p>
                  </a:txBody>
                  <a:tcPr/>
                </a:tc>
                <a:extLst>
                  <a:ext uri="{0D108BD9-81ED-4DB2-BD59-A6C34878D82A}">
                    <a16:rowId xmlns:a16="http://schemas.microsoft.com/office/drawing/2014/main" val="2450237519"/>
                  </a:ext>
                </a:extLst>
              </a:tr>
              <a:tr h="427541">
                <a:tc>
                  <a:txBody>
                    <a:bodyPr/>
                    <a:lstStyle/>
                    <a:p>
                      <a:pPr algn="l"/>
                      <a:r>
                        <a:rPr lang="en-GB" sz="1200" b="1" dirty="0">
                          <a:latin typeface="Century Gothic" panose="020B0502020202020204" pitchFamily="34" charset="0"/>
                        </a:rPr>
                        <a:t>Number of Leasing Companies</a:t>
                      </a:r>
                      <a:endParaRPr lang="en-NG" sz="1200" b="1" dirty="0">
                        <a:latin typeface="Century Gothic" panose="020B0502020202020204" pitchFamily="34" charset="0"/>
                      </a:endParaRPr>
                    </a:p>
                  </a:txBody>
                  <a:tcPr/>
                </a:tc>
                <a:tc>
                  <a:txBody>
                    <a:bodyPr/>
                    <a:lstStyle/>
                    <a:p>
                      <a:pPr algn="l"/>
                      <a:r>
                        <a:rPr lang="en-GB" sz="1100" dirty="0">
                          <a:latin typeface="Century Gothic" panose="020B0502020202020204" pitchFamily="34" charset="0"/>
                        </a:rPr>
                        <a:t> Less than 200 </a:t>
                      </a:r>
                      <a:endParaRPr lang="en-NG" sz="1100" dirty="0">
                        <a:latin typeface="Century Gothic" panose="020B0502020202020204" pitchFamily="34" charset="0"/>
                      </a:endParaRPr>
                    </a:p>
                  </a:txBody>
                  <a:tcPr/>
                </a:tc>
                <a:extLst>
                  <a:ext uri="{0D108BD9-81ED-4DB2-BD59-A6C34878D82A}">
                    <a16:rowId xmlns:a16="http://schemas.microsoft.com/office/drawing/2014/main" val="1786765519"/>
                  </a:ext>
                </a:extLst>
              </a:tr>
              <a:tr h="603587">
                <a:tc>
                  <a:txBody>
                    <a:bodyPr/>
                    <a:lstStyle/>
                    <a:p>
                      <a:pPr algn="l"/>
                      <a:r>
                        <a:rPr lang="en-GB" sz="1200" b="1" dirty="0">
                          <a:latin typeface="Century Gothic" panose="020B0502020202020204" pitchFamily="34" charset="0"/>
                        </a:rPr>
                        <a:t>Major Sectors</a:t>
                      </a:r>
                      <a:endParaRPr lang="en-NG" sz="1200" b="1"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G" sz="1100" kern="1200" dirty="0">
                          <a:solidFill>
                            <a:schemeClr val="dk1"/>
                          </a:solidFill>
                          <a:effectLst/>
                          <a:latin typeface="Century Gothic" panose="020B0502020202020204" pitchFamily="34" charset="0"/>
                        </a:rPr>
                        <a:t>Manufacturing, Agriculture, Healthcare, Logistics &amp; Transportation, Construction, Energy, Telecommunications</a:t>
                      </a:r>
                      <a:endParaRPr lang="en-NG" sz="11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416526906"/>
                  </a:ext>
                </a:extLst>
              </a:tr>
              <a:tr h="427541">
                <a:tc>
                  <a:txBody>
                    <a:bodyPr/>
                    <a:lstStyle/>
                    <a:p>
                      <a:pPr algn="l"/>
                      <a:r>
                        <a:rPr lang="en-GB" sz="1200" b="1" dirty="0">
                          <a:latin typeface="Century Gothic" panose="020B0502020202020204" pitchFamily="34" charset="0"/>
                        </a:rPr>
                        <a:t>Market Penetration</a:t>
                      </a:r>
                      <a:endParaRPr lang="en-NG" sz="1200" b="1" dirty="0">
                        <a:latin typeface="Century Gothic" panose="020B0502020202020204" pitchFamily="34" charset="0"/>
                      </a:endParaRPr>
                    </a:p>
                  </a:txBody>
                  <a:tcPr/>
                </a:tc>
                <a:tc>
                  <a:txBody>
                    <a:bodyPr/>
                    <a:lstStyle/>
                    <a:p>
                      <a:pPr algn="l"/>
                      <a:r>
                        <a:rPr lang="en-GB" sz="1100" dirty="0">
                          <a:latin typeface="Century Gothic" panose="020B0502020202020204" pitchFamily="34" charset="0"/>
                        </a:rPr>
                        <a:t>Still relatively low compared with emerging markets </a:t>
                      </a:r>
                      <a:r>
                        <a:rPr lang="en-GB" sz="1100" b="1" dirty="0">
                          <a:solidFill>
                            <a:srgbClr val="C00000"/>
                          </a:solidFill>
                          <a:latin typeface="Century Gothic" panose="020B0502020202020204" pitchFamily="34" charset="0"/>
                        </a:rPr>
                        <a:t>Less than 1%</a:t>
                      </a:r>
                      <a:endParaRPr lang="en-NG" sz="1100" b="1" dirty="0">
                        <a:solidFill>
                          <a:srgbClr val="C00000"/>
                        </a:solidFill>
                        <a:latin typeface="Century Gothic" panose="020B0502020202020204" pitchFamily="34" charset="0"/>
                      </a:endParaRPr>
                    </a:p>
                  </a:txBody>
                  <a:tcPr/>
                </a:tc>
                <a:extLst>
                  <a:ext uri="{0D108BD9-81ED-4DB2-BD59-A6C34878D82A}">
                    <a16:rowId xmlns:a16="http://schemas.microsoft.com/office/drawing/2014/main" val="3680223338"/>
                  </a:ext>
                </a:extLst>
              </a:tr>
            </a:tbl>
          </a:graphicData>
        </a:graphic>
      </p:graphicFrame>
      <p:sp>
        <p:nvSpPr>
          <p:cNvPr id="9" name="TextBox 8">
            <a:extLst>
              <a:ext uri="{FF2B5EF4-FFF2-40B4-BE49-F238E27FC236}">
                <a16:creationId xmlns:a16="http://schemas.microsoft.com/office/drawing/2014/main" id="{9DDA582D-C33F-85D1-0158-9C9DB120F098}"/>
              </a:ext>
            </a:extLst>
          </p:cNvPr>
          <p:cNvSpPr txBox="1"/>
          <p:nvPr/>
        </p:nvSpPr>
        <p:spPr>
          <a:xfrm>
            <a:off x="247038" y="1126322"/>
            <a:ext cx="6098458" cy="307777"/>
          </a:xfrm>
          <a:prstGeom prst="rect">
            <a:avLst/>
          </a:prstGeom>
          <a:noFill/>
        </p:spPr>
        <p:txBody>
          <a:bodyPr wrap="square">
            <a:spAutoFit/>
          </a:bodyPr>
          <a:lstStyle/>
          <a:p>
            <a:pPr algn="just"/>
            <a:r>
              <a:rPr lang="en-GB" sz="1400" b="1" dirty="0">
                <a:latin typeface="Century Gothic" panose="020B0502020202020204" pitchFamily="34" charset="0"/>
              </a:rPr>
              <a:t>Sustained growth in leased asset volumes over the past decade.</a:t>
            </a:r>
            <a:endParaRPr lang="en-NG" sz="1400" b="1" dirty="0">
              <a:latin typeface="Century Gothic" panose="020B0502020202020204" pitchFamily="34" charset="0"/>
            </a:endParaRPr>
          </a:p>
        </p:txBody>
      </p:sp>
      <p:sp>
        <p:nvSpPr>
          <p:cNvPr id="18" name="TextBox 17">
            <a:extLst>
              <a:ext uri="{FF2B5EF4-FFF2-40B4-BE49-F238E27FC236}">
                <a16:creationId xmlns:a16="http://schemas.microsoft.com/office/drawing/2014/main" id="{01859CA4-888E-1F0D-45DE-296EB8C25817}"/>
              </a:ext>
            </a:extLst>
          </p:cNvPr>
          <p:cNvSpPr txBox="1"/>
          <p:nvPr/>
        </p:nvSpPr>
        <p:spPr>
          <a:xfrm>
            <a:off x="657104" y="5073364"/>
            <a:ext cx="2405487" cy="1077218"/>
          </a:xfrm>
          <a:prstGeom prst="rect">
            <a:avLst/>
          </a:prstGeom>
          <a:noFill/>
        </p:spPr>
        <p:txBody>
          <a:bodyPr wrap="square">
            <a:spAutoFit/>
          </a:bodyPr>
          <a:lstStyle/>
          <a:p>
            <a:pPr>
              <a:buNone/>
            </a:pPr>
            <a:r>
              <a:rPr lang="en-GB" sz="3200" b="1" dirty="0">
                <a:latin typeface="Century Gothic" panose="020B0502020202020204" pitchFamily="34" charset="0"/>
              </a:rPr>
              <a:t>Major Drivers</a:t>
            </a:r>
          </a:p>
        </p:txBody>
      </p:sp>
      <p:sp>
        <p:nvSpPr>
          <p:cNvPr id="20" name="TextBox 19">
            <a:extLst>
              <a:ext uri="{FF2B5EF4-FFF2-40B4-BE49-F238E27FC236}">
                <a16:creationId xmlns:a16="http://schemas.microsoft.com/office/drawing/2014/main" id="{DAF051AA-150B-8FDE-ACDD-3D68D444D9B0}"/>
              </a:ext>
            </a:extLst>
          </p:cNvPr>
          <p:cNvSpPr txBox="1"/>
          <p:nvPr/>
        </p:nvSpPr>
        <p:spPr>
          <a:xfrm>
            <a:off x="1092156" y="4144794"/>
            <a:ext cx="9582762" cy="369332"/>
          </a:xfrm>
          <a:prstGeom prst="rect">
            <a:avLst/>
          </a:prstGeom>
          <a:noFill/>
        </p:spPr>
        <p:txBody>
          <a:bodyPr wrap="square">
            <a:spAutoFit/>
          </a:bodyPr>
          <a:lstStyle/>
          <a:p>
            <a:pPr algn="ctr">
              <a:buNone/>
            </a:pPr>
            <a:r>
              <a:rPr lang="en-GB" dirty="0">
                <a:latin typeface="Century Gothic" panose="020B0502020202020204" pitchFamily="34" charset="0"/>
              </a:rPr>
              <a:t>Demand for leasing continues to rise despite higher financing costs.</a:t>
            </a:r>
          </a:p>
        </p:txBody>
      </p:sp>
      <p:sp>
        <p:nvSpPr>
          <p:cNvPr id="2" name="Rectangle 1">
            <a:extLst>
              <a:ext uri="{FF2B5EF4-FFF2-40B4-BE49-F238E27FC236}">
                <a16:creationId xmlns:a16="http://schemas.microsoft.com/office/drawing/2014/main" id="{C060D4A2-4B64-4806-ACF7-304F91BB0CFF}"/>
              </a:ext>
            </a:extLst>
          </p:cNvPr>
          <p:cNvSpPr/>
          <p:nvPr/>
        </p:nvSpPr>
        <p:spPr>
          <a:xfrm>
            <a:off x="4213736" y="5136193"/>
            <a:ext cx="1632155" cy="432620"/>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Rising equipment costs</a:t>
            </a:r>
          </a:p>
        </p:txBody>
      </p:sp>
      <p:sp>
        <p:nvSpPr>
          <p:cNvPr id="4" name="Rectangle 3">
            <a:extLst>
              <a:ext uri="{FF2B5EF4-FFF2-40B4-BE49-F238E27FC236}">
                <a16:creationId xmlns:a16="http://schemas.microsoft.com/office/drawing/2014/main" id="{A54BDC67-08D9-D5B6-3E5A-32FC135F3916}"/>
              </a:ext>
            </a:extLst>
          </p:cNvPr>
          <p:cNvSpPr/>
          <p:nvPr/>
        </p:nvSpPr>
        <p:spPr>
          <a:xfrm>
            <a:off x="6101142" y="5127417"/>
            <a:ext cx="1632155" cy="432620"/>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Infrastructure development</a:t>
            </a:r>
          </a:p>
        </p:txBody>
      </p:sp>
      <p:sp>
        <p:nvSpPr>
          <p:cNvPr id="5" name="Rectangle 4">
            <a:extLst>
              <a:ext uri="{FF2B5EF4-FFF2-40B4-BE49-F238E27FC236}">
                <a16:creationId xmlns:a16="http://schemas.microsoft.com/office/drawing/2014/main" id="{1F09D116-6415-0026-1A26-EDEC8E8DC6AB}"/>
              </a:ext>
            </a:extLst>
          </p:cNvPr>
          <p:cNvSpPr/>
          <p:nvPr/>
        </p:nvSpPr>
        <p:spPr>
          <a:xfrm>
            <a:off x="7988548" y="5118641"/>
            <a:ext cx="1632155" cy="432620"/>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SME financing gap</a:t>
            </a:r>
          </a:p>
        </p:txBody>
      </p:sp>
      <p:sp>
        <p:nvSpPr>
          <p:cNvPr id="7" name="Rectangle 6">
            <a:extLst>
              <a:ext uri="{FF2B5EF4-FFF2-40B4-BE49-F238E27FC236}">
                <a16:creationId xmlns:a16="http://schemas.microsoft.com/office/drawing/2014/main" id="{3E3744EE-5405-79E1-C8B2-C02650AE1967}"/>
              </a:ext>
            </a:extLst>
          </p:cNvPr>
          <p:cNvSpPr/>
          <p:nvPr/>
        </p:nvSpPr>
        <p:spPr>
          <a:xfrm>
            <a:off x="9875954" y="5109865"/>
            <a:ext cx="1632155" cy="432620"/>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Manufacturing expansion</a:t>
            </a:r>
          </a:p>
        </p:txBody>
      </p:sp>
      <p:sp>
        <p:nvSpPr>
          <p:cNvPr id="12" name="Rectangle 11">
            <a:extLst>
              <a:ext uri="{FF2B5EF4-FFF2-40B4-BE49-F238E27FC236}">
                <a16:creationId xmlns:a16="http://schemas.microsoft.com/office/drawing/2014/main" id="{B78E26B5-B85B-602B-7502-9A989F487863}"/>
              </a:ext>
            </a:extLst>
          </p:cNvPr>
          <p:cNvSpPr/>
          <p:nvPr/>
        </p:nvSpPr>
        <p:spPr>
          <a:xfrm>
            <a:off x="4213736" y="5685154"/>
            <a:ext cx="1632155" cy="432620"/>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Digital economy</a:t>
            </a:r>
          </a:p>
        </p:txBody>
      </p:sp>
      <p:sp>
        <p:nvSpPr>
          <p:cNvPr id="13" name="Rectangle 12">
            <a:extLst>
              <a:ext uri="{FF2B5EF4-FFF2-40B4-BE49-F238E27FC236}">
                <a16:creationId xmlns:a16="http://schemas.microsoft.com/office/drawing/2014/main" id="{365CEEEA-02EF-AB4D-A810-921B135A1503}"/>
              </a:ext>
            </a:extLst>
          </p:cNvPr>
          <p:cNvSpPr/>
          <p:nvPr/>
        </p:nvSpPr>
        <p:spPr>
          <a:xfrm>
            <a:off x="6101142" y="5676378"/>
            <a:ext cx="1632155" cy="432620"/>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Renewable energy investments</a:t>
            </a:r>
            <a:endParaRPr lang="en-NG" sz="1200" b="1" dirty="0"/>
          </a:p>
        </p:txBody>
      </p:sp>
      <p:sp>
        <p:nvSpPr>
          <p:cNvPr id="15" name="Rectangle 14">
            <a:extLst>
              <a:ext uri="{FF2B5EF4-FFF2-40B4-BE49-F238E27FC236}">
                <a16:creationId xmlns:a16="http://schemas.microsoft.com/office/drawing/2014/main" id="{69D043E2-8478-BAD9-9868-FEDE434F61A3}"/>
              </a:ext>
            </a:extLst>
          </p:cNvPr>
          <p:cNvSpPr/>
          <p:nvPr/>
        </p:nvSpPr>
        <p:spPr>
          <a:xfrm>
            <a:off x="7988548" y="5667602"/>
            <a:ext cx="1632155" cy="432620"/>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 Healthcare expansion</a:t>
            </a:r>
          </a:p>
        </p:txBody>
      </p:sp>
      <p:sp>
        <p:nvSpPr>
          <p:cNvPr id="17" name="Rectangle 16">
            <a:extLst>
              <a:ext uri="{FF2B5EF4-FFF2-40B4-BE49-F238E27FC236}">
                <a16:creationId xmlns:a16="http://schemas.microsoft.com/office/drawing/2014/main" id="{BE290F67-0AD8-98C9-75D6-12A1B528BE72}"/>
              </a:ext>
            </a:extLst>
          </p:cNvPr>
          <p:cNvSpPr/>
          <p:nvPr/>
        </p:nvSpPr>
        <p:spPr>
          <a:xfrm>
            <a:off x="9875954" y="5658826"/>
            <a:ext cx="1632155" cy="432620"/>
          </a:xfrm>
          <a:prstGeom prst="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Agricultural mechanization</a:t>
            </a:r>
            <a:endParaRPr lang="en-NG" sz="1200" b="1" dirty="0"/>
          </a:p>
        </p:txBody>
      </p:sp>
      <p:sp>
        <p:nvSpPr>
          <p:cNvPr id="21" name="Arrow: Right 20">
            <a:extLst>
              <a:ext uri="{FF2B5EF4-FFF2-40B4-BE49-F238E27FC236}">
                <a16:creationId xmlns:a16="http://schemas.microsoft.com/office/drawing/2014/main" id="{85EA344D-1FE3-6D48-B8AD-DEA1DEBE4710}"/>
              </a:ext>
            </a:extLst>
          </p:cNvPr>
          <p:cNvSpPr/>
          <p:nvPr/>
        </p:nvSpPr>
        <p:spPr>
          <a:xfrm>
            <a:off x="2658384" y="5229337"/>
            <a:ext cx="435795" cy="765271"/>
          </a:xfrm>
          <a:prstGeom prst="rightArrow">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Tree>
    <p:extLst>
      <p:ext uri="{BB962C8B-B14F-4D97-AF65-F5344CB8AC3E}">
        <p14:creationId xmlns:p14="http://schemas.microsoft.com/office/powerpoint/2010/main" val="88445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199DD-60E1-F87D-0919-28225E2BD444}"/>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F5B6943-7DA0-5AAC-DA8E-004651BF6067}"/>
              </a:ext>
            </a:extLst>
          </p:cNvPr>
          <p:cNvGraphicFramePr>
            <a:graphicFrameLocks noGrp="1"/>
          </p:cNvGraphicFramePr>
          <p:nvPr>
            <p:extLst>
              <p:ext uri="{D42A27DB-BD31-4B8C-83A1-F6EECF244321}">
                <p14:modId xmlns:p14="http://schemas.microsoft.com/office/powerpoint/2010/main" val="1841680332"/>
              </p:ext>
            </p:extLst>
          </p:nvPr>
        </p:nvGraphicFramePr>
        <p:xfrm>
          <a:off x="324465" y="1296125"/>
          <a:ext cx="5898534" cy="2451103"/>
        </p:xfrm>
        <a:graphic>
          <a:graphicData uri="http://schemas.openxmlformats.org/drawingml/2006/table">
            <a:tbl>
              <a:tblPr/>
              <a:tblGrid>
                <a:gridCol w="1546478">
                  <a:extLst>
                    <a:ext uri="{9D8B030D-6E8A-4147-A177-3AD203B41FA5}">
                      <a16:colId xmlns:a16="http://schemas.microsoft.com/office/drawing/2014/main" val="3354919807"/>
                    </a:ext>
                  </a:extLst>
                </a:gridCol>
                <a:gridCol w="1030006">
                  <a:extLst>
                    <a:ext uri="{9D8B030D-6E8A-4147-A177-3AD203B41FA5}">
                      <a16:colId xmlns:a16="http://schemas.microsoft.com/office/drawing/2014/main" val="1278029926"/>
                    </a:ext>
                  </a:extLst>
                </a:gridCol>
                <a:gridCol w="909713">
                  <a:extLst>
                    <a:ext uri="{9D8B030D-6E8A-4147-A177-3AD203B41FA5}">
                      <a16:colId xmlns:a16="http://schemas.microsoft.com/office/drawing/2014/main" val="1506265372"/>
                    </a:ext>
                  </a:extLst>
                </a:gridCol>
                <a:gridCol w="775493">
                  <a:extLst>
                    <a:ext uri="{9D8B030D-6E8A-4147-A177-3AD203B41FA5}">
                      <a16:colId xmlns:a16="http://schemas.microsoft.com/office/drawing/2014/main" val="1482311044"/>
                    </a:ext>
                  </a:extLst>
                </a:gridCol>
                <a:gridCol w="909713">
                  <a:extLst>
                    <a:ext uri="{9D8B030D-6E8A-4147-A177-3AD203B41FA5}">
                      <a16:colId xmlns:a16="http://schemas.microsoft.com/office/drawing/2014/main" val="683327670"/>
                    </a:ext>
                  </a:extLst>
                </a:gridCol>
                <a:gridCol w="727131">
                  <a:extLst>
                    <a:ext uri="{9D8B030D-6E8A-4147-A177-3AD203B41FA5}">
                      <a16:colId xmlns:a16="http://schemas.microsoft.com/office/drawing/2014/main" val="1938095832"/>
                    </a:ext>
                  </a:extLst>
                </a:gridCol>
              </a:tblGrid>
              <a:tr h="252275">
                <a:tc rowSpan="2">
                  <a:txBody>
                    <a:bodyPr/>
                    <a:lstStyle/>
                    <a:p>
                      <a:pPr algn="l" fontAlgn="b">
                        <a:buNone/>
                      </a:pPr>
                      <a:r>
                        <a:rPr lang="en-GB" sz="1400" b="1" i="0" u="none" strike="noStrike" dirty="0">
                          <a:solidFill>
                            <a:schemeClr val="bg1"/>
                          </a:solidFill>
                          <a:effectLst/>
                          <a:latin typeface="Century Gothic" panose="020B0502020202020204" pitchFamily="34" charset="0"/>
                        </a:rPr>
                        <a:t>Sector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tcPr>
                </a:tc>
                <a:tc>
                  <a:txBody>
                    <a:bodyPr/>
                    <a:lstStyle/>
                    <a:p>
                      <a:pPr algn="ctr" fontAlgn="b">
                        <a:buNone/>
                      </a:pPr>
                      <a:r>
                        <a:rPr lang="en-NG" sz="1400" b="1" i="0" u="none" strike="noStrike" dirty="0">
                          <a:solidFill>
                            <a:schemeClr val="bg1"/>
                          </a:solidFill>
                          <a:effectLst/>
                          <a:latin typeface="Century Gothic" panose="020B050202020202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tcPr>
                </a:tc>
                <a:tc>
                  <a:txBody>
                    <a:bodyPr/>
                    <a:lstStyle/>
                    <a:p>
                      <a:pPr algn="ctr" fontAlgn="b">
                        <a:buNone/>
                      </a:pPr>
                      <a:r>
                        <a:rPr lang="en-NG" sz="1400" b="1" i="0" u="none" strike="noStrike" dirty="0">
                          <a:solidFill>
                            <a:schemeClr val="bg1"/>
                          </a:solidFill>
                          <a:effectLst/>
                          <a:latin typeface="Century Gothic" panose="020B050202020202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tcPr>
                </a:tc>
                <a:tc>
                  <a:txBody>
                    <a:bodyPr/>
                    <a:lstStyle/>
                    <a:p>
                      <a:pPr algn="ctr" fontAlgn="b">
                        <a:buNone/>
                      </a:pPr>
                      <a:r>
                        <a:rPr lang="en-NG" sz="1400" b="1" i="0" u="none" strike="noStrike" dirty="0">
                          <a:solidFill>
                            <a:schemeClr val="bg1"/>
                          </a:solidFill>
                          <a:effectLst/>
                          <a:latin typeface="Century Gothic" panose="020B050202020202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tcPr>
                </a:tc>
                <a:tc>
                  <a:txBody>
                    <a:bodyPr/>
                    <a:lstStyle/>
                    <a:p>
                      <a:pPr algn="ctr" fontAlgn="b">
                        <a:buNone/>
                      </a:pPr>
                      <a:r>
                        <a:rPr lang="en-NG" sz="1400" b="1" i="0" u="none" strike="noStrike" dirty="0">
                          <a:solidFill>
                            <a:schemeClr val="bg1"/>
                          </a:solidFill>
                          <a:effectLst/>
                          <a:latin typeface="Century Gothic" panose="020B050202020202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tcPr>
                </a:tc>
                <a:tc>
                  <a:txBody>
                    <a:bodyPr/>
                    <a:lstStyle/>
                    <a:p>
                      <a:pPr algn="ctr" fontAlgn="b">
                        <a:buNone/>
                      </a:pPr>
                      <a:r>
                        <a:rPr lang="en-NG" sz="1400" b="1" i="0" u="none" strike="noStrike" dirty="0">
                          <a:solidFill>
                            <a:schemeClr val="bg1"/>
                          </a:solidFill>
                          <a:effectLst/>
                          <a:latin typeface="Century Gothic" panose="020B0502020202020204" pitchFamily="34" charset="0"/>
                        </a:rPr>
                        <a:t>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tcPr>
                </a:tc>
                <a:extLst>
                  <a:ext uri="{0D108BD9-81ED-4DB2-BD59-A6C34878D82A}">
                    <a16:rowId xmlns:a16="http://schemas.microsoft.com/office/drawing/2014/main" val="2660744201"/>
                  </a:ext>
                </a:extLst>
              </a:tr>
              <a:tr h="252275">
                <a:tc vMerge="1">
                  <a:txBody>
                    <a:bodyPr/>
                    <a:lstStyle/>
                    <a:p>
                      <a:endParaRPr lang="en-NG"/>
                    </a:p>
                  </a:txBody>
                  <a:tcPr/>
                </a:tc>
                <a:tc gridSpan="5">
                  <a:txBody>
                    <a:bodyPr/>
                    <a:lstStyle/>
                    <a:p>
                      <a:pPr algn="ctr" fontAlgn="b">
                        <a:buNone/>
                      </a:pPr>
                      <a:r>
                        <a:rPr lang="en-US" sz="1400" b="1" i="0" u="none" strike="noStrike" dirty="0" err="1">
                          <a:solidFill>
                            <a:schemeClr val="bg1"/>
                          </a:solidFill>
                          <a:effectLst/>
                          <a:latin typeface="Century Gothic" panose="020B0502020202020204" pitchFamily="34" charset="0"/>
                        </a:rPr>
                        <a:t>N’Billion</a:t>
                      </a:r>
                      <a:endParaRPr lang="en-US" sz="1400" b="1" i="0" u="none" strike="noStrike" dirty="0">
                        <a:solidFill>
                          <a:schemeClr val="bg1"/>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tcPr>
                </a:tc>
                <a:tc hMerge="1">
                  <a:txBody>
                    <a:bodyPr/>
                    <a:lstStyle/>
                    <a:p>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tcPr>
                </a:tc>
                <a:tc hMerge="1">
                  <a:txBody>
                    <a:bodyPr/>
                    <a:lstStyle/>
                    <a:p>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tcPr>
                </a:tc>
                <a:tc hMerge="1">
                  <a:txBody>
                    <a:bodyPr/>
                    <a:lstStyle/>
                    <a:p>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tcPr>
                </a:tc>
                <a:tc hMerge="1">
                  <a:txBody>
                    <a:bodyPr/>
                    <a:lstStyle/>
                    <a:p>
                      <a:endParaRPr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tcPr>
                </a:tc>
                <a:extLst>
                  <a:ext uri="{0D108BD9-81ED-4DB2-BD59-A6C34878D82A}">
                    <a16:rowId xmlns:a16="http://schemas.microsoft.com/office/drawing/2014/main" val="1568036666"/>
                  </a:ext>
                </a:extLst>
              </a:tr>
              <a:tr h="278079">
                <a:tc>
                  <a:txBody>
                    <a:bodyPr/>
                    <a:lstStyle/>
                    <a:p>
                      <a:pPr algn="l" fontAlgn="b">
                        <a:buNone/>
                      </a:pPr>
                      <a:r>
                        <a:rPr lang="en-GB" sz="1200" b="1" i="0" u="none" strike="noStrike" dirty="0">
                          <a:solidFill>
                            <a:schemeClr val="tx1"/>
                          </a:solidFill>
                          <a:effectLst/>
                          <a:latin typeface="Century Gothic" panose="020B0502020202020204" pitchFamily="34" charset="0"/>
                        </a:rPr>
                        <a:t>Manufacturing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375.97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476.77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607.75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734.28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865.51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0734633"/>
                  </a:ext>
                </a:extLst>
              </a:tr>
              <a:tr h="278079">
                <a:tc>
                  <a:txBody>
                    <a:bodyPr/>
                    <a:lstStyle/>
                    <a:p>
                      <a:pPr algn="l" fontAlgn="b">
                        <a:buNone/>
                      </a:pPr>
                      <a:r>
                        <a:rPr lang="en-GB" sz="1200" b="1" i="0" u="none" strike="noStrike" dirty="0">
                          <a:solidFill>
                            <a:schemeClr val="tx1"/>
                          </a:solidFill>
                          <a:effectLst/>
                          <a:latin typeface="Century Gothic" panose="020B0502020202020204" pitchFamily="34" charset="0"/>
                        </a:rPr>
                        <a:t>Transport &amp; Logistics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614.05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761.9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977.08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1181.47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1582.8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1517667"/>
                  </a:ext>
                </a:extLst>
              </a:tr>
              <a:tr h="278079">
                <a:tc>
                  <a:txBody>
                    <a:bodyPr/>
                    <a:lstStyle/>
                    <a:p>
                      <a:pPr algn="l" fontAlgn="b">
                        <a:buNone/>
                      </a:pPr>
                      <a:r>
                        <a:rPr lang="en-GB" sz="1200" b="1" i="0" u="none" strike="noStrike" dirty="0">
                          <a:solidFill>
                            <a:schemeClr val="tx1"/>
                          </a:solidFill>
                          <a:effectLst/>
                          <a:latin typeface="Century Gothic" panose="020B0502020202020204" pitchFamily="34" charset="0"/>
                        </a:rPr>
                        <a:t>Agriculture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176.23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218.55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300.75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387.62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478.61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5119128"/>
                  </a:ext>
                </a:extLst>
              </a:tr>
              <a:tr h="278079">
                <a:tc>
                  <a:txBody>
                    <a:bodyPr/>
                    <a:lstStyle/>
                    <a:p>
                      <a:pPr algn="l" fontAlgn="b">
                        <a:buNone/>
                      </a:pPr>
                      <a:r>
                        <a:rPr lang="en-GB" sz="1200" b="1" i="0" u="none" strike="noStrike" dirty="0">
                          <a:solidFill>
                            <a:schemeClr val="tx1"/>
                          </a:solidFill>
                          <a:effectLst/>
                          <a:latin typeface="Century Gothic" panose="020B0502020202020204" pitchFamily="34" charset="0"/>
                        </a:rPr>
                        <a:t>Oil &amp; Gas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739.28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893.85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1127.74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1380.8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1580.78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701451"/>
                  </a:ext>
                </a:extLst>
              </a:tr>
              <a:tr h="278079">
                <a:tc>
                  <a:txBody>
                    <a:bodyPr/>
                    <a:lstStyle/>
                    <a:p>
                      <a:pPr algn="l" fontAlgn="b">
                        <a:buNone/>
                      </a:pPr>
                      <a:r>
                        <a:rPr lang="en-GB" sz="1200" b="1" i="0" u="none" strike="noStrike" dirty="0">
                          <a:solidFill>
                            <a:schemeClr val="tx1"/>
                          </a:solidFill>
                          <a:effectLst/>
                          <a:latin typeface="Century Gothic" panose="020B0502020202020204" pitchFamily="34" charset="0"/>
                        </a:rPr>
                        <a:t>Government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154.87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201.91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267.4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345.27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412.38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8248472"/>
                  </a:ext>
                </a:extLst>
              </a:tr>
              <a:tr h="278079">
                <a:tc>
                  <a:txBody>
                    <a:bodyPr/>
                    <a:lstStyle/>
                    <a:p>
                      <a:pPr algn="l" fontAlgn="b">
                        <a:buNone/>
                      </a:pPr>
                      <a:r>
                        <a:rPr lang="en-GB" sz="1200" b="1" i="0" u="none" strike="noStrike" dirty="0">
                          <a:solidFill>
                            <a:schemeClr val="tx1"/>
                          </a:solidFill>
                          <a:effectLst/>
                          <a:latin typeface="Century Gothic" panose="020B0502020202020204" pitchFamily="34" charset="0"/>
                        </a:rPr>
                        <a:t>Telecoms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232.6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299.8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374.65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462.25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596.48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3777546"/>
                  </a:ext>
                </a:extLst>
              </a:tr>
              <a:tr h="278079">
                <a:tc>
                  <a:txBody>
                    <a:bodyPr/>
                    <a:lstStyle/>
                    <a:p>
                      <a:pPr algn="l" fontAlgn="b">
                        <a:buNone/>
                      </a:pPr>
                      <a:r>
                        <a:rPr lang="en-GB" sz="1200" b="1" i="0" u="none" strike="noStrike" dirty="0">
                          <a:solidFill>
                            <a:schemeClr val="tx1"/>
                          </a:solidFill>
                          <a:effectLst/>
                          <a:latin typeface="Century Gothic" panose="020B0502020202020204" pitchFamily="34" charset="0"/>
                        </a:rPr>
                        <a:t>Others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294.78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409.03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540.01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686.01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NG" sz="1200" b="0" i="0" u="none" strike="noStrike" dirty="0">
                          <a:solidFill>
                            <a:schemeClr val="tx1"/>
                          </a:solidFill>
                          <a:effectLst/>
                          <a:latin typeface="Century Gothic" panose="020B0502020202020204" pitchFamily="34" charset="0"/>
                        </a:rPr>
                        <a:t>1020.84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3741437"/>
                  </a:ext>
                </a:extLst>
              </a:tr>
            </a:tbl>
          </a:graphicData>
        </a:graphic>
      </p:graphicFrame>
      <p:pic>
        <p:nvPicPr>
          <p:cNvPr id="3" name="Picture 2">
            <a:extLst>
              <a:ext uri="{FF2B5EF4-FFF2-40B4-BE49-F238E27FC236}">
                <a16:creationId xmlns:a16="http://schemas.microsoft.com/office/drawing/2014/main" id="{BF96F423-BC6E-D808-C533-190537B0E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pic>
        <p:nvPicPr>
          <p:cNvPr id="4" name="Picture 3">
            <a:extLst>
              <a:ext uri="{FF2B5EF4-FFF2-40B4-BE49-F238E27FC236}">
                <a16:creationId xmlns:a16="http://schemas.microsoft.com/office/drawing/2014/main" id="{3BB02D5E-4602-34A2-01CA-10207981A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8580" y="192345"/>
            <a:ext cx="1156927" cy="762291"/>
          </a:xfrm>
          <a:prstGeom prst="rect">
            <a:avLst/>
          </a:prstGeom>
        </p:spPr>
      </p:pic>
      <p:sp>
        <p:nvSpPr>
          <p:cNvPr id="27" name="TextBox 26">
            <a:extLst>
              <a:ext uri="{FF2B5EF4-FFF2-40B4-BE49-F238E27FC236}">
                <a16:creationId xmlns:a16="http://schemas.microsoft.com/office/drawing/2014/main" id="{EC0B8780-1BD3-A1D8-0522-66EB4A4498C6}"/>
              </a:ext>
            </a:extLst>
          </p:cNvPr>
          <p:cNvSpPr txBox="1"/>
          <p:nvPr/>
        </p:nvSpPr>
        <p:spPr>
          <a:xfrm>
            <a:off x="2210973" y="449574"/>
            <a:ext cx="8186481" cy="369332"/>
          </a:xfrm>
          <a:prstGeom prst="rect">
            <a:avLst/>
          </a:prstGeom>
          <a:solidFill>
            <a:srgbClr val="9A0000"/>
          </a:solidFill>
        </p:spPr>
        <p:txBody>
          <a:bodyPr wrap="square" rtlCol="0">
            <a:spAutoFit/>
          </a:bodyPr>
          <a:lstStyle/>
          <a:p>
            <a:r>
              <a:rPr lang="en-GB" dirty="0">
                <a:solidFill>
                  <a:schemeClr val="bg1"/>
                </a:solidFill>
                <a:latin typeface="Century Gothic" panose="020B0502020202020204" pitchFamily="34" charset="0"/>
              </a:rPr>
              <a:t>Growth of Nigeria's Leasing Industry </a:t>
            </a:r>
          </a:p>
        </p:txBody>
      </p:sp>
      <p:sp>
        <p:nvSpPr>
          <p:cNvPr id="5" name="TextBox 4">
            <a:extLst>
              <a:ext uri="{FF2B5EF4-FFF2-40B4-BE49-F238E27FC236}">
                <a16:creationId xmlns:a16="http://schemas.microsoft.com/office/drawing/2014/main" id="{3089B3C5-F259-C151-D003-D4577FEEF895}"/>
              </a:ext>
            </a:extLst>
          </p:cNvPr>
          <p:cNvSpPr txBox="1"/>
          <p:nvPr/>
        </p:nvSpPr>
        <p:spPr>
          <a:xfrm>
            <a:off x="394524" y="928836"/>
            <a:ext cx="6098458" cy="369332"/>
          </a:xfrm>
          <a:prstGeom prst="rect">
            <a:avLst/>
          </a:prstGeom>
          <a:noFill/>
        </p:spPr>
        <p:txBody>
          <a:bodyPr wrap="square">
            <a:spAutoFit/>
          </a:bodyPr>
          <a:lstStyle/>
          <a:p>
            <a:r>
              <a:rPr lang="en-GB" dirty="0"/>
              <a:t>Increasing adoption of equipment leasing across key sectors.</a:t>
            </a:r>
            <a:endParaRPr lang="en-NG" dirty="0"/>
          </a:p>
        </p:txBody>
      </p:sp>
      <p:graphicFrame>
        <p:nvGraphicFramePr>
          <p:cNvPr id="46" name="Chart 45">
            <a:extLst>
              <a:ext uri="{FF2B5EF4-FFF2-40B4-BE49-F238E27FC236}">
                <a16:creationId xmlns:a16="http://schemas.microsoft.com/office/drawing/2014/main" id="{177D600C-CF2D-D21B-8D14-499B92F800B8}"/>
              </a:ext>
            </a:extLst>
          </p:cNvPr>
          <p:cNvGraphicFramePr>
            <a:graphicFrameLocks/>
          </p:cNvGraphicFramePr>
          <p:nvPr>
            <p:extLst>
              <p:ext uri="{D42A27DB-BD31-4B8C-83A1-F6EECF244321}">
                <p14:modId xmlns:p14="http://schemas.microsoft.com/office/powerpoint/2010/main" val="1534217746"/>
              </p:ext>
            </p:extLst>
          </p:nvPr>
        </p:nvGraphicFramePr>
        <p:xfrm>
          <a:off x="6671185" y="1218659"/>
          <a:ext cx="5234322" cy="2365512"/>
        </p:xfrm>
        <a:graphic>
          <a:graphicData uri="http://schemas.openxmlformats.org/drawingml/2006/chart">
            <c:chart xmlns:c="http://schemas.openxmlformats.org/drawingml/2006/chart" xmlns:r="http://schemas.openxmlformats.org/officeDocument/2006/relationships" r:id="rId4"/>
          </a:graphicData>
        </a:graphic>
      </p:graphicFrame>
      <p:sp>
        <p:nvSpPr>
          <p:cNvPr id="48" name="TextBox 47">
            <a:extLst>
              <a:ext uri="{FF2B5EF4-FFF2-40B4-BE49-F238E27FC236}">
                <a16:creationId xmlns:a16="http://schemas.microsoft.com/office/drawing/2014/main" id="{4ADDDED5-19C2-CA68-403F-4D8185FD88D4}"/>
              </a:ext>
            </a:extLst>
          </p:cNvPr>
          <p:cNvSpPr txBox="1"/>
          <p:nvPr/>
        </p:nvSpPr>
        <p:spPr>
          <a:xfrm>
            <a:off x="6994420" y="899342"/>
            <a:ext cx="5089290" cy="369332"/>
          </a:xfrm>
          <a:prstGeom prst="rect">
            <a:avLst/>
          </a:prstGeom>
          <a:noFill/>
        </p:spPr>
        <p:txBody>
          <a:bodyPr wrap="square">
            <a:spAutoFit/>
          </a:bodyPr>
          <a:lstStyle/>
          <a:p>
            <a:r>
              <a:rPr lang="en-GB" dirty="0"/>
              <a:t>New Leases by Sector (2021 – 2025) (N' 000) </a:t>
            </a:r>
            <a:endParaRPr lang="en-NG" dirty="0"/>
          </a:p>
        </p:txBody>
      </p:sp>
      <p:graphicFrame>
        <p:nvGraphicFramePr>
          <p:cNvPr id="49" name="Chart 48">
            <a:extLst>
              <a:ext uri="{FF2B5EF4-FFF2-40B4-BE49-F238E27FC236}">
                <a16:creationId xmlns:a16="http://schemas.microsoft.com/office/drawing/2014/main" id="{7604449A-FA5D-80AC-6E79-2BC8767D67D5}"/>
              </a:ext>
            </a:extLst>
          </p:cNvPr>
          <p:cNvGraphicFramePr>
            <a:graphicFrameLocks/>
          </p:cNvGraphicFramePr>
          <p:nvPr>
            <p:extLst>
              <p:ext uri="{D42A27DB-BD31-4B8C-83A1-F6EECF244321}">
                <p14:modId xmlns:p14="http://schemas.microsoft.com/office/powerpoint/2010/main" val="2191363310"/>
              </p:ext>
            </p:extLst>
          </p:nvPr>
        </p:nvGraphicFramePr>
        <p:xfrm>
          <a:off x="388374" y="3820968"/>
          <a:ext cx="5275003" cy="31176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0" name="Chart 49">
            <a:extLst>
              <a:ext uri="{FF2B5EF4-FFF2-40B4-BE49-F238E27FC236}">
                <a16:creationId xmlns:a16="http://schemas.microsoft.com/office/drawing/2014/main" id="{4D8BDC26-34EC-2446-FC17-46B0E5DF85F2}"/>
              </a:ext>
            </a:extLst>
          </p:cNvPr>
          <p:cNvGraphicFramePr>
            <a:graphicFrameLocks/>
          </p:cNvGraphicFramePr>
          <p:nvPr>
            <p:extLst>
              <p:ext uri="{D42A27DB-BD31-4B8C-83A1-F6EECF244321}">
                <p14:modId xmlns:p14="http://schemas.microsoft.com/office/powerpoint/2010/main" val="1317726684"/>
              </p:ext>
            </p:extLst>
          </p:nvPr>
        </p:nvGraphicFramePr>
        <p:xfrm>
          <a:off x="6631853" y="3776724"/>
          <a:ext cx="5275003" cy="290429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3471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0DD76-9731-E9B9-2274-A08384D2576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F4469E0-2386-FF68-3077-88FB68C56171}"/>
              </a:ext>
            </a:extLst>
          </p:cNvPr>
          <p:cNvSpPr/>
          <p:nvPr/>
        </p:nvSpPr>
        <p:spPr>
          <a:xfrm>
            <a:off x="9787032" y="1812469"/>
            <a:ext cx="2178956" cy="4916129"/>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9" name="Rectangle 8">
            <a:extLst>
              <a:ext uri="{FF2B5EF4-FFF2-40B4-BE49-F238E27FC236}">
                <a16:creationId xmlns:a16="http://schemas.microsoft.com/office/drawing/2014/main" id="{CF440826-3145-C17F-1FDB-2ABEFE3FE00D}"/>
              </a:ext>
            </a:extLst>
          </p:cNvPr>
          <p:cNvSpPr/>
          <p:nvPr/>
        </p:nvSpPr>
        <p:spPr>
          <a:xfrm>
            <a:off x="7506987" y="1796778"/>
            <a:ext cx="2178956" cy="4916129"/>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8" name="Rectangle 7">
            <a:extLst>
              <a:ext uri="{FF2B5EF4-FFF2-40B4-BE49-F238E27FC236}">
                <a16:creationId xmlns:a16="http://schemas.microsoft.com/office/drawing/2014/main" id="{0C970C42-3609-8A57-185A-AD5F2B835B9B}"/>
              </a:ext>
            </a:extLst>
          </p:cNvPr>
          <p:cNvSpPr/>
          <p:nvPr/>
        </p:nvSpPr>
        <p:spPr>
          <a:xfrm>
            <a:off x="4984890" y="1796779"/>
            <a:ext cx="2419220" cy="4916129"/>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7" name="Rectangle 6">
            <a:extLst>
              <a:ext uri="{FF2B5EF4-FFF2-40B4-BE49-F238E27FC236}">
                <a16:creationId xmlns:a16="http://schemas.microsoft.com/office/drawing/2014/main" id="{C974ECBA-7C31-2D59-C267-0F4D69F2660C}"/>
              </a:ext>
            </a:extLst>
          </p:cNvPr>
          <p:cNvSpPr/>
          <p:nvPr/>
        </p:nvSpPr>
        <p:spPr>
          <a:xfrm>
            <a:off x="2472625" y="1796780"/>
            <a:ext cx="2419220" cy="4916129"/>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2" name="Rectangle 1">
            <a:extLst>
              <a:ext uri="{FF2B5EF4-FFF2-40B4-BE49-F238E27FC236}">
                <a16:creationId xmlns:a16="http://schemas.microsoft.com/office/drawing/2014/main" id="{1706C93B-CBA6-E3D8-19D4-7FBC74CDFBBB}"/>
              </a:ext>
            </a:extLst>
          </p:cNvPr>
          <p:cNvSpPr/>
          <p:nvPr/>
        </p:nvSpPr>
        <p:spPr>
          <a:xfrm>
            <a:off x="293234" y="1796780"/>
            <a:ext cx="2128706" cy="4916129"/>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3" name="Picture 2">
            <a:extLst>
              <a:ext uri="{FF2B5EF4-FFF2-40B4-BE49-F238E27FC236}">
                <a16:creationId xmlns:a16="http://schemas.microsoft.com/office/drawing/2014/main" id="{DDF0C49A-C618-06C0-E99E-9582C1C69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pic>
        <p:nvPicPr>
          <p:cNvPr id="4" name="Picture 3">
            <a:extLst>
              <a:ext uri="{FF2B5EF4-FFF2-40B4-BE49-F238E27FC236}">
                <a16:creationId xmlns:a16="http://schemas.microsoft.com/office/drawing/2014/main" id="{C75C2237-F7D6-91E9-493F-F3F202439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8580" y="192345"/>
            <a:ext cx="1156927" cy="762291"/>
          </a:xfrm>
          <a:prstGeom prst="rect">
            <a:avLst/>
          </a:prstGeom>
        </p:spPr>
      </p:pic>
      <p:sp>
        <p:nvSpPr>
          <p:cNvPr id="27" name="TextBox 26">
            <a:extLst>
              <a:ext uri="{FF2B5EF4-FFF2-40B4-BE49-F238E27FC236}">
                <a16:creationId xmlns:a16="http://schemas.microsoft.com/office/drawing/2014/main" id="{15544AC3-3623-1385-1FAA-22C18DC806A2}"/>
              </a:ext>
            </a:extLst>
          </p:cNvPr>
          <p:cNvSpPr txBox="1"/>
          <p:nvPr/>
        </p:nvSpPr>
        <p:spPr>
          <a:xfrm>
            <a:off x="2210973" y="449574"/>
            <a:ext cx="8186481" cy="369332"/>
          </a:xfrm>
          <a:prstGeom prst="rect">
            <a:avLst/>
          </a:prstGeom>
          <a:solidFill>
            <a:srgbClr val="9A0000"/>
          </a:solidFill>
        </p:spPr>
        <p:txBody>
          <a:bodyPr wrap="square" rtlCol="0">
            <a:spAutoFit/>
          </a:bodyPr>
          <a:lstStyle/>
          <a:p>
            <a:r>
              <a:rPr lang="en-GB" dirty="0">
                <a:solidFill>
                  <a:schemeClr val="bg1"/>
                </a:solidFill>
                <a:latin typeface="Century Gothic" panose="020B0502020202020204" pitchFamily="34" charset="0"/>
              </a:rPr>
              <a:t>Growth of Nigeria's Leasing Industry Cont’d</a:t>
            </a:r>
          </a:p>
        </p:txBody>
      </p:sp>
      <p:sp>
        <p:nvSpPr>
          <p:cNvPr id="28" name="TextBox 27">
            <a:extLst>
              <a:ext uri="{FF2B5EF4-FFF2-40B4-BE49-F238E27FC236}">
                <a16:creationId xmlns:a16="http://schemas.microsoft.com/office/drawing/2014/main" id="{9CEAAB2C-4886-BE33-366B-AEF765E64072}"/>
              </a:ext>
            </a:extLst>
          </p:cNvPr>
          <p:cNvSpPr txBox="1"/>
          <p:nvPr/>
        </p:nvSpPr>
        <p:spPr>
          <a:xfrm>
            <a:off x="381969" y="2693742"/>
            <a:ext cx="1945560" cy="2246769"/>
          </a:xfrm>
          <a:prstGeom prst="rect">
            <a:avLst/>
          </a:prstGeom>
          <a:noFill/>
        </p:spPr>
        <p:txBody>
          <a:bodyPr wrap="square">
            <a:spAutoFit/>
          </a:bodyPr>
          <a:lstStyle/>
          <a:p>
            <a:pPr marL="285750" indent="-285750">
              <a:buFont typeface="Arial" panose="020B0604020202020204" pitchFamily="34" charset="0"/>
              <a:buChar char="•"/>
            </a:pPr>
            <a:r>
              <a:rPr lang="en-GB" sz="1400" dirty="0">
                <a:latin typeface="Century Gothic" panose="020B0502020202020204" pitchFamily="34" charset="0"/>
              </a:rPr>
              <a:t>Heavy exposure to a few industries</a:t>
            </a:r>
          </a:p>
          <a:p>
            <a:pPr marL="285750" indent="-285750">
              <a:buFont typeface="Arial" panose="020B0604020202020204" pitchFamily="34" charset="0"/>
              <a:buChar char="•"/>
            </a:pPr>
            <a:r>
              <a:rPr lang="en-GB" sz="1400" dirty="0">
                <a:latin typeface="Century Gothic" panose="020B0502020202020204" pitchFamily="34" charset="0"/>
              </a:rPr>
              <a:t>Economic downturns in dominant sectors can significantly affect lease performance.</a:t>
            </a:r>
            <a:endParaRPr lang="en-NG" sz="1400" dirty="0">
              <a:latin typeface="Century Gothic" panose="020B0502020202020204" pitchFamily="34" charset="0"/>
            </a:endParaRPr>
          </a:p>
        </p:txBody>
      </p:sp>
      <p:sp>
        <p:nvSpPr>
          <p:cNvPr id="29" name="TextBox 28">
            <a:extLst>
              <a:ext uri="{FF2B5EF4-FFF2-40B4-BE49-F238E27FC236}">
                <a16:creationId xmlns:a16="http://schemas.microsoft.com/office/drawing/2014/main" id="{4BDA1FA2-0041-E4AD-B213-5B443E316D97}"/>
              </a:ext>
            </a:extLst>
          </p:cNvPr>
          <p:cNvSpPr txBox="1"/>
          <p:nvPr/>
        </p:nvSpPr>
        <p:spPr>
          <a:xfrm>
            <a:off x="381969" y="1962753"/>
            <a:ext cx="1828813" cy="584775"/>
          </a:xfrm>
          <a:prstGeom prst="rect">
            <a:avLst/>
          </a:prstGeom>
          <a:solidFill>
            <a:srgbClr val="9A0000"/>
          </a:solidFill>
        </p:spPr>
        <p:txBody>
          <a:bodyPr wrap="square" rtlCol="0">
            <a:spAutoFit/>
          </a:bodyPr>
          <a:lstStyle/>
          <a:p>
            <a:r>
              <a:rPr lang="en-GB" sz="1600" b="1" dirty="0">
                <a:solidFill>
                  <a:schemeClr val="bg1"/>
                </a:solidFill>
                <a:latin typeface="Century Gothic" panose="020B0502020202020204" pitchFamily="34" charset="0"/>
              </a:rPr>
              <a:t>Sector Concentration </a:t>
            </a:r>
            <a:endParaRPr lang="en-NG" sz="1600" b="1"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5E72CC1F-2DDF-9625-24AC-EF15BF612258}"/>
              </a:ext>
            </a:extLst>
          </p:cNvPr>
          <p:cNvSpPr txBox="1"/>
          <p:nvPr/>
        </p:nvSpPr>
        <p:spPr>
          <a:xfrm>
            <a:off x="2728146" y="1962753"/>
            <a:ext cx="1817739" cy="338554"/>
          </a:xfrm>
          <a:prstGeom prst="rect">
            <a:avLst/>
          </a:prstGeom>
          <a:solidFill>
            <a:srgbClr val="9A0000"/>
          </a:solidFill>
        </p:spPr>
        <p:txBody>
          <a:bodyPr wrap="square">
            <a:spAutoFit/>
          </a:bodyPr>
          <a:lstStyle/>
          <a:p>
            <a:r>
              <a:rPr lang="en-GB" sz="1600" b="1" dirty="0">
                <a:solidFill>
                  <a:schemeClr val="bg1"/>
                </a:solidFill>
                <a:latin typeface="Century Gothic" panose="020B0502020202020204" pitchFamily="34" charset="0"/>
              </a:rPr>
              <a:t>Funding Gap</a:t>
            </a:r>
            <a:endParaRPr lang="en-NG" sz="1600" b="1"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793332F5-796A-F4D5-7D3A-994555A926FF}"/>
              </a:ext>
            </a:extLst>
          </p:cNvPr>
          <p:cNvSpPr txBox="1"/>
          <p:nvPr/>
        </p:nvSpPr>
        <p:spPr>
          <a:xfrm>
            <a:off x="2659322" y="2693742"/>
            <a:ext cx="2182758" cy="1815882"/>
          </a:xfrm>
          <a:prstGeom prst="rect">
            <a:avLst/>
          </a:prstGeom>
          <a:noFill/>
        </p:spPr>
        <p:txBody>
          <a:bodyPr wrap="square">
            <a:spAutoFit/>
          </a:bodyPr>
          <a:lstStyle/>
          <a:p>
            <a:pPr marL="285750" indent="-285750">
              <a:buFont typeface="Arial" panose="020B0604020202020204" pitchFamily="34" charset="0"/>
              <a:buChar char="•"/>
            </a:pPr>
            <a:r>
              <a:rPr lang="en-GB" sz="1400" dirty="0">
                <a:latin typeface="Century Gothic" panose="020B0502020202020204" pitchFamily="34" charset="0"/>
              </a:rPr>
              <a:t>Short-term funding for long-term leases</a:t>
            </a:r>
          </a:p>
          <a:p>
            <a:pPr marL="285750" indent="-285750">
              <a:buFont typeface="Arial" panose="020B0604020202020204" pitchFamily="34" charset="0"/>
              <a:buChar char="•"/>
            </a:pPr>
            <a:r>
              <a:rPr lang="en-GB" sz="1400" dirty="0">
                <a:latin typeface="Century Gothic" panose="020B0502020202020204" pitchFamily="34" charset="0"/>
              </a:rPr>
              <a:t>Funding mismatches limit the ability of leasing firms to support large-ticket transactions.</a:t>
            </a:r>
            <a:endParaRPr lang="en-NG" sz="1400" dirty="0">
              <a:latin typeface="Century Gothic" panose="020B0502020202020204" pitchFamily="34" charset="0"/>
            </a:endParaRPr>
          </a:p>
        </p:txBody>
      </p:sp>
      <p:sp>
        <p:nvSpPr>
          <p:cNvPr id="35" name="TextBox 34">
            <a:extLst>
              <a:ext uri="{FF2B5EF4-FFF2-40B4-BE49-F238E27FC236}">
                <a16:creationId xmlns:a16="http://schemas.microsoft.com/office/drawing/2014/main" id="{7B764444-AD63-48EF-DD07-134E8BFC30EC}"/>
              </a:ext>
            </a:extLst>
          </p:cNvPr>
          <p:cNvSpPr txBox="1"/>
          <p:nvPr/>
        </p:nvSpPr>
        <p:spPr>
          <a:xfrm>
            <a:off x="5136787" y="1962753"/>
            <a:ext cx="2171700" cy="338554"/>
          </a:xfrm>
          <a:prstGeom prst="rect">
            <a:avLst/>
          </a:prstGeom>
          <a:solidFill>
            <a:srgbClr val="9A0000"/>
          </a:solidFill>
        </p:spPr>
        <p:txBody>
          <a:bodyPr wrap="square">
            <a:spAutoFit/>
          </a:bodyPr>
          <a:lstStyle/>
          <a:p>
            <a:r>
              <a:rPr lang="en-GB" sz="1600" b="1" dirty="0">
                <a:solidFill>
                  <a:schemeClr val="bg1"/>
                </a:solidFill>
                <a:latin typeface="Century Gothic" panose="020B0502020202020204" pitchFamily="34" charset="0"/>
              </a:rPr>
              <a:t>High Interest Rates</a:t>
            </a:r>
            <a:endParaRPr lang="en-NG" sz="1600" b="1"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2678C3DC-BFDF-EB21-91F8-44C68A13F519}"/>
              </a:ext>
            </a:extLst>
          </p:cNvPr>
          <p:cNvSpPr txBox="1"/>
          <p:nvPr/>
        </p:nvSpPr>
        <p:spPr>
          <a:xfrm>
            <a:off x="5154617" y="2718026"/>
            <a:ext cx="1965218" cy="1384995"/>
          </a:xfrm>
          <a:prstGeom prst="rect">
            <a:avLst/>
          </a:prstGeom>
          <a:noFill/>
        </p:spPr>
        <p:txBody>
          <a:bodyPr wrap="square">
            <a:spAutoFit/>
          </a:bodyPr>
          <a:lstStyle/>
          <a:p>
            <a:pPr marL="285750" indent="-285750">
              <a:buFont typeface="Arial" panose="020B0604020202020204" pitchFamily="34" charset="0"/>
              <a:buChar char="•"/>
            </a:pPr>
            <a:r>
              <a:rPr lang="en-GB" sz="1400" dirty="0">
                <a:latin typeface="Century Gothic" panose="020B0502020202020204" pitchFamily="34" charset="0"/>
              </a:rPr>
              <a:t>Increase lease pricing and reduce demand</a:t>
            </a:r>
          </a:p>
          <a:p>
            <a:pPr marL="285750" indent="-285750">
              <a:buFont typeface="Arial" panose="020B0604020202020204" pitchFamily="34" charset="0"/>
              <a:buChar char="•"/>
            </a:pPr>
            <a:r>
              <a:rPr lang="en-GB" sz="1400" dirty="0">
                <a:latin typeface="Century Gothic" panose="020B0502020202020204" pitchFamily="34" charset="0"/>
              </a:rPr>
              <a:t>SMEs are particularly affected.</a:t>
            </a:r>
            <a:endParaRPr lang="en-NG" sz="1400" dirty="0">
              <a:latin typeface="Century Gothic" panose="020B0502020202020204" pitchFamily="34" charset="0"/>
            </a:endParaRPr>
          </a:p>
        </p:txBody>
      </p:sp>
      <p:sp>
        <p:nvSpPr>
          <p:cNvPr id="39" name="TextBox 38">
            <a:extLst>
              <a:ext uri="{FF2B5EF4-FFF2-40B4-BE49-F238E27FC236}">
                <a16:creationId xmlns:a16="http://schemas.microsoft.com/office/drawing/2014/main" id="{2E6DB21D-5EE5-D305-BA57-D97D4211CD6C}"/>
              </a:ext>
            </a:extLst>
          </p:cNvPr>
          <p:cNvSpPr txBox="1"/>
          <p:nvPr/>
        </p:nvSpPr>
        <p:spPr>
          <a:xfrm>
            <a:off x="7570541" y="2654407"/>
            <a:ext cx="2009468" cy="1600438"/>
          </a:xfrm>
          <a:prstGeom prst="rect">
            <a:avLst/>
          </a:prstGeom>
          <a:noFill/>
        </p:spPr>
        <p:txBody>
          <a:bodyPr wrap="square">
            <a:spAutoFit/>
          </a:bodyPr>
          <a:lstStyle/>
          <a:p>
            <a:pPr marL="285750" indent="-285750">
              <a:buFont typeface="Arial" panose="020B0604020202020204" pitchFamily="34" charset="0"/>
              <a:buChar char="•"/>
            </a:pPr>
            <a:r>
              <a:rPr lang="en-GB" sz="1400" dirty="0">
                <a:latin typeface="Century Gothic" panose="020B0502020202020204" pitchFamily="34" charset="0"/>
              </a:rPr>
              <a:t>Most equipment is imported</a:t>
            </a:r>
          </a:p>
          <a:p>
            <a:pPr marL="285750" indent="-285750">
              <a:buFont typeface="Arial" panose="020B0604020202020204" pitchFamily="34" charset="0"/>
              <a:buChar char="•"/>
            </a:pPr>
            <a:r>
              <a:rPr lang="en-GB" sz="1400" dirty="0">
                <a:latin typeface="Century Gothic" panose="020B0502020202020204" pitchFamily="34" charset="0"/>
              </a:rPr>
              <a:t>Naira depreciation increases acquisition costs and lease rentals</a:t>
            </a:r>
            <a:endParaRPr lang="en-NG" sz="1400" dirty="0">
              <a:latin typeface="Century Gothic" panose="020B0502020202020204" pitchFamily="34" charset="0"/>
            </a:endParaRPr>
          </a:p>
        </p:txBody>
      </p:sp>
      <p:sp>
        <p:nvSpPr>
          <p:cNvPr id="40" name="TextBox 39">
            <a:extLst>
              <a:ext uri="{FF2B5EF4-FFF2-40B4-BE49-F238E27FC236}">
                <a16:creationId xmlns:a16="http://schemas.microsoft.com/office/drawing/2014/main" id="{85419A1A-21CA-AFA9-2FB6-80E8C38472CF}"/>
              </a:ext>
            </a:extLst>
          </p:cNvPr>
          <p:cNvSpPr txBox="1"/>
          <p:nvPr/>
        </p:nvSpPr>
        <p:spPr>
          <a:xfrm>
            <a:off x="7745538" y="1962753"/>
            <a:ext cx="1650596" cy="338554"/>
          </a:xfrm>
          <a:prstGeom prst="rect">
            <a:avLst/>
          </a:prstGeom>
          <a:solidFill>
            <a:srgbClr val="9A0000"/>
          </a:solidFill>
        </p:spPr>
        <p:txBody>
          <a:bodyPr wrap="square">
            <a:spAutoFit/>
          </a:bodyPr>
          <a:lstStyle/>
          <a:p>
            <a:r>
              <a:rPr lang="en-GB" sz="1600" b="1" dirty="0">
                <a:solidFill>
                  <a:schemeClr val="bg1"/>
                </a:solidFill>
                <a:latin typeface="Century Gothic" panose="020B0502020202020204" pitchFamily="34" charset="0"/>
              </a:rPr>
              <a:t>FX Risk</a:t>
            </a:r>
            <a:endParaRPr lang="en-NG" sz="1600" b="1" dirty="0">
              <a:solidFill>
                <a:schemeClr val="bg1"/>
              </a:solidFill>
              <a:latin typeface="Century Gothic" panose="020B0502020202020204" pitchFamily="34" charset="0"/>
            </a:endParaRPr>
          </a:p>
        </p:txBody>
      </p:sp>
      <p:sp>
        <p:nvSpPr>
          <p:cNvPr id="42" name="TextBox 41">
            <a:extLst>
              <a:ext uri="{FF2B5EF4-FFF2-40B4-BE49-F238E27FC236}">
                <a16:creationId xmlns:a16="http://schemas.microsoft.com/office/drawing/2014/main" id="{1614872C-F3DD-8E7F-86B2-BF04DC751A57}"/>
              </a:ext>
            </a:extLst>
          </p:cNvPr>
          <p:cNvSpPr txBox="1"/>
          <p:nvPr/>
        </p:nvSpPr>
        <p:spPr>
          <a:xfrm>
            <a:off x="9994188" y="1979368"/>
            <a:ext cx="1650596" cy="584775"/>
          </a:xfrm>
          <a:prstGeom prst="rect">
            <a:avLst/>
          </a:prstGeom>
          <a:solidFill>
            <a:srgbClr val="9A0000"/>
          </a:solidFill>
        </p:spPr>
        <p:txBody>
          <a:bodyPr wrap="square">
            <a:spAutoFit/>
          </a:bodyPr>
          <a:lstStyle/>
          <a:p>
            <a:r>
              <a:rPr lang="en-GB" sz="1600" b="1" dirty="0">
                <a:solidFill>
                  <a:schemeClr val="bg1"/>
                </a:solidFill>
                <a:latin typeface="Century Gothic" panose="020B0502020202020204" pitchFamily="34" charset="0"/>
              </a:rPr>
              <a:t>Growth Opportunities</a:t>
            </a:r>
            <a:endParaRPr lang="en-NG" sz="1600" b="1" dirty="0">
              <a:solidFill>
                <a:schemeClr val="bg1"/>
              </a:solidFill>
              <a:latin typeface="Century Gothic" panose="020B0502020202020204" pitchFamily="34" charset="0"/>
            </a:endParaRPr>
          </a:p>
        </p:txBody>
      </p:sp>
      <p:sp>
        <p:nvSpPr>
          <p:cNvPr id="44" name="TextBox 43">
            <a:extLst>
              <a:ext uri="{FF2B5EF4-FFF2-40B4-BE49-F238E27FC236}">
                <a16:creationId xmlns:a16="http://schemas.microsoft.com/office/drawing/2014/main" id="{D97260B0-EE57-0DCA-8525-B7D260A54615}"/>
              </a:ext>
            </a:extLst>
          </p:cNvPr>
          <p:cNvSpPr txBox="1"/>
          <p:nvPr/>
        </p:nvSpPr>
        <p:spPr>
          <a:xfrm>
            <a:off x="9972066" y="2584048"/>
            <a:ext cx="2009469" cy="3108543"/>
          </a:xfrm>
          <a:prstGeom prst="rect">
            <a:avLst/>
          </a:prstGeom>
          <a:noFill/>
        </p:spPr>
        <p:txBody>
          <a:bodyPr wrap="square">
            <a:spAutoFit/>
          </a:bodyPr>
          <a:lstStyle/>
          <a:p>
            <a:pPr marL="285750" indent="-285750">
              <a:buFont typeface="Arial" panose="020B0604020202020204" pitchFamily="34" charset="0"/>
              <a:buChar char="•"/>
            </a:pPr>
            <a:r>
              <a:rPr lang="en-NG" sz="1400" dirty="0">
                <a:latin typeface="Century Gothic" panose="020B0502020202020204" pitchFamily="34" charset="0"/>
              </a:rPr>
              <a:t>Agriculture mechanization </a:t>
            </a:r>
          </a:p>
          <a:p>
            <a:pPr marL="285750" indent="-285750">
              <a:buFont typeface="Arial" panose="020B0604020202020204" pitchFamily="34" charset="0"/>
              <a:buChar char="•"/>
            </a:pPr>
            <a:r>
              <a:rPr lang="en-NG" sz="1400" dirty="0">
                <a:latin typeface="Century Gothic" panose="020B0502020202020204" pitchFamily="34" charset="0"/>
              </a:rPr>
              <a:t>Healthcare equipment </a:t>
            </a:r>
          </a:p>
          <a:p>
            <a:pPr marL="285750" indent="-285750">
              <a:buFont typeface="Arial" panose="020B0604020202020204" pitchFamily="34" charset="0"/>
              <a:buChar char="•"/>
            </a:pPr>
            <a:r>
              <a:rPr lang="en-NG" sz="1400" dirty="0">
                <a:latin typeface="Century Gothic" panose="020B0502020202020204" pitchFamily="34" charset="0"/>
              </a:rPr>
              <a:t>Renewable energy </a:t>
            </a:r>
          </a:p>
          <a:p>
            <a:pPr marL="285750" indent="-285750">
              <a:buFont typeface="Arial" panose="020B0604020202020204" pitchFamily="34" charset="0"/>
              <a:buChar char="•"/>
            </a:pPr>
            <a:r>
              <a:rPr lang="en-NG" sz="1400" dirty="0">
                <a:latin typeface="Century Gothic" panose="020B0502020202020204" pitchFamily="34" charset="0"/>
              </a:rPr>
              <a:t>Education infrastructure </a:t>
            </a:r>
          </a:p>
          <a:p>
            <a:pPr marL="285750" indent="-285750">
              <a:buFont typeface="Arial" panose="020B0604020202020204" pitchFamily="34" charset="0"/>
              <a:buChar char="•"/>
            </a:pPr>
            <a:r>
              <a:rPr lang="en-NG" sz="1400" dirty="0">
                <a:latin typeface="Century Gothic" panose="020B0502020202020204" pitchFamily="34" charset="0"/>
              </a:rPr>
              <a:t>ICT and digital infrastructure </a:t>
            </a:r>
          </a:p>
          <a:p>
            <a:pPr marL="285750" indent="-285750">
              <a:buFont typeface="Arial" panose="020B0604020202020204" pitchFamily="34" charset="0"/>
              <a:buChar char="•"/>
            </a:pPr>
            <a:r>
              <a:rPr lang="en-NG" sz="1400" dirty="0">
                <a:latin typeface="Century Gothic" panose="020B0502020202020204" pitchFamily="34" charset="0"/>
              </a:rPr>
              <a:t>Mining </a:t>
            </a:r>
          </a:p>
          <a:p>
            <a:pPr marL="285750" indent="-285750">
              <a:buFont typeface="Arial" panose="020B0604020202020204" pitchFamily="34" charset="0"/>
              <a:buChar char="•"/>
            </a:pPr>
            <a:r>
              <a:rPr lang="en-NG" sz="1400" dirty="0">
                <a:latin typeface="Century Gothic" panose="020B0502020202020204" pitchFamily="34" charset="0"/>
              </a:rPr>
              <a:t>Affordable housing equipment</a:t>
            </a:r>
          </a:p>
        </p:txBody>
      </p:sp>
    </p:spTree>
    <p:extLst>
      <p:ext uri="{BB962C8B-B14F-4D97-AF65-F5344CB8AC3E}">
        <p14:creationId xmlns:p14="http://schemas.microsoft.com/office/powerpoint/2010/main" val="83888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366CC-4835-7180-EFD9-CD95BA21B16C}"/>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8897A9C8-B86E-3E2F-207B-62FB34EBAE7A}"/>
              </a:ext>
            </a:extLst>
          </p:cNvPr>
          <p:cNvSpPr/>
          <p:nvPr/>
        </p:nvSpPr>
        <p:spPr>
          <a:xfrm>
            <a:off x="3881284" y="3429000"/>
            <a:ext cx="3122239" cy="20923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22" name="Rectangle 21">
            <a:extLst>
              <a:ext uri="{FF2B5EF4-FFF2-40B4-BE49-F238E27FC236}">
                <a16:creationId xmlns:a16="http://schemas.microsoft.com/office/drawing/2014/main" id="{98C65A30-E9E7-17E7-68BE-C4497BDEC065}"/>
              </a:ext>
            </a:extLst>
          </p:cNvPr>
          <p:cNvSpPr/>
          <p:nvPr/>
        </p:nvSpPr>
        <p:spPr>
          <a:xfrm>
            <a:off x="324465" y="3450795"/>
            <a:ext cx="3391518" cy="20923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20" name="Rectangle 19">
            <a:extLst>
              <a:ext uri="{FF2B5EF4-FFF2-40B4-BE49-F238E27FC236}">
                <a16:creationId xmlns:a16="http://schemas.microsoft.com/office/drawing/2014/main" id="{EE23A78C-0491-4479-9CDA-073B3A6099F7}"/>
              </a:ext>
            </a:extLst>
          </p:cNvPr>
          <p:cNvSpPr/>
          <p:nvPr/>
        </p:nvSpPr>
        <p:spPr>
          <a:xfrm>
            <a:off x="3875325" y="1216750"/>
            <a:ext cx="3128198" cy="20923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8" name="Rectangle 17">
            <a:extLst>
              <a:ext uri="{FF2B5EF4-FFF2-40B4-BE49-F238E27FC236}">
                <a16:creationId xmlns:a16="http://schemas.microsoft.com/office/drawing/2014/main" id="{49E998A9-D36E-EB7C-30B2-27E3CDA71521}"/>
              </a:ext>
            </a:extLst>
          </p:cNvPr>
          <p:cNvSpPr/>
          <p:nvPr/>
        </p:nvSpPr>
        <p:spPr>
          <a:xfrm>
            <a:off x="324465" y="1216750"/>
            <a:ext cx="3391518" cy="20923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4" name="Picture 3">
            <a:extLst>
              <a:ext uri="{FF2B5EF4-FFF2-40B4-BE49-F238E27FC236}">
                <a16:creationId xmlns:a16="http://schemas.microsoft.com/office/drawing/2014/main" id="{79545BFA-6492-B25E-59D4-A1E255EDE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65831495-4E23-FC54-9A9F-97141D98E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7" name="TextBox 6">
            <a:extLst>
              <a:ext uri="{FF2B5EF4-FFF2-40B4-BE49-F238E27FC236}">
                <a16:creationId xmlns:a16="http://schemas.microsoft.com/office/drawing/2014/main" id="{D1CDF197-81CA-D46B-5463-E535F0368CD3}"/>
              </a:ext>
            </a:extLst>
          </p:cNvPr>
          <p:cNvSpPr txBox="1"/>
          <p:nvPr/>
        </p:nvSpPr>
        <p:spPr>
          <a:xfrm>
            <a:off x="3049229" y="338903"/>
            <a:ext cx="6098458" cy="369332"/>
          </a:xfrm>
          <a:prstGeom prst="rect">
            <a:avLst/>
          </a:prstGeom>
          <a:solidFill>
            <a:srgbClr val="9A0000"/>
          </a:solidFill>
        </p:spPr>
        <p:txBody>
          <a:bodyPr wrap="square">
            <a:spAutoFit/>
          </a:bodyPr>
          <a:lstStyle/>
          <a:p>
            <a:r>
              <a:rPr lang="en-GB" sz="1800" dirty="0">
                <a:solidFill>
                  <a:schemeClr val="bg1"/>
                </a:solidFill>
                <a:latin typeface="Century Gothic" panose="020B0502020202020204" pitchFamily="34" charset="0"/>
              </a:rPr>
              <a:t>Industry Structure and Funding Gap</a:t>
            </a:r>
          </a:p>
        </p:txBody>
      </p:sp>
      <p:sp>
        <p:nvSpPr>
          <p:cNvPr id="14" name="TextBox 13">
            <a:extLst>
              <a:ext uri="{FF2B5EF4-FFF2-40B4-BE49-F238E27FC236}">
                <a16:creationId xmlns:a16="http://schemas.microsoft.com/office/drawing/2014/main" id="{9941FC2B-51E2-6CDF-A4EC-12A920EAC19A}"/>
              </a:ext>
            </a:extLst>
          </p:cNvPr>
          <p:cNvSpPr txBox="1"/>
          <p:nvPr/>
        </p:nvSpPr>
        <p:spPr>
          <a:xfrm>
            <a:off x="393907" y="1885245"/>
            <a:ext cx="3322076" cy="1200329"/>
          </a:xfrm>
          <a:prstGeom prst="rect">
            <a:avLst/>
          </a:prstGeom>
          <a:noFill/>
        </p:spPr>
        <p:txBody>
          <a:bodyPr wrap="square">
            <a:spAutoFit/>
          </a:bodyPr>
          <a:lstStyle/>
          <a:p>
            <a:pPr marL="285750" indent="-285750">
              <a:buFont typeface="Courier New" panose="02070309020205020404" pitchFamily="49" charset="0"/>
              <a:buChar char="o"/>
            </a:pPr>
            <a:r>
              <a:rPr lang="en-GB" sz="1200" dirty="0">
                <a:latin typeface="Century Gothic" panose="020B0502020202020204" pitchFamily="34" charset="0"/>
              </a:rPr>
              <a:t>Mostly privately owned firms</a:t>
            </a:r>
          </a:p>
          <a:p>
            <a:pPr marL="285750" indent="-285750">
              <a:buFont typeface="Courier New" panose="02070309020205020404" pitchFamily="49" charset="0"/>
              <a:buChar char="o"/>
            </a:pPr>
            <a:r>
              <a:rPr lang="en-GB" sz="1200" dirty="0">
                <a:latin typeface="Century Gothic" panose="020B0502020202020204" pitchFamily="34" charset="0"/>
              </a:rPr>
              <a:t>Founder-driven businesses/ family-owned businesses</a:t>
            </a:r>
          </a:p>
          <a:p>
            <a:pPr marL="285750" indent="-285750">
              <a:buFont typeface="Courier New" panose="02070309020205020404" pitchFamily="49" charset="0"/>
              <a:buChar char="o"/>
            </a:pPr>
            <a:r>
              <a:rPr lang="en-GB" sz="1200" dirty="0">
                <a:latin typeface="Century Gothic" panose="020B0502020202020204" pitchFamily="34" charset="0"/>
              </a:rPr>
              <a:t>Few institutional shareholders</a:t>
            </a:r>
          </a:p>
          <a:p>
            <a:pPr marL="285750" indent="-285750">
              <a:buFont typeface="Courier New" panose="02070309020205020404" pitchFamily="49" charset="0"/>
              <a:buChar char="o"/>
            </a:pPr>
            <a:r>
              <a:rPr lang="en-GB" sz="1200" dirty="0">
                <a:latin typeface="Century Gothic" panose="020B0502020202020204" pitchFamily="34" charset="0"/>
              </a:rPr>
              <a:t>Partnerships</a:t>
            </a:r>
          </a:p>
          <a:p>
            <a:pPr marL="285750" indent="-285750">
              <a:buFont typeface="Courier New" panose="02070309020205020404" pitchFamily="49" charset="0"/>
              <a:buChar char="o"/>
            </a:pPr>
            <a:r>
              <a:rPr lang="en-GB" sz="1200" dirty="0">
                <a:latin typeface="Century Gothic" panose="020B0502020202020204" pitchFamily="34" charset="0"/>
              </a:rPr>
              <a:t>very few publicly listed firms</a:t>
            </a:r>
            <a:endParaRPr lang="en-NG" sz="1200" dirty="0">
              <a:latin typeface="Century Gothic" panose="020B0502020202020204" pitchFamily="34" charset="0"/>
            </a:endParaRPr>
          </a:p>
        </p:txBody>
      </p:sp>
      <p:sp>
        <p:nvSpPr>
          <p:cNvPr id="15" name="TextBox 14">
            <a:extLst>
              <a:ext uri="{FF2B5EF4-FFF2-40B4-BE49-F238E27FC236}">
                <a16:creationId xmlns:a16="http://schemas.microsoft.com/office/drawing/2014/main" id="{E34FCC04-0785-510B-1BCC-6C5CE5A89636}"/>
              </a:ext>
            </a:extLst>
          </p:cNvPr>
          <p:cNvSpPr txBox="1"/>
          <p:nvPr/>
        </p:nvSpPr>
        <p:spPr>
          <a:xfrm>
            <a:off x="501447" y="1422557"/>
            <a:ext cx="2905432" cy="307777"/>
          </a:xfrm>
          <a:prstGeom prst="rect">
            <a:avLst/>
          </a:prstGeom>
          <a:solidFill>
            <a:srgbClr val="A62325"/>
          </a:solidFill>
        </p:spPr>
        <p:txBody>
          <a:bodyPr wrap="square" rtlCol="0">
            <a:spAutoFit/>
          </a:bodyPr>
          <a:lstStyle/>
          <a:p>
            <a:r>
              <a:rPr lang="en-GB" sz="1400" dirty="0">
                <a:solidFill>
                  <a:schemeClr val="bg1"/>
                </a:solidFill>
                <a:latin typeface="Century Gothic" panose="020B0502020202020204" pitchFamily="34" charset="0"/>
              </a:rPr>
              <a:t>Ownership</a:t>
            </a:r>
            <a:endParaRPr lang="en-NG" sz="1400"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F7B9DEE9-A203-07C3-BBB0-9A4450E97387}"/>
              </a:ext>
            </a:extLst>
          </p:cNvPr>
          <p:cNvSpPr txBox="1"/>
          <p:nvPr/>
        </p:nvSpPr>
        <p:spPr>
          <a:xfrm>
            <a:off x="4008244" y="1875022"/>
            <a:ext cx="2860204" cy="1015663"/>
          </a:xfrm>
          <a:prstGeom prst="rect">
            <a:avLst/>
          </a:prstGeom>
          <a:noFill/>
        </p:spPr>
        <p:txBody>
          <a:bodyPr wrap="square">
            <a:spAutoFit/>
          </a:bodyPr>
          <a:lstStyle/>
          <a:p>
            <a:pPr marL="285750" indent="-285750">
              <a:buFont typeface="Courier New" panose="02070309020205020404" pitchFamily="49" charset="0"/>
              <a:buChar char="o"/>
            </a:pPr>
            <a:r>
              <a:rPr lang="en-GB" sz="1200" dirty="0">
                <a:latin typeface="Century Gothic" panose="020B0502020202020204" pitchFamily="34" charset="0"/>
              </a:rPr>
              <a:t>Lagos dominates</a:t>
            </a:r>
          </a:p>
          <a:p>
            <a:pPr marL="285750" indent="-285750">
              <a:buFont typeface="Courier New" panose="02070309020205020404" pitchFamily="49" charset="0"/>
              <a:buChar char="o"/>
            </a:pPr>
            <a:r>
              <a:rPr lang="en-GB" sz="1200" dirty="0">
                <a:latin typeface="Century Gothic" panose="020B0502020202020204" pitchFamily="34" charset="0"/>
              </a:rPr>
              <a:t>Abuja &amp; Port Harcourt secondary hubs</a:t>
            </a:r>
          </a:p>
          <a:p>
            <a:pPr marL="285750" indent="-285750">
              <a:buFont typeface="Courier New" panose="02070309020205020404" pitchFamily="49" charset="0"/>
              <a:buChar char="o"/>
            </a:pPr>
            <a:r>
              <a:rPr lang="en-GB" sz="1200" dirty="0">
                <a:latin typeface="Century Gothic" panose="020B0502020202020204" pitchFamily="34" charset="0"/>
              </a:rPr>
              <a:t>Limited penetration outside major commercial centres</a:t>
            </a:r>
            <a:endParaRPr lang="en-NG" sz="1200" dirty="0">
              <a:latin typeface="Century Gothic" panose="020B0502020202020204" pitchFamily="34" charset="0"/>
            </a:endParaRPr>
          </a:p>
        </p:txBody>
      </p:sp>
      <p:sp>
        <p:nvSpPr>
          <p:cNvPr id="19" name="TextBox 18">
            <a:extLst>
              <a:ext uri="{FF2B5EF4-FFF2-40B4-BE49-F238E27FC236}">
                <a16:creationId xmlns:a16="http://schemas.microsoft.com/office/drawing/2014/main" id="{1B720F73-DE77-00D3-73E0-1630AFCFC508}"/>
              </a:ext>
            </a:extLst>
          </p:cNvPr>
          <p:cNvSpPr txBox="1"/>
          <p:nvPr/>
        </p:nvSpPr>
        <p:spPr>
          <a:xfrm>
            <a:off x="4138646" y="1439596"/>
            <a:ext cx="2599399" cy="307777"/>
          </a:xfrm>
          <a:prstGeom prst="rect">
            <a:avLst/>
          </a:prstGeom>
          <a:solidFill>
            <a:srgbClr val="A62325"/>
          </a:solidFill>
        </p:spPr>
        <p:txBody>
          <a:bodyPr wrap="square">
            <a:spAutoFit/>
          </a:bodyPr>
          <a:lstStyle/>
          <a:p>
            <a:r>
              <a:rPr lang="en-GB" sz="1400" dirty="0">
                <a:solidFill>
                  <a:schemeClr val="bg1"/>
                </a:solidFill>
                <a:latin typeface="Century Gothic" panose="020B0502020202020204" pitchFamily="34" charset="0"/>
              </a:rPr>
              <a:t>Geographic Presence</a:t>
            </a:r>
            <a:endParaRPr lang="en-NG" sz="1400"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5798E7F9-637D-51D7-A73C-8213F0C585A4}"/>
              </a:ext>
            </a:extLst>
          </p:cNvPr>
          <p:cNvSpPr txBox="1"/>
          <p:nvPr/>
        </p:nvSpPr>
        <p:spPr>
          <a:xfrm>
            <a:off x="404067" y="3993234"/>
            <a:ext cx="2939225" cy="1384995"/>
          </a:xfrm>
          <a:prstGeom prst="rect">
            <a:avLst/>
          </a:prstGeom>
          <a:noFill/>
        </p:spPr>
        <p:txBody>
          <a:bodyPr wrap="square">
            <a:spAutoFit/>
          </a:bodyPr>
          <a:lstStyle/>
          <a:p>
            <a:pPr marL="285750" indent="-285750">
              <a:buFont typeface="Courier New" panose="02070309020205020404" pitchFamily="49" charset="0"/>
              <a:buChar char="o"/>
            </a:pPr>
            <a:r>
              <a:rPr lang="en-GB" sz="1200" dirty="0">
                <a:latin typeface="Century Gothic" panose="020B0502020202020204" pitchFamily="34" charset="0"/>
              </a:rPr>
              <a:t>Few Independent leasing firms dominate</a:t>
            </a:r>
          </a:p>
          <a:p>
            <a:pPr marL="285750" indent="-285750">
              <a:buFont typeface="Courier New" panose="02070309020205020404" pitchFamily="49" charset="0"/>
              <a:buChar char="o"/>
            </a:pPr>
            <a:r>
              <a:rPr lang="en-GB" sz="1200" dirty="0">
                <a:latin typeface="Century Gothic" panose="020B0502020202020204" pitchFamily="34" charset="0"/>
              </a:rPr>
              <a:t>Few bank-affiliated leasing companies</a:t>
            </a:r>
          </a:p>
          <a:p>
            <a:pPr marL="285750" indent="-285750">
              <a:buFont typeface="Courier New" panose="02070309020205020404" pitchFamily="49" charset="0"/>
              <a:buChar char="o"/>
            </a:pPr>
            <a:r>
              <a:rPr lang="en-GB" sz="1200" dirty="0">
                <a:latin typeface="Century Gothic" panose="020B0502020202020204" pitchFamily="34" charset="0"/>
              </a:rPr>
              <a:t>Mostly SMEs</a:t>
            </a:r>
          </a:p>
          <a:p>
            <a:r>
              <a:rPr lang="en-GB" sz="1200" dirty="0">
                <a:solidFill>
                  <a:srgbClr val="C00000"/>
                </a:solidFill>
                <a:latin typeface="Century Gothic" panose="020B0502020202020204" pitchFamily="34" charset="0"/>
              </a:rPr>
              <a:t>Smaller firms have weaker balance sheets and higher funding costs.</a:t>
            </a:r>
          </a:p>
        </p:txBody>
      </p:sp>
      <p:sp>
        <p:nvSpPr>
          <p:cNvPr id="23" name="TextBox 22">
            <a:extLst>
              <a:ext uri="{FF2B5EF4-FFF2-40B4-BE49-F238E27FC236}">
                <a16:creationId xmlns:a16="http://schemas.microsoft.com/office/drawing/2014/main" id="{58E469DC-03E9-7812-66CB-68039927B8C5}"/>
              </a:ext>
            </a:extLst>
          </p:cNvPr>
          <p:cNvSpPr txBox="1"/>
          <p:nvPr/>
        </p:nvSpPr>
        <p:spPr>
          <a:xfrm>
            <a:off x="551275" y="3614836"/>
            <a:ext cx="2212257" cy="307777"/>
          </a:xfrm>
          <a:prstGeom prst="rect">
            <a:avLst/>
          </a:prstGeom>
          <a:solidFill>
            <a:srgbClr val="A62325"/>
          </a:solidFill>
        </p:spPr>
        <p:txBody>
          <a:bodyPr wrap="square">
            <a:spAutoFit/>
          </a:bodyPr>
          <a:lstStyle/>
          <a:p>
            <a:r>
              <a:rPr lang="en-GB" sz="1400" dirty="0">
                <a:solidFill>
                  <a:schemeClr val="bg1"/>
                </a:solidFill>
                <a:latin typeface="Century Gothic" panose="020B0502020202020204" pitchFamily="34" charset="0"/>
              </a:rPr>
              <a:t>Market Composition</a:t>
            </a:r>
            <a:endParaRPr lang="en-NG" sz="1400" dirty="0">
              <a:solidFill>
                <a:schemeClr val="bg1"/>
              </a:solidFill>
              <a:latin typeface="Century Gothic" panose="020B0502020202020204" pitchFamily="34" charset="0"/>
            </a:endParaRPr>
          </a:p>
        </p:txBody>
      </p:sp>
      <p:sp>
        <p:nvSpPr>
          <p:cNvPr id="25" name="TextBox 24">
            <a:extLst>
              <a:ext uri="{FF2B5EF4-FFF2-40B4-BE49-F238E27FC236}">
                <a16:creationId xmlns:a16="http://schemas.microsoft.com/office/drawing/2014/main" id="{77F66D96-683B-632F-EA8D-0C6C274B25E9}"/>
              </a:ext>
            </a:extLst>
          </p:cNvPr>
          <p:cNvSpPr txBox="1"/>
          <p:nvPr/>
        </p:nvSpPr>
        <p:spPr>
          <a:xfrm>
            <a:off x="4138646" y="4038896"/>
            <a:ext cx="2864877" cy="830997"/>
          </a:xfrm>
          <a:prstGeom prst="rect">
            <a:avLst/>
          </a:prstGeom>
          <a:noFill/>
        </p:spPr>
        <p:txBody>
          <a:bodyPr wrap="square">
            <a:spAutoFit/>
          </a:bodyPr>
          <a:lstStyle/>
          <a:p>
            <a:pPr marL="285750" indent="-285750">
              <a:buFont typeface="Courier New" panose="02070309020205020404" pitchFamily="49" charset="0"/>
              <a:buChar char="o"/>
            </a:pPr>
            <a:r>
              <a:rPr lang="en-GB" sz="1200" dirty="0">
                <a:latin typeface="Century Gothic" panose="020B0502020202020204" pitchFamily="34" charset="0"/>
              </a:rPr>
              <a:t>Virtually no listed leasing companies</a:t>
            </a:r>
          </a:p>
          <a:p>
            <a:pPr marL="285750" indent="-285750">
              <a:buFont typeface="Courier New" panose="02070309020205020404" pitchFamily="49" charset="0"/>
              <a:buChar char="o"/>
            </a:pPr>
            <a:r>
              <a:rPr lang="en-GB" sz="1200" dirty="0">
                <a:latin typeface="Century Gothic" panose="020B0502020202020204" pitchFamily="34" charset="0"/>
              </a:rPr>
              <a:t>Limited access to equity investors</a:t>
            </a:r>
            <a:endParaRPr lang="en-NG" sz="1200" dirty="0">
              <a:latin typeface="Century Gothic" panose="020B0502020202020204" pitchFamily="34" charset="0"/>
            </a:endParaRPr>
          </a:p>
        </p:txBody>
      </p:sp>
      <p:sp>
        <p:nvSpPr>
          <p:cNvPr id="27" name="TextBox 26">
            <a:extLst>
              <a:ext uri="{FF2B5EF4-FFF2-40B4-BE49-F238E27FC236}">
                <a16:creationId xmlns:a16="http://schemas.microsoft.com/office/drawing/2014/main" id="{AE510F70-20B8-50E5-FE68-2D65822461F3}"/>
              </a:ext>
            </a:extLst>
          </p:cNvPr>
          <p:cNvSpPr txBox="1"/>
          <p:nvPr/>
        </p:nvSpPr>
        <p:spPr>
          <a:xfrm>
            <a:off x="4138646" y="3631340"/>
            <a:ext cx="2669457" cy="307777"/>
          </a:xfrm>
          <a:prstGeom prst="rect">
            <a:avLst/>
          </a:prstGeom>
          <a:solidFill>
            <a:srgbClr val="A62325"/>
          </a:solidFill>
        </p:spPr>
        <p:txBody>
          <a:bodyPr wrap="square">
            <a:spAutoFit/>
          </a:bodyPr>
          <a:lstStyle/>
          <a:p>
            <a:r>
              <a:rPr lang="en-GB" sz="1400" dirty="0">
                <a:solidFill>
                  <a:schemeClr val="bg1"/>
                </a:solidFill>
                <a:latin typeface="Century Gothic" panose="020B0502020202020204" pitchFamily="34" charset="0"/>
              </a:rPr>
              <a:t>Listing Status</a:t>
            </a:r>
            <a:endParaRPr lang="en-NG" sz="14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F67491DB-C892-AB63-A892-C903CDFC6061}"/>
              </a:ext>
            </a:extLst>
          </p:cNvPr>
          <p:cNvSpPr txBox="1"/>
          <p:nvPr/>
        </p:nvSpPr>
        <p:spPr>
          <a:xfrm>
            <a:off x="324465" y="5762372"/>
            <a:ext cx="4065640" cy="646331"/>
          </a:xfrm>
          <a:prstGeom prst="rect">
            <a:avLst/>
          </a:prstGeom>
          <a:noFill/>
        </p:spPr>
        <p:txBody>
          <a:bodyPr wrap="square">
            <a:spAutoFit/>
          </a:bodyPr>
          <a:lstStyle/>
          <a:p>
            <a:r>
              <a:rPr lang="en-GB" sz="1200" b="1" dirty="0">
                <a:latin typeface="Century Gothic" panose="020B0502020202020204" pitchFamily="34" charset="0"/>
              </a:rPr>
              <a:t>Industry Characteristics: Private ownership + limited public listing + market concentration = constrained access to long-term capital.</a:t>
            </a:r>
            <a:endParaRPr lang="en-NG" sz="1200" b="1" dirty="0">
              <a:latin typeface="Century Gothic" panose="020B0502020202020204" pitchFamily="34" charset="0"/>
            </a:endParaRPr>
          </a:p>
        </p:txBody>
      </p:sp>
      <p:graphicFrame>
        <p:nvGraphicFramePr>
          <p:cNvPr id="32" name="Chart 31">
            <a:extLst>
              <a:ext uri="{FF2B5EF4-FFF2-40B4-BE49-F238E27FC236}">
                <a16:creationId xmlns:a16="http://schemas.microsoft.com/office/drawing/2014/main" id="{A9D0A1E5-7AB2-6104-9046-03D3AB1DA38F}"/>
              </a:ext>
            </a:extLst>
          </p:cNvPr>
          <p:cNvGraphicFramePr>
            <a:graphicFrameLocks/>
          </p:cNvGraphicFramePr>
          <p:nvPr>
            <p:extLst>
              <p:ext uri="{D42A27DB-BD31-4B8C-83A1-F6EECF244321}">
                <p14:modId xmlns:p14="http://schemas.microsoft.com/office/powerpoint/2010/main" val="4149364667"/>
              </p:ext>
            </p:extLst>
          </p:nvPr>
        </p:nvGraphicFramePr>
        <p:xfrm>
          <a:off x="7262975" y="1422557"/>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6E32C6BB-6958-0FFB-8C81-6584E60AC7E3}"/>
              </a:ext>
            </a:extLst>
          </p:cNvPr>
          <p:cNvGraphicFramePr>
            <a:graphicFrameLocks/>
          </p:cNvGraphicFramePr>
          <p:nvPr>
            <p:extLst>
              <p:ext uri="{D42A27DB-BD31-4B8C-83A1-F6EECF244321}">
                <p14:modId xmlns:p14="http://schemas.microsoft.com/office/powerpoint/2010/main" val="3337881513"/>
              </p:ext>
            </p:extLst>
          </p:nvPr>
        </p:nvGraphicFramePr>
        <p:xfrm>
          <a:off x="7937097" y="4149704"/>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a:extLst>
              <a:ext uri="{FF2B5EF4-FFF2-40B4-BE49-F238E27FC236}">
                <a16:creationId xmlns:a16="http://schemas.microsoft.com/office/drawing/2014/main" id="{5BC0009B-A20C-E004-2030-303F3EE380AE}"/>
              </a:ext>
            </a:extLst>
          </p:cNvPr>
          <p:cNvSpPr txBox="1"/>
          <p:nvPr/>
        </p:nvSpPr>
        <p:spPr>
          <a:xfrm>
            <a:off x="4565530" y="6125159"/>
            <a:ext cx="3796150" cy="47237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NG" sz="1200" b="0" i="0" u="none" strike="noStrike" kern="1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Corporate organizations, SMEs, government agencies and multinationals</a:t>
            </a:r>
          </a:p>
        </p:txBody>
      </p:sp>
      <p:sp>
        <p:nvSpPr>
          <p:cNvPr id="38" name="TextBox 37">
            <a:extLst>
              <a:ext uri="{FF2B5EF4-FFF2-40B4-BE49-F238E27FC236}">
                <a16:creationId xmlns:a16="http://schemas.microsoft.com/office/drawing/2014/main" id="{2A3C36AD-A9A5-1F11-7B7A-C94E29FA1A4A}"/>
              </a:ext>
            </a:extLst>
          </p:cNvPr>
          <p:cNvSpPr txBox="1"/>
          <p:nvPr/>
        </p:nvSpPr>
        <p:spPr>
          <a:xfrm>
            <a:off x="4675853" y="5804909"/>
            <a:ext cx="3347884" cy="305084"/>
          </a:xfrm>
          <a:prstGeom prst="rect">
            <a:avLst/>
          </a:prstGeom>
          <a:solidFill>
            <a:srgbClr val="A62325"/>
          </a:solidFill>
        </p:spPr>
        <p:txBody>
          <a:bodyPr wrap="square">
            <a:spAutoFit/>
          </a:bodyPr>
          <a:lstStyle/>
          <a:p>
            <a:pPr>
              <a:lnSpc>
                <a:spcPct val="107000"/>
              </a:lnSpc>
              <a:spcAft>
                <a:spcPts val="800"/>
              </a:spcAft>
              <a:buNone/>
            </a:pPr>
            <a:r>
              <a:rPr lang="en-NG" sz="1400"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Customer Base</a:t>
            </a:r>
          </a:p>
        </p:txBody>
      </p:sp>
      <p:sp>
        <p:nvSpPr>
          <p:cNvPr id="2" name="TextBox 1">
            <a:extLst>
              <a:ext uri="{FF2B5EF4-FFF2-40B4-BE49-F238E27FC236}">
                <a16:creationId xmlns:a16="http://schemas.microsoft.com/office/drawing/2014/main" id="{E792A20A-2000-AC5D-4A26-7C46F2E64D84}"/>
              </a:ext>
            </a:extLst>
          </p:cNvPr>
          <p:cNvSpPr txBox="1"/>
          <p:nvPr/>
        </p:nvSpPr>
        <p:spPr>
          <a:xfrm>
            <a:off x="7937097" y="1091156"/>
            <a:ext cx="3796150" cy="27475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rgbClr val="9A0000"/>
                </a:solidFill>
                <a:effectLst/>
                <a:uLnTx/>
                <a:uFillTx/>
                <a:latin typeface="Century Gothic" panose="020B0502020202020204" pitchFamily="34" charset="0"/>
                <a:ea typeface="Calibri" panose="020F0502020204030204" pitchFamily="34" charset="0"/>
                <a:cs typeface="Times New Roman" panose="02020603050405020304" pitchFamily="18" charset="0"/>
              </a:rPr>
              <a:t>Ownership Structure in the Leasing Industry</a:t>
            </a:r>
            <a:endParaRPr kumimoji="0" lang="en-NG" sz="1200" b="1" i="0" u="none" strike="noStrike" kern="100" cap="none" spc="0" normalizeH="0" baseline="0" noProof="0" dirty="0">
              <a:ln>
                <a:noFill/>
              </a:ln>
              <a:solidFill>
                <a:srgbClr val="9A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EF00723-91CD-CC6C-72A2-71CA17C294CB}"/>
              </a:ext>
            </a:extLst>
          </p:cNvPr>
          <p:cNvSpPr txBox="1"/>
          <p:nvPr/>
        </p:nvSpPr>
        <p:spPr>
          <a:xfrm>
            <a:off x="7835968" y="3919650"/>
            <a:ext cx="4336068" cy="27417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rgbClr val="9A0000"/>
                </a:solidFill>
                <a:effectLst/>
                <a:uLnTx/>
                <a:uFillTx/>
                <a:latin typeface="Century Gothic" panose="020B0502020202020204" pitchFamily="34" charset="0"/>
                <a:ea typeface="Calibri" panose="020F0502020204030204" pitchFamily="34" charset="0"/>
                <a:cs typeface="Times New Roman" panose="02020603050405020304" pitchFamily="18" charset="0"/>
              </a:rPr>
              <a:t>Geographical Distribution of Leasing Firms in Nigeria</a:t>
            </a:r>
            <a:endParaRPr kumimoji="0" lang="en-NG" sz="1200" b="1" i="0" u="none" strike="noStrike" kern="100" cap="none" spc="0" normalizeH="0" baseline="0" noProof="0" dirty="0">
              <a:ln>
                <a:noFill/>
              </a:ln>
              <a:solidFill>
                <a:srgbClr val="9A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185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E687D-5B04-A97E-5D45-AAE934E442B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62D86F-02EA-0D72-910E-7AAC5BCDE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685BC7E1-7696-9684-0F03-D5A19E0C4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7" name="TextBox 6">
            <a:extLst>
              <a:ext uri="{FF2B5EF4-FFF2-40B4-BE49-F238E27FC236}">
                <a16:creationId xmlns:a16="http://schemas.microsoft.com/office/drawing/2014/main" id="{90FC29F4-D830-B4A0-399F-1902D2DF700D}"/>
              </a:ext>
            </a:extLst>
          </p:cNvPr>
          <p:cNvSpPr txBox="1"/>
          <p:nvPr/>
        </p:nvSpPr>
        <p:spPr>
          <a:xfrm>
            <a:off x="3049229" y="338903"/>
            <a:ext cx="6098458" cy="369332"/>
          </a:xfrm>
          <a:prstGeom prst="rect">
            <a:avLst/>
          </a:prstGeom>
          <a:solidFill>
            <a:srgbClr val="A62325"/>
          </a:solidFill>
        </p:spPr>
        <p:txBody>
          <a:bodyPr wrap="square">
            <a:spAutoFit/>
          </a:bodyPr>
          <a:lstStyle/>
          <a:p>
            <a:r>
              <a:rPr lang="en-GB" dirty="0">
                <a:solidFill>
                  <a:schemeClr val="bg1"/>
                </a:solidFill>
                <a:latin typeface="Century Gothic" panose="020B0502020202020204" pitchFamily="34" charset="0"/>
              </a:rPr>
              <a:t>Current Funding Structure of Nigeria's Leasing Industry</a:t>
            </a:r>
            <a:endParaRPr lang="en-GB" sz="1800" dirty="0">
              <a:solidFill>
                <a:schemeClr val="bg1"/>
              </a:solidFill>
              <a:latin typeface="Century Gothic" panose="020B0502020202020204" pitchFamily="34" charset="0"/>
            </a:endParaRPr>
          </a:p>
        </p:txBody>
      </p:sp>
      <p:graphicFrame>
        <p:nvGraphicFramePr>
          <p:cNvPr id="2" name="Diagram 1">
            <a:extLst>
              <a:ext uri="{FF2B5EF4-FFF2-40B4-BE49-F238E27FC236}">
                <a16:creationId xmlns:a16="http://schemas.microsoft.com/office/drawing/2014/main" id="{E77B8839-265A-38C4-9357-25A3CD7ACC03}"/>
              </a:ext>
            </a:extLst>
          </p:cNvPr>
          <p:cNvGraphicFramePr/>
          <p:nvPr/>
        </p:nvGraphicFramePr>
        <p:xfrm>
          <a:off x="1092156" y="338903"/>
          <a:ext cx="9834880" cy="5889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503BFE19-03F6-2966-4465-DF17635AAFE2}"/>
              </a:ext>
            </a:extLst>
          </p:cNvPr>
          <p:cNvSpPr txBox="1"/>
          <p:nvPr/>
        </p:nvSpPr>
        <p:spPr>
          <a:xfrm>
            <a:off x="1218294" y="4305887"/>
            <a:ext cx="1283108" cy="523220"/>
          </a:xfrm>
          <a:prstGeom prst="rect">
            <a:avLst/>
          </a:prstGeom>
          <a:noFill/>
        </p:spPr>
        <p:txBody>
          <a:bodyPr wrap="square">
            <a:spAutoFit/>
          </a:bodyPr>
          <a:lstStyle/>
          <a:p>
            <a:r>
              <a:rPr lang="en-GB" sz="1400" dirty="0">
                <a:latin typeface="Century Gothic" panose="020B0502020202020204" pitchFamily="34" charset="0"/>
              </a:rPr>
              <a:t>Short-term Borrowing</a:t>
            </a:r>
            <a:endParaRPr lang="en-NG" sz="1400" dirty="0">
              <a:latin typeface="Century Gothic" panose="020B0502020202020204" pitchFamily="34" charset="0"/>
            </a:endParaRPr>
          </a:p>
        </p:txBody>
      </p:sp>
      <p:sp>
        <p:nvSpPr>
          <p:cNvPr id="11" name="TextBox 10">
            <a:extLst>
              <a:ext uri="{FF2B5EF4-FFF2-40B4-BE49-F238E27FC236}">
                <a16:creationId xmlns:a16="http://schemas.microsoft.com/office/drawing/2014/main" id="{560BCF39-8231-5D7E-ACC4-BD193BEAA6FE}"/>
              </a:ext>
            </a:extLst>
          </p:cNvPr>
          <p:cNvSpPr txBox="1"/>
          <p:nvPr/>
        </p:nvSpPr>
        <p:spPr>
          <a:xfrm>
            <a:off x="2745283" y="4305887"/>
            <a:ext cx="1428129" cy="1169551"/>
          </a:xfrm>
          <a:prstGeom prst="rect">
            <a:avLst/>
          </a:prstGeom>
          <a:noFill/>
        </p:spPr>
        <p:txBody>
          <a:bodyPr wrap="square">
            <a:spAutoFit/>
          </a:bodyPr>
          <a:lstStyle/>
          <a:p>
            <a:r>
              <a:rPr lang="en-GB" sz="1400" dirty="0">
                <a:latin typeface="Century Gothic" panose="020B0502020202020204" pitchFamily="34" charset="0"/>
              </a:rPr>
              <a:t>Equity From Owners</a:t>
            </a:r>
          </a:p>
          <a:p>
            <a:r>
              <a:rPr lang="en-GB" sz="1400" dirty="0">
                <a:latin typeface="Century Gothic" panose="020B0502020202020204" pitchFamily="34" charset="0"/>
              </a:rPr>
              <a:t>Limited capacity for expansion</a:t>
            </a:r>
            <a:endParaRPr lang="en-NG" sz="1400" dirty="0">
              <a:latin typeface="Century Gothic" panose="020B0502020202020204" pitchFamily="34" charset="0"/>
            </a:endParaRPr>
          </a:p>
        </p:txBody>
      </p:sp>
      <p:sp>
        <p:nvSpPr>
          <p:cNvPr id="12" name="TextBox 11">
            <a:extLst>
              <a:ext uri="{FF2B5EF4-FFF2-40B4-BE49-F238E27FC236}">
                <a16:creationId xmlns:a16="http://schemas.microsoft.com/office/drawing/2014/main" id="{F14D201D-4F17-81E6-88AE-CFBF17DCDFD8}"/>
              </a:ext>
            </a:extLst>
          </p:cNvPr>
          <p:cNvSpPr txBox="1"/>
          <p:nvPr/>
        </p:nvSpPr>
        <p:spPr>
          <a:xfrm>
            <a:off x="4658461" y="4284765"/>
            <a:ext cx="1283108" cy="1169551"/>
          </a:xfrm>
          <a:prstGeom prst="rect">
            <a:avLst/>
          </a:prstGeom>
          <a:noFill/>
        </p:spPr>
        <p:txBody>
          <a:bodyPr wrap="square">
            <a:spAutoFit/>
          </a:bodyPr>
          <a:lstStyle/>
          <a:p>
            <a:r>
              <a:rPr lang="en-GB" sz="1400" dirty="0">
                <a:latin typeface="Century Gothic" panose="020B0502020202020204" pitchFamily="34" charset="0"/>
              </a:rPr>
              <a:t>Internal Cash flow</a:t>
            </a:r>
          </a:p>
          <a:p>
            <a:r>
              <a:rPr lang="en-GB" sz="1400" dirty="0">
                <a:latin typeface="Century Gothic" panose="020B0502020202020204" pitchFamily="34" charset="0"/>
              </a:rPr>
              <a:t>Slow capital accumulation</a:t>
            </a:r>
            <a:endParaRPr lang="en-NG" sz="1400" dirty="0">
              <a:latin typeface="Century Gothic" panose="020B0502020202020204" pitchFamily="34" charset="0"/>
            </a:endParaRPr>
          </a:p>
        </p:txBody>
      </p:sp>
      <p:sp>
        <p:nvSpPr>
          <p:cNvPr id="14" name="TextBox 13">
            <a:extLst>
              <a:ext uri="{FF2B5EF4-FFF2-40B4-BE49-F238E27FC236}">
                <a16:creationId xmlns:a16="http://schemas.microsoft.com/office/drawing/2014/main" id="{0CD02FA5-BC60-FC9C-00A3-CC0E3DC972E0}"/>
              </a:ext>
            </a:extLst>
          </p:cNvPr>
          <p:cNvSpPr txBox="1"/>
          <p:nvPr/>
        </p:nvSpPr>
        <p:spPr>
          <a:xfrm>
            <a:off x="6250433" y="4253676"/>
            <a:ext cx="1162249" cy="1815882"/>
          </a:xfrm>
          <a:prstGeom prst="rect">
            <a:avLst/>
          </a:prstGeom>
          <a:noFill/>
        </p:spPr>
        <p:txBody>
          <a:bodyPr wrap="square">
            <a:spAutoFit/>
          </a:bodyPr>
          <a:lstStyle/>
          <a:p>
            <a:r>
              <a:rPr lang="en-GB" sz="1400" dirty="0">
                <a:latin typeface="Century Gothic" panose="020B0502020202020204" pitchFamily="34" charset="0"/>
              </a:rPr>
              <a:t>DFIs/Development</a:t>
            </a:r>
          </a:p>
          <a:p>
            <a:r>
              <a:rPr lang="en-GB" sz="1400" dirty="0">
                <a:latin typeface="Century Gothic" panose="020B0502020202020204" pitchFamily="34" charset="0"/>
              </a:rPr>
              <a:t>Credit Line</a:t>
            </a:r>
          </a:p>
          <a:p>
            <a:r>
              <a:rPr lang="en-GB" sz="1400" dirty="0">
                <a:latin typeface="Century Gothic" panose="020B0502020202020204" pitchFamily="34" charset="0"/>
              </a:rPr>
              <a:t>Limited access and stringent eligibility</a:t>
            </a:r>
            <a:endParaRPr lang="en-NG" sz="1400" dirty="0">
              <a:latin typeface="Century Gothic" panose="020B0502020202020204" pitchFamily="34" charset="0"/>
            </a:endParaRPr>
          </a:p>
        </p:txBody>
      </p:sp>
      <p:sp>
        <p:nvSpPr>
          <p:cNvPr id="16" name="TextBox 15">
            <a:extLst>
              <a:ext uri="{FF2B5EF4-FFF2-40B4-BE49-F238E27FC236}">
                <a16:creationId xmlns:a16="http://schemas.microsoft.com/office/drawing/2014/main" id="{4ABFAB15-85D6-1DD5-CB80-27DBAD9DBC5D}"/>
              </a:ext>
            </a:extLst>
          </p:cNvPr>
          <p:cNvSpPr txBox="1"/>
          <p:nvPr/>
        </p:nvSpPr>
        <p:spPr>
          <a:xfrm>
            <a:off x="7866190" y="4284765"/>
            <a:ext cx="1951703" cy="954107"/>
          </a:xfrm>
          <a:prstGeom prst="rect">
            <a:avLst/>
          </a:prstGeom>
          <a:noFill/>
        </p:spPr>
        <p:txBody>
          <a:bodyPr wrap="square">
            <a:spAutoFit/>
          </a:bodyPr>
          <a:lstStyle/>
          <a:p>
            <a:r>
              <a:rPr lang="en-GB" sz="1400" dirty="0">
                <a:latin typeface="Century Gothic" panose="020B0502020202020204" pitchFamily="34" charset="0"/>
              </a:rPr>
              <a:t>Equity</a:t>
            </a:r>
          </a:p>
          <a:p>
            <a:r>
              <a:rPr lang="en-GB" sz="1400" dirty="0">
                <a:latin typeface="Century Gothic" panose="020B0502020202020204" pitchFamily="34" charset="0"/>
              </a:rPr>
              <a:t>Corporate Bonds</a:t>
            </a:r>
          </a:p>
          <a:p>
            <a:r>
              <a:rPr lang="en-GB" sz="1400" dirty="0">
                <a:latin typeface="Century Gothic" panose="020B0502020202020204" pitchFamily="34" charset="0"/>
              </a:rPr>
              <a:t>Commercial Papers</a:t>
            </a:r>
          </a:p>
          <a:p>
            <a:r>
              <a:rPr lang="en-GB" sz="1400" dirty="0">
                <a:latin typeface="Century Gothic" panose="020B0502020202020204" pitchFamily="34" charset="0"/>
              </a:rPr>
              <a:t>Very Limited</a:t>
            </a:r>
            <a:endParaRPr lang="en-NG" sz="1400" dirty="0">
              <a:latin typeface="Century Gothic" panose="020B0502020202020204" pitchFamily="34" charset="0"/>
            </a:endParaRPr>
          </a:p>
        </p:txBody>
      </p:sp>
      <p:sp>
        <p:nvSpPr>
          <p:cNvPr id="18" name="TextBox 17">
            <a:extLst>
              <a:ext uri="{FF2B5EF4-FFF2-40B4-BE49-F238E27FC236}">
                <a16:creationId xmlns:a16="http://schemas.microsoft.com/office/drawing/2014/main" id="{BBB87868-EB2C-49F0-23C8-F1A608B3F501}"/>
              </a:ext>
            </a:extLst>
          </p:cNvPr>
          <p:cNvSpPr txBox="1"/>
          <p:nvPr/>
        </p:nvSpPr>
        <p:spPr>
          <a:xfrm>
            <a:off x="1859848" y="1122946"/>
            <a:ext cx="8310312" cy="1015663"/>
          </a:xfrm>
          <a:prstGeom prst="rect">
            <a:avLst/>
          </a:prstGeom>
          <a:noFill/>
        </p:spPr>
        <p:txBody>
          <a:bodyPr wrap="square">
            <a:spAutoFit/>
          </a:bodyPr>
          <a:lstStyle/>
          <a:p>
            <a:pPr algn="ctr"/>
            <a:r>
              <a:rPr lang="en-GB" sz="2000" b="1" dirty="0">
                <a:latin typeface="Century Gothic" panose="020B0502020202020204" pitchFamily="34" charset="0"/>
              </a:rPr>
              <a:t>Current funding is dominated by short- to medium-term bank borrowings and promoter capital, while long-term capital market funding remains largely underdeveloped.</a:t>
            </a:r>
            <a:endParaRPr lang="en-NG" sz="2000" b="1" dirty="0">
              <a:latin typeface="Century Gothic" panose="020B0502020202020204" pitchFamily="34" charset="0"/>
            </a:endParaRPr>
          </a:p>
        </p:txBody>
      </p:sp>
    </p:spTree>
    <p:extLst>
      <p:ext uri="{BB962C8B-B14F-4D97-AF65-F5344CB8AC3E}">
        <p14:creationId xmlns:p14="http://schemas.microsoft.com/office/powerpoint/2010/main" val="153319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E58CD-CE3F-67AA-BC77-7303DA531702}"/>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D3B3741C-773F-4A29-F694-C7D1EE118DFE}"/>
              </a:ext>
            </a:extLst>
          </p:cNvPr>
          <p:cNvSpPr/>
          <p:nvPr/>
        </p:nvSpPr>
        <p:spPr>
          <a:xfrm>
            <a:off x="501447" y="4866640"/>
            <a:ext cx="11334953" cy="14528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cxnSp>
        <p:nvCxnSpPr>
          <p:cNvPr id="33" name="Straight Connector 32">
            <a:extLst>
              <a:ext uri="{FF2B5EF4-FFF2-40B4-BE49-F238E27FC236}">
                <a16:creationId xmlns:a16="http://schemas.microsoft.com/office/drawing/2014/main" id="{6400E242-66C2-9375-C114-4BF072B4469D}"/>
              </a:ext>
            </a:extLst>
          </p:cNvPr>
          <p:cNvCxnSpPr>
            <a:cxnSpLocks/>
          </p:cNvCxnSpPr>
          <p:nvPr/>
        </p:nvCxnSpPr>
        <p:spPr>
          <a:xfrm>
            <a:off x="11073986" y="2415236"/>
            <a:ext cx="0" cy="223745"/>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9F4229-3FFC-64A1-B654-7593A2AC943A}"/>
              </a:ext>
            </a:extLst>
          </p:cNvPr>
          <p:cNvCxnSpPr>
            <a:cxnSpLocks/>
          </p:cNvCxnSpPr>
          <p:nvPr/>
        </p:nvCxnSpPr>
        <p:spPr>
          <a:xfrm>
            <a:off x="9176240" y="2134014"/>
            <a:ext cx="0" cy="223745"/>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611CEEB-8692-774E-8DB7-60F9C4B8DD5F}"/>
              </a:ext>
            </a:extLst>
          </p:cNvPr>
          <p:cNvCxnSpPr>
            <a:cxnSpLocks/>
          </p:cNvCxnSpPr>
          <p:nvPr/>
        </p:nvCxnSpPr>
        <p:spPr>
          <a:xfrm>
            <a:off x="7017447" y="2435556"/>
            <a:ext cx="0" cy="223745"/>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13CA9-16AE-C918-2367-89F1DE3C255D}"/>
              </a:ext>
            </a:extLst>
          </p:cNvPr>
          <p:cNvCxnSpPr>
            <a:cxnSpLocks/>
            <a:endCxn id="13" idx="4"/>
          </p:cNvCxnSpPr>
          <p:nvPr/>
        </p:nvCxnSpPr>
        <p:spPr>
          <a:xfrm>
            <a:off x="5109541" y="2112230"/>
            <a:ext cx="1" cy="362734"/>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D1EC15-A567-7C05-9A83-A1A157B19B02}"/>
              </a:ext>
            </a:extLst>
          </p:cNvPr>
          <p:cNvCxnSpPr>
            <a:cxnSpLocks/>
          </p:cNvCxnSpPr>
          <p:nvPr/>
        </p:nvCxnSpPr>
        <p:spPr>
          <a:xfrm>
            <a:off x="1616675" y="2407920"/>
            <a:ext cx="0" cy="223745"/>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4DF7655-8C52-75E3-1CB9-0886DFFEB3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4882" y="287382"/>
            <a:ext cx="1225528" cy="807491"/>
          </a:xfrm>
          <a:prstGeom prst="rect">
            <a:avLst/>
          </a:prstGeom>
        </p:spPr>
      </p:pic>
      <p:pic>
        <p:nvPicPr>
          <p:cNvPr id="5" name="Picture 4">
            <a:extLst>
              <a:ext uri="{FF2B5EF4-FFF2-40B4-BE49-F238E27FC236}">
                <a16:creationId xmlns:a16="http://schemas.microsoft.com/office/drawing/2014/main" id="{F8FE8557-45FE-2BC6-40D5-44A44A7F9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5" y="361487"/>
            <a:ext cx="1535383" cy="508869"/>
          </a:xfrm>
          <a:prstGeom prst="rect">
            <a:avLst/>
          </a:prstGeom>
        </p:spPr>
      </p:pic>
      <p:sp>
        <p:nvSpPr>
          <p:cNvPr id="7" name="TextBox 6">
            <a:extLst>
              <a:ext uri="{FF2B5EF4-FFF2-40B4-BE49-F238E27FC236}">
                <a16:creationId xmlns:a16="http://schemas.microsoft.com/office/drawing/2014/main" id="{5D6F3FA2-C5B1-0FC5-AB0F-CD72C0737D97}"/>
              </a:ext>
            </a:extLst>
          </p:cNvPr>
          <p:cNvSpPr txBox="1"/>
          <p:nvPr/>
        </p:nvSpPr>
        <p:spPr>
          <a:xfrm>
            <a:off x="3049228" y="338904"/>
            <a:ext cx="7821971" cy="369332"/>
          </a:xfrm>
          <a:prstGeom prst="rect">
            <a:avLst/>
          </a:prstGeom>
          <a:solidFill>
            <a:srgbClr val="A62325"/>
          </a:solidFill>
        </p:spPr>
        <p:txBody>
          <a:bodyPr wrap="square">
            <a:spAutoFit/>
          </a:bodyPr>
          <a:lstStyle/>
          <a:p>
            <a:r>
              <a:rPr lang="en-US" sz="1800" dirty="0">
                <a:solidFill>
                  <a:schemeClr val="bg1"/>
                </a:solidFill>
                <a:latin typeface="Century Gothic" panose="020B0502020202020204" pitchFamily="34" charset="0"/>
              </a:rPr>
              <a:t>Current Funding Structure of Nigeria’s Leasing Industry - </a:t>
            </a:r>
            <a:r>
              <a:rPr lang="en-GB" sz="1800" dirty="0">
                <a:solidFill>
                  <a:schemeClr val="bg1"/>
                </a:solidFill>
                <a:latin typeface="Century Gothic" panose="020B0502020202020204" pitchFamily="34" charset="0"/>
              </a:rPr>
              <a:t>Funding Gap</a:t>
            </a:r>
          </a:p>
        </p:txBody>
      </p:sp>
      <p:sp>
        <p:nvSpPr>
          <p:cNvPr id="10" name="TextBox 9">
            <a:extLst>
              <a:ext uri="{FF2B5EF4-FFF2-40B4-BE49-F238E27FC236}">
                <a16:creationId xmlns:a16="http://schemas.microsoft.com/office/drawing/2014/main" id="{0A8CC359-8892-D52E-4512-758AC8ABFEF0}"/>
              </a:ext>
            </a:extLst>
          </p:cNvPr>
          <p:cNvSpPr txBox="1"/>
          <p:nvPr/>
        </p:nvSpPr>
        <p:spPr>
          <a:xfrm>
            <a:off x="715004" y="2631141"/>
            <a:ext cx="2289687" cy="523220"/>
          </a:xfrm>
          <a:prstGeom prst="rect">
            <a:avLst/>
          </a:prstGeom>
          <a:noFill/>
        </p:spPr>
        <p:txBody>
          <a:bodyPr wrap="square">
            <a:spAutoFit/>
          </a:bodyPr>
          <a:lstStyle/>
          <a:p>
            <a:r>
              <a:rPr lang="en-GB" sz="1400" b="1" dirty="0">
                <a:latin typeface="Century Gothic" panose="020B0502020202020204" pitchFamily="34" charset="0"/>
              </a:rPr>
              <a:t>Heavy Dependence on Bank Loans</a:t>
            </a:r>
            <a:endParaRPr lang="en-NG" sz="1400" b="1" dirty="0">
              <a:latin typeface="Century Gothic" panose="020B0502020202020204" pitchFamily="34" charset="0"/>
            </a:endParaRPr>
          </a:p>
        </p:txBody>
      </p:sp>
      <p:sp>
        <p:nvSpPr>
          <p:cNvPr id="12" name="TextBox 11">
            <a:extLst>
              <a:ext uri="{FF2B5EF4-FFF2-40B4-BE49-F238E27FC236}">
                <a16:creationId xmlns:a16="http://schemas.microsoft.com/office/drawing/2014/main" id="{E1A1CA00-6553-CBD0-D5D5-31FFF30ED10C}"/>
              </a:ext>
            </a:extLst>
          </p:cNvPr>
          <p:cNvSpPr txBox="1"/>
          <p:nvPr/>
        </p:nvSpPr>
        <p:spPr>
          <a:xfrm>
            <a:off x="4310214" y="1682250"/>
            <a:ext cx="1758745" cy="307777"/>
          </a:xfrm>
          <a:prstGeom prst="rect">
            <a:avLst/>
          </a:prstGeom>
          <a:noFill/>
        </p:spPr>
        <p:txBody>
          <a:bodyPr wrap="square">
            <a:spAutoFit/>
          </a:bodyPr>
          <a:lstStyle/>
          <a:p>
            <a:r>
              <a:rPr lang="en-GB" sz="1400" b="1" dirty="0">
                <a:latin typeface="Century Gothic" panose="020B0502020202020204" pitchFamily="34" charset="0"/>
              </a:rPr>
              <a:t>High Interest Cost</a:t>
            </a:r>
            <a:endParaRPr lang="en-NG" sz="1400" b="1" dirty="0">
              <a:latin typeface="Century Gothic" panose="020B0502020202020204" pitchFamily="34" charset="0"/>
            </a:endParaRPr>
          </a:p>
        </p:txBody>
      </p:sp>
      <p:sp>
        <p:nvSpPr>
          <p:cNvPr id="14" name="TextBox 13">
            <a:extLst>
              <a:ext uri="{FF2B5EF4-FFF2-40B4-BE49-F238E27FC236}">
                <a16:creationId xmlns:a16="http://schemas.microsoft.com/office/drawing/2014/main" id="{563AC0DA-8F28-E1CA-8C5C-8DCC4A302F09}"/>
              </a:ext>
            </a:extLst>
          </p:cNvPr>
          <p:cNvSpPr txBox="1"/>
          <p:nvPr/>
        </p:nvSpPr>
        <p:spPr>
          <a:xfrm>
            <a:off x="6478226" y="2782669"/>
            <a:ext cx="1946788" cy="523220"/>
          </a:xfrm>
          <a:prstGeom prst="rect">
            <a:avLst/>
          </a:prstGeom>
          <a:noFill/>
        </p:spPr>
        <p:txBody>
          <a:bodyPr wrap="square">
            <a:spAutoFit/>
          </a:bodyPr>
          <a:lstStyle/>
          <a:p>
            <a:r>
              <a:rPr lang="en-GB" sz="1400" b="1" dirty="0">
                <a:latin typeface="Century Gothic" panose="020B0502020202020204" pitchFamily="34" charset="0"/>
              </a:rPr>
              <a:t>Asset–Liability Mismatch</a:t>
            </a:r>
            <a:endParaRPr lang="en-NG" sz="1400" b="1" dirty="0">
              <a:latin typeface="Century Gothic" panose="020B0502020202020204" pitchFamily="34" charset="0"/>
            </a:endParaRPr>
          </a:p>
        </p:txBody>
      </p:sp>
      <p:sp>
        <p:nvSpPr>
          <p:cNvPr id="16" name="TextBox 15">
            <a:extLst>
              <a:ext uri="{FF2B5EF4-FFF2-40B4-BE49-F238E27FC236}">
                <a16:creationId xmlns:a16="http://schemas.microsoft.com/office/drawing/2014/main" id="{EB4101DF-FBC7-94DE-0C15-1E27C2BBCAF0}"/>
              </a:ext>
            </a:extLst>
          </p:cNvPr>
          <p:cNvSpPr txBox="1"/>
          <p:nvPr/>
        </p:nvSpPr>
        <p:spPr>
          <a:xfrm>
            <a:off x="8758094" y="1610794"/>
            <a:ext cx="1946788" cy="523220"/>
          </a:xfrm>
          <a:prstGeom prst="rect">
            <a:avLst/>
          </a:prstGeom>
          <a:noFill/>
        </p:spPr>
        <p:txBody>
          <a:bodyPr wrap="square">
            <a:spAutoFit/>
          </a:bodyPr>
          <a:lstStyle/>
          <a:p>
            <a:r>
              <a:rPr lang="en-GB" sz="1400" b="1" dirty="0">
                <a:latin typeface="Century Gothic" panose="020B0502020202020204" pitchFamily="34" charset="0"/>
              </a:rPr>
              <a:t>Limited Industry Growth</a:t>
            </a:r>
            <a:endParaRPr lang="en-NG" sz="1400" b="1" dirty="0">
              <a:latin typeface="Century Gothic" panose="020B0502020202020204" pitchFamily="34" charset="0"/>
            </a:endParaRPr>
          </a:p>
        </p:txBody>
      </p:sp>
      <p:sp>
        <p:nvSpPr>
          <p:cNvPr id="18" name="TextBox 17">
            <a:extLst>
              <a:ext uri="{FF2B5EF4-FFF2-40B4-BE49-F238E27FC236}">
                <a16:creationId xmlns:a16="http://schemas.microsoft.com/office/drawing/2014/main" id="{81B57355-A08A-BA4F-6333-892A2DDEDDFD}"/>
              </a:ext>
            </a:extLst>
          </p:cNvPr>
          <p:cNvSpPr txBox="1"/>
          <p:nvPr/>
        </p:nvSpPr>
        <p:spPr>
          <a:xfrm>
            <a:off x="10677828" y="2757640"/>
            <a:ext cx="1611261" cy="954107"/>
          </a:xfrm>
          <a:prstGeom prst="rect">
            <a:avLst/>
          </a:prstGeom>
          <a:noFill/>
        </p:spPr>
        <p:txBody>
          <a:bodyPr wrap="square">
            <a:spAutoFit/>
          </a:bodyPr>
          <a:lstStyle/>
          <a:p>
            <a:r>
              <a:rPr lang="en-GB" sz="1400" b="1" dirty="0">
                <a:latin typeface="Century Gothic" panose="020B0502020202020204" pitchFamily="34" charset="0"/>
              </a:rPr>
              <a:t>Need for Innovative Capital Solutions</a:t>
            </a:r>
            <a:endParaRPr lang="en-NG" sz="1400" b="1" dirty="0">
              <a:latin typeface="Century Gothic" panose="020B0502020202020204" pitchFamily="34" charset="0"/>
            </a:endParaRPr>
          </a:p>
        </p:txBody>
      </p:sp>
      <p:sp>
        <p:nvSpPr>
          <p:cNvPr id="20" name="TextBox 19">
            <a:extLst>
              <a:ext uri="{FF2B5EF4-FFF2-40B4-BE49-F238E27FC236}">
                <a16:creationId xmlns:a16="http://schemas.microsoft.com/office/drawing/2014/main" id="{03D8C411-8328-1CEA-EDB0-D7BBBF2FB05C}"/>
              </a:ext>
            </a:extLst>
          </p:cNvPr>
          <p:cNvSpPr txBox="1"/>
          <p:nvPr/>
        </p:nvSpPr>
        <p:spPr>
          <a:xfrm>
            <a:off x="6478226" y="3806017"/>
            <a:ext cx="2105332" cy="738664"/>
          </a:xfrm>
          <a:prstGeom prst="rect">
            <a:avLst/>
          </a:prstGeom>
          <a:noFill/>
        </p:spPr>
        <p:txBody>
          <a:bodyPr wrap="square">
            <a:spAutoFit/>
          </a:bodyPr>
          <a:lstStyle/>
          <a:p>
            <a:pPr>
              <a:buNone/>
            </a:pPr>
            <a:r>
              <a:rPr lang="en-GB" sz="1400" b="1" dirty="0">
                <a:latin typeface="Century Gothic" panose="020B0502020202020204" pitchFamily="34" charset="0"/>
              </a:rPr>
              <a:t>Long-term assets</a:t>
            </a:r>
          </a:p>
          <a:p>
            <a:pPr>
              <a:buNone/>
            </a:pPr>
            <a:r>
              <a:rPr lang="en-GB" sz="1400" b="1" dirty="0">
                <a:latin typeface="Century Gothic" panose="020B0502020202020204" pitchFamily="34" charset="0"/>
              </a:rPr>
              <a:t>funded by</a:t>
            </a:r>
          </a:p>
          <a:p>
            <a:pPr>
              <a:buNone/>
            </a:pPr>
            <a:r>
              <a:rPr lang="en-GB" sz="1400" b="1" dirty="0">
                <a:latin typeface="Century Gothic" panose="020B0502020202020204" pitchFamily="34" charset="0"/>
              </a:rPr>
              <a:t>short-term liabilities</a:t>
            </a:r>
          </a:p>
        </p:txBody>
      </p:sp>
      <p:sp>
        <p:nvSpPr>
          <p:cNvPr id="22" name="TextBox 21">
            <a:extLst>
              <a:ext uri="{FF2B5EF4-FFF2-40B4-BE49-F238E27FC236}">
                <a16:creationId xmlns:a16="http://schemas.microsoft.com/office/drawing/2014/main" id="{4AE1C1D0-EB37-C1AC-6510-5B1A2F7095AD}"/>
              </a:ext>
            </a:extLst>
          </p:cNvPr>
          <p:cNvSpPr txBox="1"/>
          <p:nvPr/>
        </p:nvSpPr>
        <p:spPr>
          <a:xfrm>
            <a:off x="4549475" y="5044809"/>
            <a:ext cx="3187445" cy="400110"/>
          </a:xfrm>
          <a:prstGeom prst="rect">
            <a:avLst/>
          </a:prstGeom>
          <a:noFill/>
        </p:spPr>
        <p:txBody>
          <a:bodyPr wrap="square">
            <a:spAutoFit/>
          </a:bodyPr>
          <a:lstStyle/>
          <a:p>
            <a:pPr algn="ctr">
              <a:buNone/>
            </a:pPr>
            <a:r>
              <a:rPr lang="en-GB" sz="2000" b="1" dirty="0">
                <a:latin typeface="Century Gothic" panose="020B0502020202020204" pitchFamily="34" charset="0"/>
              </a:rPr>
              <a:t>IMPLICATIONS</a:t>
            </a:r>
          </a:p>
        </p:txBody>
      </p:sp>
      <p:sp>
        <p:nvSpPr>
          <p:cNvPr id="3" name="TextBox 2">
            <a:extLst>
              <a:ext uri="{FF2B5EF4-FFF2-40B4-BE49-F238E27FC236}">
                <a16:creationId xmlns:a16="http://schemas.microsoft.com/office/drawing/2014/main" id="{58D9811D-2579-C4AB-019C-65BCE21D441E}"/>
              </a:ext>
            </a:extLst>
          </p:cNvPr>
          <p:cNvSpPr txBox="1"/>
          <p:nvPr/>
        </p:nvSpPr>
        <p:spPr>
          <a:xfrm>
            <a:off x="501447" y="1422557"/>
            <a:ext cx="2905432" cy="338554"/>
          </a:xfrm>
          <a:prstGeom prst="rect">
            <a:avLst/>
          </a:prstGeom>
          <a:solidFill>
            <a:srgbClr val="A62325"/>
          </a:solidFill>
        </p:spPr>
        <p:txBody>
          <a:bodyPr wrap="square" rtlCol="0">
            <a:spAutoFit/>
          </a:bodyPr>
          <a:lstStyle/>
          <a:p>
            <a:r>
              <a:rPr lang="en-GB" sz="1600" b="1" dirty="0">
                <a:solidFill>
                  <a:schemeClr val="bg1"/>
                </a:solidFill>
                <a:latin typeface="Century Gothic" panose="020B0502020202020204" pitchFamily="34" charset="0"/>
              </a:rPr>
              <a:t>Current Funding Structure</a:t>
            </a:r>
          </a:p>
        </p:txBody>
      </p:sp>
      <p:cxnSp>
        <p:nvCxnSpPr>
          <p:cNvPr id="9" name="Straight Connector 8">
            <a:extLst>
              <a:ext uri="{FF2B5EF4-FFF2-40B4-BE49-F238E27FC236}">
                <a16:creationId xmlns:a16="http://schemas.microsoft.com/office/drawing/2014/main" id="{1D7D6085-96E9-3193-2017-C443F3C43E9F}"/>
              </a:ext>
            </a:extLst>
          </p:cNvPr>
          <p:cNvCxnSpPr/>
          <p:nvPr/>
        </p:nvCxnSpPr>
        <p:spPr>
          <a:xfrm>
            <a:off x="833120" y="2407920"/>
            <a:ext cx="1086104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EE2C325-9341-8128-319B-9E3C519E9676}"/>
              </a:ext>
            </a:extLst>
          </p:cNvPr>
          <p:cNvSpPr/>
          <p:nvPr/>
        </p:nvSpPr>
        <p:spPr>
          <a:xfrm>
            <a:off x="1536631" y="2314876"/>
            <a:ext cx="160089" cy="160089"/>
          </a:xfrm>
          <a:prstGeom prst="ellipse">
            <a:avLst/>
          </a:prstGeom>
          <a:solidFill>
            <a:srgbClr val="A62325"/>
          </a:solid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3" name="Oval 12">
            <a:extLst>
              <a:ext uri="{FF2B5EF4-FFF2-40B4-BE49-F238E27FC236}">
                <a16:creationId xmlns:a16="http://schemas.microsoft.com/office/drawing/2014/main" id="{6F19937D-4F4F-276E-571A-488047022ABA}"/>
              </a:ext>
            </a:extLst>
          </p:cNvPr>
          <p:cNvSpPr/>
          <p:nvPr/>
        </p:nvSpPr>
        <p:spPr>
          <a:xfrm>
            <a:off x="5029497" y="2314875"/>
            <a:ext cx="160089" cy="160089"/>
          </a:xfrm>
          <a:prstGeom prst="ellipse">
            <a:avLst/>
          </a:prstGeom>
          <a:solidFill>
            <a:srgbClr val="A62325"/>
          </a:solid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5" name="Oval 14">
            <a:extLst>
              <a:ext uri="{FF2B5EF4-FFF2-40B4-BE49-F238E27FC236}">
                <a16:creationId xmlns:a16="http://schemas.microsoft.com/office/drawing/2014/main" id="{4C33CA10-407B-A01B-7437-C3BFAF69A047}"/>
              </a:ext>
            </a:extLst>
          </p:cNvPr>
          <p:cNvSpPr/>
          <p:nvPr/>
        </p:nvSpPr>
        <p:spPr>
          <a:xfrm>
            <a:off x="6937403" y="2314874"/>
            <a:ext cx="160089" cy="160089"/>
          </a:xfrm>
          <a:prstGeom prst="ellipse">
            <a:avLst/>
          </a:prstGeom>
          <a:solidFill>
            <a:srgbClr val="A62325"/>
          </a:solid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7" name="Oval 16">
            <a:extLst>
              <a:ext uri="{FF2B5EF4-FFF2-40B4-BE49-F238E27FC236}">
                <a16:creationId xmlns:a16="http://schemas.microsoft.com/office/drawing/2014/main" id="{B2A48C38-C76A-7F39-B27D-6778EE65AD39}"/>
              </a:ext>
            </a:extLst>
          </p:cNvPr>
          <p:cNvSpPr/>
          <p:nvPr/>
        </p:nvSpPr>
        <p:spPr>
          <a:xfrm>
            <a:off x="9089149" y="2314873"/>
            <a:ext cx="160089" cy="160089"/>
          </a:xfrm>
          <a:prstGeom prst="ellipse">
            <a:avLst/>
          </a:prstGeom>
          <a:solidFill>
            <a:srgbClr val="A62325"/>
          </a:solid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9" name="Oval 18">
            <a:extLst>
              <a:ext uri="{FF2B5EF4-FFF2-40B4-BE49-F238E27FC236}">
                <a16:creationId xmlns:a16="http://schemas.microsoft.com/office/drawing/2014/main" id="{BE31009F-B3C2-66D0-0772-FE5F1496FB76}"/>
              </a:ext>
            </a:extLst>
          </p:cNvPr>
          <p:cNvSpPr/>
          <p:nvPr/>
        </p:nvSpPr>
        <p:spPr>
          <a:xfrm>
            <a:off x="10997055" y="2314872"/>
            <a:ext cx="160089" cy="160089"/>
          </a:xfrm>
          <a:prstGeom prst="ellipse">
            <a:avLst/>
          </a:prstGeom>
          <a:solidFill>
            <a:srgbClr val="A62325"/>
          </a:solid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34" name="Rectangle: Rounded Corners 33">
            <a:extLst>
              <a:ext uri="{FF2B5EF4-FFF2-40B4-BE49-F238E27FC236}">
                <a16:creationId xmlns:a16="http://schemas.microsoft.com/office/drawing/2014/main" id="{8947B128-F910-2C86-D9C4-4B40AD609574}"/>
              </a:ext>
            </a:extLst>
          </p:cNvPr>
          <p:cNvSpPr/>
          <p:nvPr/>
        </p:nvSpPr>
        <p:spPr>
          <a:xfrm>
            <a:off x="995680" y="5567680"/>
            <a:ext cx="1706880" cy="508869"/>
          </a:xfrm>
          <a:prstGeom prst="round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Refinancing risk </a:t>
            </a:r>
          </a:p>
        </p:txBody>
      </p:sp>
      <p:sp>
        <p:nvSpPr>
          <p:cNvPr id="35" name="Rectangle: Rounded Corners 34">
            <a:extLst>
              <a:ext uri="{FF2B5EF4-FFF2-40B4-BE49-F238E27FC236}">
                <a16:creationId xmlns:a16="http://schemas.microsoft.com/office/drawing/2014/main" id="{3C0A1C62-3937-3E4F-7669-18CBD7705482}"/>
              </a:ext>
            </a:extLst>
          </p:cNvPr>
          <p:cNvSpPr/>
          <p:nvPr/>
        </p:nvSpPr>
        <p:spPr>
          <a:xfrm>
            <a:off x="3142719" y="5567680"/>
            <a:ext cx="1706880" cy="508869"/>
          </a:xfrm>
          <a:prstGeom prst="round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Rising funding costs </a:t>
            </a:r>
          </a:p>
        </p:txBody>
      </p:sp>
      <p:sp>
        <p:nvSpPr>
          <p:cNvPr id="36" name="Rectangle: Rounded Corners 35">
            <a:extLst>
              <a:ext uri="{FF2B5EF4-FFF2-40B4-BE49-F238E27FC236}">
                <a16:creationId xmlns:a16="http://schemas.microsoft.com/office/drawing/2014/main" id="{3ADC0DEB-9E62-82FF-491C-14FDC6CD3B52}"/>
              </a:ext>
            </a:extLst>
          </p:cNvPr>
          <p:cNvSpPr/>
          <p:nvPr/>
        </p:nvSpPr>
        <p:spPr>
          <a:xfrm>
            <a:off x="5289758" y="5567680"/>
            <a:ext cx="1706880" cy="508869"/>
          </a:xfrm>
          <a:prstGeom prst="round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Margin compression </a:t>
            </a:r>
          </a:p>
        </p:txBody>
      </p:sp>
      <p:sp>
        <p:nvSpPr>
          <p:cNvPr id="37" name="Rectangle: Rounded Corners 36">
            <a:extLst>
              <a:ext uri="{FF2B5EF4-FFF2-40B4-BE49-F238E27FC236}">
                <a16:creationId xmlns:a16="http://schemas.microsoft.com/office/drawing/2014/main" id="{77DB6E28-D135-F7AF-7766-B48EE90E2266}"/>
              </a:ext>
            </a:extLst>
          </p:cNvPr>
          <p:cNvSpPr/>
          <p:nvPr/>
        </p:nvSpPr>
        <p:spPr>
          <a:xfrm>
            <a:off x="7436797" y="5567680"/>
            <a:ext cx="1706880" cy="508869"/>
          </a:xfrm>
          <a:prstGeom prst="round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Century Gothic" panose="020B0502020202020204" pitchFamily="34" charset="0"/>
              </a:rPr>
              <a:t>Reduced capacity to finance new leases </a:t>
            </a:r>
          </a:p>
        </p:txBody>
      </p:sp>
      <p:sp>
        <p:nvSpPr>
          <p:cNvPr id="38" name="Rectangle: Rounded Corners 37">
            <a:extLst>
              <a:ext uri="{FF2B5EF4-FFF2-40B4-BE49-F238E27FC236}">
                <a16:creationId xmlns:a16="http://schemas.microsoft.com/office/drawing/2014/main" id="{03904FC2-4E71-1423-2C60-1BC64A0665EA}"/>
              </a:ext>
            </a:extLst>
          </p:cNvPr>
          <p:cNvSpPr/>
          <p:nvPr/>
        </p:nvSpPr>
        <p:spPr>
          <a:xfrm>
            <a:off x="9583836" y="5567680"/>
            <a:ext cx="1706880" cy="508869"/>
          </a:xfrm>
          <a:prstGeom prst="roundRect">
            <a:avLst/>
          </a:prstGeom>
          <a:solidFill>
            <a:srgbClr val="A62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Slower industry growth</a:t>
            </a:r>
          </a:p>
        </p:txBody>
      </p:sp>
    </p:spTree>
    <p:extLst>
      <p:ext uri="{BB962C8B-B14F-4D97-AF65-F5344CB8AC3E}">
        <p14:creationId xmlns:p14="http://schemas.microsoft.com/office/powerpoint/2010/main" val="945551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4374</TotalTime>
  <Words>1277</Words>
  <Application>Microsoft Office PowerPoint</Application>
  <PresentationFormat>Widescreen</PresentationFormat>
  <Paragraphs>329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Century Gothic</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Ejumedia</dc:creator>
  <cp:lastModifiedBy>Patrick Ejumedia</cp:lastModifiedBy>
  <cp:revision>19</cp:revision>
  <dcterms:created xsi:type="dcterms:W3CDTF">2026-07-06T10:43:55Z</dcterms:created>
  <dcterms:modified xsi:type="dcterms:W3CDTF">2026-07-09T11:53:48Z</dcterms:modified>
</cp:coreProperties>
</file>