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8" r:id="rId3"/>
    <p:sldId id="289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da yusuf" userId="be3188a365487edc" providerId="LiveId" clId="{25B52335-6ADC-42B2-9704-8CB2586B664D}"/>
    <pc:docChg chg="undo custSel addSld modSld">
      <pc:chgData name="muda yusuf" userId="be3188a365487edc" providerId="LiveId" clId="{25B52335-6ADC-42B2-9704-8CB2586B664D}" dt="2025-11-08T17:37:49.932" v="696" actId="255"/>
      <pc:docMkLst>
        <pc:docMk/>
      </pc:docMkLst>
      <pc:sldChg chg="modSp new mod">
        <pc:chgData name="muda yusuf" userId="be3188a365487edc" providerId="LiveId" clId="{25B52335-6ADC-42B2-9704-8CB2586B664D}" dt="2025-11-08T17:37:49.932" v="696" actId="255"/>
        <pc:sldMkLst>
          <pc:docMk/>
          <pc:sldMk cId="1342980770" sldId="288"/>
        </pc:sldMkLst>
        <pc:spChg chg="mod">
          <ac:chgData name="muda yusuf" userId="be3188a365487edc" providerId="LiveId" clId="{25B52335-6ADC-42B2-9704-8CB2586B664D}" dt="2025-11-08T16:48:07.367" v="692" actId="113"/>
          <ac:spMkLst>
            <pc:docMk/>
            <pc:sldMk cId="1342980770" sldId="288"/>
            <ac:spMk id="2" creationId="{688498BE-D7B6-DA56-5F2E-18B9EB528D77}"/>
          </ac:spMkLst>
        </pc:spChg>
        <pc:spChg chg="mod">
          <ac:chgData name="muda yusuf" userId="be3188a365487edc" providerId="LiveId" clId="{25B52335-6ADC-42B2-9704-8CB2586B664D}" dt="2025-11-08T17:37:49.932" v="696" actId="255"/>
          <ac:spMkLst>
            <pc:docMk/>
            <pc:sldMk cId="1342980770" sldId="288"/>
            <ac:spMk id="3" creationId="{B19E161F-7C0C-3A2A-1802-4F4D5F2ABEF3}"/>
          </ac:spMkLst>
        </pc:spChg>
      </pc:sldChg>
      <pc:sldChg chg="modSp new mod">
        <pc:chgData name="muda yusuf" userId="be3188a365487edc" providerId="LiveId" clId="{25B52335-6ADC-42B2-9704-8CB2586B664D}" dt="2025-11-08T16:48:41.188" v="694" actId="1076"/>
        <pc:sldMkLst>
          <pc:docMk/>
          <pc:sldMk cId="1755595507" sldId="289"/>
        </pc:sldMkLst>
        <pc:spChg chg="mod">
          <ac:chgData name="muda yusuf" userId="be3188a365487edc" providerId="LiveId" clId="{25B52335-6ADC-42B2-9704-8CB2586B664D}" dt="2025-11-08T16:45:16.801" v="652" actId="14100"/>
          <ac:spMkLst>
            <pc:docMk/>
            <pc:sldMk cId="1755595507" sldId="289"/>
            <ac:spMk id="2" creationId="{8C20217D-9257-C001-C795-0F7DD1CD979C}"/>
          </ac:spMkLst>
        </pc:spChg>
        <pc:spChg chg="mod">
          <ac:chgData name="muda yusuf" userId="be3188a365487edc" providerId="LiveId" clId="{25B52335-6ADC-42B2-9704-8CB2586B664D}" dt="2025-11-08T16:48:41.188" v="694" actId="1076"/>
          <ac:spMkLst>
            <pc:docMk/>
            <pc:sldMk cId="1755595507" sldId="289"/>
            <ac:spMk id="3" creationId="{33F7F148-875D-10C8-AE92-2806C136BD5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2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645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48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83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0838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49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85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61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281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72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881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74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2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560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5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25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63533-53D9-494C-A7C6-9BBED801923E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30D5345-2B59-4D56-93D7-05C2E0166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26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04C4B-E975-8F86-D977-A433A4940C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1360" y="1315403"/>
            <a:ext cx="10312400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BUILDING RESILIENCE AGAINST SHOCKS AND MARKET VOLATILITY FOR LEASING COMPANIES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25D2A5-19D1-8517-38FE-D0EACC3254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4160" y="4587558"/>
            <a:ext cx="9144000" cy="1655762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000" b="1" dirty="0"/>
              <a:t>PAPER PRESENTED BY DR MUDA YUSUF, </a:t>
            </a:r>
          </a:p>
          <a:p>
            <a:pPr algn="ctr"/>
            <a:r>
              <a:rPr lang="en-US" sz="2000" b="1" dirty="0"/>
              <a:t>CEO, CENTRE FOR THE PROMOTION OF PRIVATE ENTERPRISE [CPPE]</a:t>
            </a:r>
          </a:p>
          <a:p>
            <a:pPr algn="ctr"/>
            <a:r>
              <a:rPr lang="en-US" sz="2000" b="1" dirty="0"/>
              <a:t>AT THE 2025 NATIONAL LEASE CONFERENCE</a:t>
            </a:r>
          </a:p>
          <a:p>
            <a:pPr algn="ctr"/>
            <a:r>
              <a:rPr lang="en-US" sz="2000" b="1" dirty="0"/>
              <a:t>13</a:t>
            </a:r>
            <a:r>
              <a:rPr lang="en-US" sz="2000" b="1" baseline="30000" dirty="0"/>
              <a:t>TH</a:t>
            </a:r>
            <a:r>
              <a:rPr lang="en-US" sz="2000" b="1" dirty="0"/>
              <a:t> NOVEMBER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007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85A4F-C9A2-5327-4BED-FB86A320E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 Transformation and Operational Agility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E9002-1531-42CA-03A5-212AC2BA0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76400"/>
            <a:ext cx="8915400" cy="5181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Objective:</a:t>
            </a:r>
            <a:r>
              <a:rPr lang="en-US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Improve efficiency, reduce cost-to-income ratio, and enhance responsiveness.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Actions:</a:t>
            </a:r>
            <a:endParaRPr lang="en-US" sz="3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Automation of Core Processes:</a:t>
            </a:r>
            <a:r>
              <a:rPr lang="en-US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Digitize credit appraisal, contract management, and collections for faster and error-free operations.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Asset Tracking &amp; Analytics:</a:t>
            </a:r>
            <a:r>
              <a:rPr lang="en-US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 IoT and data analytics for real-time monitoring of leased assets and client performance.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009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1E3A8-D9C4-9514-0C3D-EC27A27A4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7281" y="624110"/>
            <a:ext cx="9137332" cy="1280890"/>
          </a:xfrm>
        </p:spPr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 Transformation and Operational Agility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30E79-5B4D-1CC1-251F-BFF418F8C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 Digital Interface: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Provide online lease applications, payments, and service dashboards for client convenience and retention.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Cyber Resilience: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Invest in cybersecurity and cloud infrastructure to safeguard business continuity.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Outcome: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Leaner operations, faster decision cycles, and stronger customer engagement.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879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4F1A4-7BDB-2A50-20B9-E2535C93B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Alliances and Ecosystem Partnerships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24E38-9AF1-5FC4-F321-F7136F173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52880"/>
            <a:ext cx="8915400" cy="540512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Objective:</a:t>
            </a:r>
            <a:r>
              <a:rPr lang="en-US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Expand value networks and risk-sharing capacity.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Actions:</a:t>
            </a:r>
            <a:endParaRPr lang="en-US" sz="3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OEM and Dealer Partnerships:</a:t>
            </a:r>
            <a:r>
              <a:rPr lang="en-US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Collaborate with manufacturers for asset sourcing, maintenance, and resale value assurance.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Banking and Fintech Synergies:</a:t>
            </a:r>
            <a:r>
              <a:rPr lang="en-US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Co-lend or share platforms with financial institutions to deepen reach and reduce funding cost.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973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21287-1112-A62E-41F7-94F7492D7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9640" y="283996"/>
            <a:ext cx="11130280" cy="1325563"/>
          </a:xfrm>
        </p:spPr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Alliances and Ecosystem Partnerships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7A25E-972E-6485-E21D-85E1D1810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30960"/>
            <a:ext cx="8915400" cy="535432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Insurance Integration:</a:t>
            </a: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Embed insurance and guarantees in lease contracts to mitigate default and asset risks.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Industry Collaboration:</a:t>
            </a: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Engage in joint leasing pools or syndications for large-ticket financing.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Outcome:</a:t>
            </a: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Stronger market reach, cost efficiency, and collaborative risk-sharing structure.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439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99C43-5544-5CEA-9BCD-8CEC73521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Adaptive Pricing and Contract Structuring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BF13E-CA6B-6397-F4E8-26424A9FE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63040"/>
            <a:ext cx="8915400" cy="5262880"/>
          </a:xfrm>
        </p:spPr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Objective:</a:t>
            </a: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Preserve profitability under volatile macroeconomic conditions.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Actions:</a:t>
            </a:r>
            <a:endParaRPr lang="en-US" sz="3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Flexible Payment Models:</a:t>
            </a: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Align lease repayments with clients’ revenue cycles or seasonal cash flows.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Inflation-Indexed Pricing:</a:t>
            </a: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Include inflation or FX adjustment clauses in long-term leases.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506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C3C52-5C70-5853-4839-7C5AA3348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Adaptive Pricing and Contract Structuring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AB892-CB86-7A9B-94ED-C3BF9760D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32560"/>
            <a:ext cx="8915400" cy="542544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Residual Value Management:</a:t>
            </a: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Apply conservative residual estimates and robust remarketing of returned assets.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Risk-Based Pricing:</a:t>
            </a: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Differentiate pricing by client risk grade and sector exposure.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Outcome:</a:t>
            </a: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Stable margins and enhanced asset value preservation under uncertainty.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368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C098A-DDFA-C3C1-7CF9-01F1E3968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Human Capital and Institutional Agility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C39C8-8612-FCB9-1CBD-A4F0775DD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4960"/>
            <a:ext cx="8915400" cy="516128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Objective:</a:t>
            </a: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Build adaptive leadership and workforce competence.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Actions:</a:t>
            </a:r>
            <a:endParaRPr lang="en-US" sz="3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Capacity Building:</a:t>
            </a: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Train teams on credit analytics, asset valuation, risk modeling, and digital leasing systems.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Performance Culture:</a:t>
            </a: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Reward innovation, accountability, and agility in decision-making.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37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B4880-3479-BCA5-8FED-7A2E6688F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Human Capital and Institutional Agility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9454C-0BE8-F4E0-DBA5-D4983B8B2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13840"/>
            <a:ext cx="8915400" cy="534416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Leadership Resilience:</a:t>
            </a: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Groom management to make quick, data-informed, crisis-sensitive decisions.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Succession Planning:</a:t>
            </a: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Build internal leadership pipelines to ensure continuity and institutional memory.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Outcome:</a:t>
            </a: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Empowered workforce and leadership agility in navigating uncertainty.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181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7B80D-0C27-30E9-4FDD-F0C1E50AF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Policy and Regulatory Engagement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39A61-4335-78FC-F759-F32DE19BF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524000"/>
            <a:ext cx="10515600" cy="553719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Objective:</a:t>
            </a: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Influence and align with the enabling environment.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Actions:</a:t>
            </a: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Advocacy through Industry Associations:</a:t>
            </a: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Promote tax incentives, asset import facilitation, and regulatory clarity on leasing contracts.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Regulatory Compliance Excellence:</a:t>
            </a: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Stay ahead of changing prudential, accounting, and consumer protection rules.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Sustainability Positioning:</a:t>
            </a: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Engage policymakers to integrate leasing into green and inclusive finance frameworks.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Outcome:</a:t>
            </a: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Predictable regulatory environment and policy recognition of leasing’s economic role.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BA6F5-D31B-8A2D-F44D-1008FE2EA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Business Continuity and Crisis Preparedness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8685F-15B9-CCEC-74BA-42D3E50F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73200"/>
            <a:ext cx="8915400" cy="530352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Objective:</a:t>
            </a:r>
            <a: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Guarantee operational stability under extreme events.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Actions:</a:t>
            </a:r>
            <a:endParaRPr lang="en-US" sz="3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Comprehensive Business Continuity Plans:</a:t>
            </a:r>
            <a: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Maintain tested protocols for disruptions—pandemics, cyber incidents, or supply shocks.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Scenario-Based Playbooks:</a:t>
            </a:r>
            <a: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Pre-define response actions for liquidity squeezes, client defaults, and asset repossessions.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64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498BE-D7B6-DA56-5F2E-18B9EB528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64160"/>
            <a:ext cx="8911687" cy="965200"/>
          </a:xfrm>
        </p:spPr>
        <p:txBody>
          <a:bodyPr/>
          <a:lstStyle/>
          <a:p>
            <a:r>
              <a:rPr lang="en-US" b="1" dirty="0"/>
              <a:t>PRESENTATION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E161F-7C0C-3A2A-1802-4F4D5F2AB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513840"/>
            <a:ext cx="8915400" cy="5222240"/>
          </a:xfrm>
        </p:spPr>
        <p:txBody>
          <a:bodyPr>
            <a:noAutofit/>
          </a:bodyPr>
          <a:lstStyle/>
          <a:p>
            <a:r>
              <a:rPr lang="en-US" sz="3200" dirty="0"/>
              <a:t>Portfolio Diversification and Risk Dispersion</a:t>
            </a:r>
          </a:p>
          <a:p>
            <a:r>
              <a:rPr lang="en-US" sz="3200" dirty="0"/>
              <a:t>Risk Management and Governance Systems</a:t>
            </a:r>
          </a:p>
          <a:p>
            <a:r>
              <a:rPr lang="en-US" sz="3200" dirty="0"/>
              <a:t>Capital Adequacy and Liquidity Resilience</a:t>
            </a:r>
          </a:p>
          <a:p>
            <a:r>
              <a:rPr lang="en-US" sz="3200" dirty="0"/>
              <a:t>Digital Transformation and Operational Agility</a:t>
            </a:r>
          </a:p>
          <a:p>
            <a:r>
              <a:rPr lang="en-US" sz="3200" dirty="0"/>
              <a:t>Strategic Alliances and Partnerships.</a:t>
            </a:r>
          </a:p>
          <a:p>
            <a:r>
              <a:rPr lang="en-US" sz="3200" dirty="0"/>
              <a:t>Adaptive Pricing and Contract Structuring</a:t>
            </a:r>
          </a:p>
        </p:txBody>
      </p:sp>
    </p:spTree>
    <p:extLst>
      <p:ext uri="{BB962C8B-B14F-4D97-AF65-F5344CB8AC3E}">
        <p14:creationId xmlns:p14="http://schemas.microsoft.com/office/powerpoint/2010/main" val="13429807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5128D-781D-DAE1-CC3E-CF7C4D0D9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Business Continuity and Crisis Preparedness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77837-4DFE-BF9B-CE77-428B6DAD9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22400"/>
            <a:ext cx="9176068" cy="5262880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Insurance &amp; Hedging Instruments:</a:t>
            </a: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Secure coverage for catastrophic risks and foreign exchange exposures.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Redundancy Infrastructure:</a:t>
            </a: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Implement backup systems for data, communication, and operations.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Outcome:</a:t>
            </a: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Uninterrupted service delivery and fast recovery from disruptions.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2170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BA15-39D6-1634-DAD7-240F06CB0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Intelligence and Market Foresight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526C0-9943-04AD-1A59-76C3C94D6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02080"/>
            <a:ext cx="8915400" cy="531368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Objective:</a:t>
            </a: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Anticipate trends and reposition for opportunity.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Actions:</a:t>
            </a:r>
            <a:endParaRPr lang="en-US" sz="3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Economic and Policy Tracking:</a:t>
            </a: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Monitor macro trends and fiscal signals to inform pricing and portfolio shifts.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Competitor and Technology Benchmarking:</a:t>
            </a: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Keep pace with innovation in leasing models, fintech partnerships, and client engagement tools.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8973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8804E-C822-73AB-1C04-F1730B9DD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Intelligence and Market Foresight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81D79-A5C1-DB10-26D3-1DDFCF3A5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93520"/>
            <a:ext cx="8915400" cy="5171440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Innovation Pipeline:</a:t>
            </a: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Experiment with new models — green leasing, usage-based contracts, digital asset marketplaces.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Thought Leadership:</a:t>
            </a: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Position the firm as a knowledge hub in the leasing and asset finance ecosystem.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Outcome:</a:t>
            </a: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Future-ready organization with proactive strategic adaptability.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3685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729F9-665E-CCDE-7FA1-042F8E28C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Conclusion: The Resilience Imperative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4365B-BE5C-3374-75C8-4EFC5035B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7000" y="1264555"/>
            <a:ext cx="10515600" cy="5354319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Resilience in the leasing industry is not accidental — it is </a:t>
            </a:r>
            <a:r>
              <a:rPr lang="en-US" sz="36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designed, disciplined, and data-driven</a:t>
            </a: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Leasing companies that diversify intelligently, digitize aggressively, and govern prudently will </a:t>
            </a: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withstand shocks, seize recovery opportunities, and sustain market leadership</a:t>
            </a: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an increasingly volatile global economy.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104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79360-567B-C4BF-CAE5-88A1D0DC5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0000" y="1513840"/>
            <a:ext cx="9144000" cy="3073083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6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FRAMEWORK FOR LEASE PORTFOLIO GROWTH</a:t>
            </a:r>
            <a:br>
              <a:rPr lang="en-US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4249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996E9-BC40-19B2-40A0-AC20998D1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 Expansion Strategies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363A7-A89F-F170-C3AC-AED6BD939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391920"/>
            <a:ext cx="10515600" cy="582168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Sector Diversification:</a:t>
            </a:r>
            <a:b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Expand leasing activity beyond traditional sectors (transportation, manufacturing) into high-growth areas — renewable energy, healthcare equipment, ICT infrastructure, and agribusiness.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SME Market Penetration:</a:t>
            </a:r>
            <a:b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 simplified, low-collateral lease products tailored for small and medium enterprises (SMEs), which represent an underserved but high-potential client base.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Geographic Expansion:</a:t>
            </a:r>
            <a:b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Establish regional presence in emerging industrial clusters and growth corridors through partnerships or digital platforms to access new markets efficiently.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5998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35267-2234-AAC5-4CFA-909FFE10D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Product and Service Innovation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09643-3461-22BB-C22A-356FA8928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520" y="1264555"/>
            <a:ext cx="10515600" cy="56387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Asset-Specific Leasing Solutions: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specialized leasing instruments (e.g., medical equipment leasing, logistics fleet leasing, agricultural mechanization leasing).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Operating Leases and Flexible Terms: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Offer operating leases, short-term rentals, and “pay-per-use” models to attract businesses seeking flexibility amid uncertain market conditions.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Bundled Service Offerings: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Combine leasing with complementary services — maintenance, insurance, asset tracking, or fleet management — to enhance value and retention.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0521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6F3D9-19F2-E5F4-844A-92A91F4C9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805" y="197390"/>
            <a:ext cx="8911687" cy="1280890"/>
          </a:xfrm>
        </p:spPr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 Transformation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670B9-7FCD-138F-7B8F-6EED49217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148081"/>
            <a:ext cx="10515600" cy="570991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33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LeaseTech</a:t>
            </a:r>
            <a:r>
              <a:rPr lang="en-US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Platforms:</a:t>
            </a:r>
            <a:b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 in digital leasing platforms for customer onboarding, credit scoring, and contract management to reduce turnaround time and enhance customer experience.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Data Analytics for Risk and Opportunity:</a:t>
            </a:r>
            <a:b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Leverage analytics to identify profitable client segments, predict defaults, and optimize asset utilization.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Automation and AI:</a:t>
            </a:r>
            <a:b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AI-driven credit assessment tools and automated payment systems to improve efficiency and expand lending capacity.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5797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E8BF9-A9B0-1718-1BFE-5C1977B87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Partnerships and Ecosystems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B2940-CEE1-9DF9-395F-90E68F598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960" y="1422400"/>
            <a:ext cx="10515600" cy="5740399"/>
          </a:xfrm>
        </p:spPr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OEM and Vendor Alliances: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Collaborate with equipment manufacturers and dealers for vendor financing programs, enabling access to captive customer bases.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Financial Institution Partnerships: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 with banks and development finance institutions for joint financing, risk-sharing, or credit enhancement mechanisms.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Government and Development Programs: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Leverage public-sector initiatives promoting MSME financing, green growth, or infrastructure renewal for lease portfolio expansion.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8124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322E2-146D-0018-1A58-B0778C066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Capital and Risk Management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45AD0-AEB9-A06E-A918-862C3A776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9080" y="1381760"/>
            <a:ext cx="10515600" cy="5862319"/>
          </a:xfrm>
        </p:spPr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Capital Structure Optimization: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Diversify funding sources — bank lines, commercial papers, bonds, and securitization of lease receivables — to scale without liquidity strain.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Credit Risk Mitigation: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Strengthen credit appraisal systems, adopt asset-backed security mechanisms, and explore guarantee schemes to manage exposure.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Asset Recovery Frameworks: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efficient repossession, resale, and remarketing processes to preserve asset value and recycle capital quickly.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93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217D-9257-C001-C795-0F7DD1CD9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77970"/>
          </a:xfrm>
        </p:spPr>
        <p:txBody>
          <a:bodyPr/>
          <a:lstStyle/>
          <a:p>
            <a:r>
              <a:rPr lang="en-US" b="1" dirty="0"/>
              <a:t>PRESENTATION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7F148-875D-10C8-AE92-2806C136B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09040"/>
            <a:ext cx="8915400" cy="5161280"/>
          </a:xfrm>
        </p:spPr>
        <p:txBody>
          <a:bodyPr>
            <a:normAutofit/>
          </a:bodyPr>
          <a:lstStyle/>
          <a:p>
            <a:r>
              <a:rPr lang="en-US" sz="3200" dirty="0"/>
              <a:t>Human Capital and Institutional Agility</a:t>
            </a:r>
          </a:p>
          <a:p>
            <a:r>
              <a:rPr lang="en-US" sz="3200" dirty="0"/>
              <a:t>Business Continuity and Crisis Preparedness</a:t>
            </a:r>
          </a:p>
          <a:p>
            <a:pPr marL="0" indent="0">
              <a:buNone/>
            </a:pPr>
            <a:r>
              <a:rPr lang="en-US" sz="3200" b="1" dirty="0"/>
              <a:t>Strategic Framework for Lease Portfolio Growth</a:t>
            </a:r>
          </a:p>
          <a:p>
            <a:r>
              <a:rPr lang="en-US" sz="3200" dirty="0"/>
              <a:t>Market Expansion Strategy</a:t>
            </a:r>
          </a:p>
          <a:p>
            <a:r>
              <a:rPr lang="en-US" sz="3200" dirty="0"/>
              <a:t>Customer Retention and Relationship Management</a:t>
            </a:r>
          </a:p>
          <a:p>
            <a:r>
              <a:rPr lang="en-US" sz="3200" dirty="0"/>
              <a:t> Sustainability and ESG Position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5955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4F27D-D666-8E3F-25D6-EC9451036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 Retention and Relationship Management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5E93A-71C7-FDF7-3608-DDD907AA1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8120" y="1463041"/>
            <a:ext cx="10515600" cy="5394959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Loyalty and Renewal Programs: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Introduce renewal incentives, upgrade options, and loyalty discounts to retain high-value customers.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Embedded Relationship Management: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Deploy dedicated account managers and customer analytics dashboards to deepen relationships and anticipate client needs.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Experience-Centric Approach: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Prioritize speed, transparency, and digital convenience to differentiate from competitors and boost referral-driven growth.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7866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80869-19CE-FD39-87DD-88CDF691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Sustainability and ESG Positioning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67876-DAB4-FCB0-EACA-9E44D965A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9240" y="1402080"/>
            <a:ext cx="10515600" cy="585215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Green Leasing Products:</a:t>
            </a:r>
            <a:b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portfolios targeting energy-efficient assets — EVs, solar equipment, waste management tools — to tap into sustainability-driven funding and demand.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ESG Branding:</a:t>
            </a:r>
            <a:b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 leasing as a sustainable financing tool that supports inclusive growth, circular economy, and responsible consumption.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Impact Measurement:</a:t>
            </a:r>
            <a:b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Track and report ESG outcomes to attract impact investors and development finance institutions.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2508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45CE2-8247-1793-B804-16168835D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Institutional Strengthening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D0C70-9B49-4B93-DD79-45D659F29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040" y="1264555"/>
            <a:ext cx="10515600" cy="5730239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Talent and Capacity Development: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 in credit analysts, asset managers, and risk specialists with sector-specific expertise.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Governance and Compliance Systems: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 robust internal controls, compliance with leasing regulations, and adoption of IFRS 16 standards.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Brand Reputation:</a:t>
            </a:r>
            <a:b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Enhance brand visibility through thought leadership, client education, and industry advocacy.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569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319DE-04B4-8E59-8C2C-F673BBBB0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1485" y="278670"/>
            <a:ext cx="8911687" cy="1280890"/>
          </a:xfrm>
        </p:spPr>
        <p:txBody>
          <a:bodyPr>
            <a:noAutofit/>
          </a:bodyPr>
          <a:lstStyle/>
          <a:p>
            <a:r>
              <a:rPr lang="en-US" sz="4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br>
              <a:rPr lang="en-US" sz="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62950-254D-8880-E388-4183D8E4E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5560" y="1341120"/>
            <a:ext cx="10515600" cy="5699759"/>
          </a:xfrm>
        </p:spPr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Growing a lease portfolio requires a </a:t>
            </a: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synergistic approach</a:t>
            </a: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— combining market expansion, product innovation, digital transformation, and strategic partnerships.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4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should be </a:t>
            </a: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underpinned by sound governance and capital efficiency. Resilient leasing firms will be those that </a:t>
            </a: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adapt quickly, leverage technology, and align with emerging economic trends.</a:t>
            </a: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0603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A8D5D-A4C2-C706-18DA-3850A9B3C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2880" y="1843723"/>
            <a:ext cx="9144000" cy="2387600"/>
          </a:xfrm>
        </p:spPr>
        <p:txBody>
          <a:bodyPr>
            <a:normAutofit/>
          </a:bodyPr>
          <a:lstStyle/>
          <a:p>
            <a:r>
              <a:rPr lang="en-US" sz="8800" b="1" dirty="0">
                <a:latin typeface="Algerian" panose="04020705040A02060702" pitchFamily="82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956284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7A8F7-9DBB-6738-2173-CB4685D6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Portfolio Diversification and Risk Dispersion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BA42A-9B77-18A2-144E-094977C0A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Objective: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Minimize exposure to sectoral or client-specific shocks.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Actions: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Sectoral Spread: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Expand leasing exposure beyond traditional markets (transport, construction) into resilient sectors — healthcare, agriculture, ICT, renewables, and services.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Client Mix Optimization: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Balance corporate, SME, and public sector clients to stabilize cash flows and reduce concentration risks.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17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D29CB-6B71-BACB-B0DB-92EFB843F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Portfolio Diversification and Risk Dispersion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384AE-37FB-5914-2077-5BEC6DA20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Asset Class Diversification: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Blend short-cycle leases with long-tenure portfolios; mix high-value assets (machinery, vehicles) with recurring-use assets (office, logistics).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Geographical Reach: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Extend leasing operations into emerging urban and regional markets to reduce dependency on a single economic zone.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Outcome: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Broader income base and reduced volatility of lease receivables.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40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D1DAA-DDBE-5900-05FF-CE1CD75A9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 Management and Governance Systems</a:t>
            </a:r>
            <a:br>
              <a:rPr lang="en-US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FC60C-176B-2C1C-D95C-72EFDE232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Objective: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Build institutional capacity to anticipate, absorb, and adapt to shocks.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Actions: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Predictive Risk Analytics: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Deploy data-driven credit scoring and early-warning models to detect client distress before default.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Dynamic Stress Testing: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Regularly simulate economic disruptions (FX, inflation, interest rate spikes) to test resilience and calibrate responses.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851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07666-A2E9-59AF-8E7A-6C6D64BEB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 Management and Governance Systems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6214A-AB16-34AC-30C7-AB598533B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7772" y="1513840"/>
            <a:ext cx="9216708" cy="5344160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Integrated Risk Governance:</a:t>
            </a:r>
            <a:r>
              <a:rPr lang="en-US" sz="3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Strengthen board oversight, risk committees, and internal audit functions with clear accountability lines.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ESG Risk Integration:</a:t>
            </a:r>
            <a:r>
              <a:rPr lang="en-US" sz="3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Incorporate environmental and social risk assessment in credit decisions to align with sustainability finance trends.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Outcome:</a:t>
            </a:r>
            <a:r>
              <a:rPr lang="en-US" sz="3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Agile and evidence-based risk control architecture.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139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AC046-8E52-E7AD-24CD-1DF02CEE5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Capital Adequacy and Liquidity Resilience</a:t>
            </a:r>
            <a:b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F1485-C3E6-1AE5-4C9B-E7B37C2D6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73200"/>
            <a:ext cx="8915400" cy="5384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Objective:</a:t>
            </a:r>
            <a:r>
              <a:rPr lang="en-US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Ensure financial buffers and funding flexibility during turbulence.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Actions:</a:t>
            </a:r>
            <a:endParaRPr lang="en-US" sz="3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Optimal Leverage Policy:</a:t>
            </a:r>
            <a:r>
              <a:rPr lang="en-US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Maintain moderate debt-equity ratios to preserve solvency and investor confidence.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Liquidity Contingency Framework:</a:t>
            </a:r>
            <a:r>
              <a:rPr lang="en-US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Secure standby credit lines, DFIs’ facilities, and repo arrangements for emergency liquidity.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153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F83CF-E0B7-2733-FEF0-90A617ADD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67810"/>
          </a:xfrm>
        </p:spPr>
        <p:txBody>
          <a:bodyPr/>
          <a:lstStyle/>
          <a:p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Capital Adequacy and Liquidity Resilience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198F8-5B8D-9BFE-0960-CC7128B93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5680" y="1666240"/>
            <a:ext cx="9238932" cy="519176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Diversified Funding Sources:</a:t>
            </a: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Blend commercial bank credit, bond issuances, and equity financing to reduce funding dependency.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Retained Earnings Strategy:</a:t>
            </a: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Build internal reserves as a self-insurance buffer against cyclical downturns.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Outcome:</a:t>
            </a: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Enhanced capacity to withstand liquidity pressures and credit tightening.</a:t>
            </a:r>
          </a:p>
        </p:txBody>
      </p:sp>
    </p:spTree>
    <p:extLst>
      <p:ext uri="{BB962C8B-B14F-4D97-AF65-F5344CB8AC3E}">
        <p14:creationId xmlns:p14="http://schemas.microsoft.com/office/powerpoint/2010/main" val="169499503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145</TotalTime>
  <Words>1946</Words>
  <Application>Microsoft Office PowerPoint</Application>
  <PresentationFormat>Widescreen</PresentationFormat>
  <Paragraphs>147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Algerian</vt:lpstr>
      <vt:lpstr>Arial</vt:lpstr>
      <vt:lpstr>Calibri</vt:lpstr>
      <vt:lpstr>Century Gothic</vt:lpstr>
      <vt:lpstr>Symbol</vt:lpstr>
      <vt:lpstr>Wingdings 3</vt:lpstr>
      <vt:lpstr>Wisp</vt:lpstr>
      <vt:lpstr>BUILDING RESILIENCE AGAINST SHOCKS AND MARKET VOLATILITY FOR LEASING COMPANIES</vt:lpstr>
      <vt:lpstr>PRESENTATION OUTLINE</vt:lpstr>
      <vt:lpstr>PRESENTATION OUTLINE</vt:lpstr>
      <vt:lpstr>Portfolio Diversification and Risk Dispersion</vt:lpstr>
      <vt:lpstr>Portfolio Diversification and Risk Dispersion</vt:lpstr>
      <vt:lpstr>Risk Management and Governance Systems </vt:lpstr>
      <vt:lpstr>Risk Management and Governance Systems</vt:lpstr>
      <vt:lpstr>Capital Adequacy and Liquidity Resilience </vt:lpstr>
      <vt:lpstr>Capital Adequacy and Liquidity Resilience</vt:lpstr>
      <vt:lpstr>Digital Transformation and Operational Agility </vt:lpstr>
      <vt:lpstr>Digital Transformation and Operational Agility</vt:lpstr>
      <vt:lpstr>Strategic Alliances and Ecosystem Partnerships </vt:lpstr>
      <vt:lpstr>Strategic Alliances and Ecosystem Partnerships</vt:lpstr>
      <vt:lpstr>Adaptive Pricing and Contract Structuring </vt:lpstr>
      <vt:lpstr>Adaptive Pricing and Contract Structuring</vt:lpstr>
      <vt:lpstr>Human Capital and Institutional Agility</vt:lpstr>
      <vt:lpstr>Human Capital and Institutional Agility</vt:lpstr>
      <vt:lpstr>Policy and Regulatory Engagement </vt:lpstr>
      <vt:lpstr>Business Continuity and Crisis Preparedness </vt:lpstr>
      <vt:lpstr>Business Continuity and Crisis Preparedness</vt:lpstr>
      <vt:lpstr>Strategic Intelligence and Market Foresight </vt:lpstr>
      <vt:lpstr>Strategic Intelligence and Market Foresight</vt:lpstr>
      <vt:lpstr>Conclusion: The Resilience Imperative </vt:lpstr>
      <vt:lpstr>STRATEGIC FRAMEWORK FOR LEASE PORTFOLIO GROWTH </vt:lpstr>
      <vt:lpstr>Market Expansion Strategies</vt:lpstr>
      <vt:lpstr>Product and Service Innovation </vt:lpstr>
      <vt:lpstr>Digital Transformation </vt:lpstr>
      <vt:lpstr>Strategic Partnerships and Ecosystems </vt:lpstr>
      <vt:lpstr>Capital and Risk Management </vt:lpstr>
      <vt:lpstr>Customer Retention and Relationship Management </vt:lpstr>
      <vt:lpstr>Sustainability and ESG Positioning </vt:lpstr>
      <vt:lpstr>Institutional Strengthening </vt:lpstr>
      <vt:lpstr>CONCLUSION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muda yusuf</dc:creator>
  <cp:lastModifiedBy>muda yusuf</cp:lastModifiedBy>
  <cp:revision>4</cp:revision>
  <dcterms:created xsi:type="dcterms:W3CDTF">2025-11-04T18:23:52Z</dcterms:created>
  <dcterms:modified xsi:type="dcterms:W3CDTF">2025-11-08T17:38:47Z</dcterms:modified>
</cp:coreProperties>
</file>