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Open Sans" panose="020B0606030504020204"/>
      <p:regular r:id="rId18"/>
      <p:bold r:id="rId19"/>
      <p:italic r:id="rId20"/>
      <p:boldItalic r:id="rId21"/>
    </p:embeddedFont>
    <p:embeddedFont>
      <p:font typeface="Times New Roman MT Bold" panose="02030802070405020303"/>
      <p:bold r:id="rId22"/>
    </p:embeddedFont>
    <p:embeddedFont>
      <p:font typeface="Work Sans" pitchFamily="2" charset="77"/>
      <p:regular r:id="rId23"/>
      <p:bold r:id="rId24"/>
      <p:italic r:id="rId25"/>
      <p:boldItalic r:id="rId26"/>
    </p:embeddedFont>
    <p:embeddedFont>
      <p:font typeface="Work Sans 1 Bold"/>
      <p:bold r:id="rId27"/>
      <p:boldItalic r:id="rId28"/>
    </p:embeddedFont>
    <p:embeddedFont>
      <p:font typeface="Work Sans 1"/>
      <p:regular r:id="rId29"/>
      <p:bold r:id="rId30"/>
      <p:italic r:id="rId31"/>
      <p:boldItalic r:id="rId32"/>
    </p:embeddedFont>
    <p:embeddedFont>
      <p:font typeface="Open Sans Bold"/>
      <p:bold r:id="rId33"/>
      <p:boldItalic r:id="rId34"/>
    </p:embeddedFont>
    <p:embeddedFont>
      <p:font typeface="Work Sans 2"/>
      <p:regular r:id="rId35"/>
      <p:bold r:id="rId36"/>
      <p:italic r:id="rId37"/>
      <p:boldItalic r:id="rId38"/>
    </p:embeddedFont>
    <p:embeddedFont>
      <p:font typeface="Work Sans 2 Bold"/>
      <p:bold r:id="rId39"/>
      <p:boldItalic r:id="rId40"/>
    </p:embeddedFont>
    <p:embeddedFont>
      <p:font typeface="Work Sans 2 Semi-Bold"/>
      <p:bold r:id="rId41"/>
      <p:boldItalic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" autoAdjust="0"/>
    <p:restoredTop sz="94617" autoAdjust="0"/>
  </p:normalViewPr>
  <p:slideViewPr>
    <p:cSldViewPr showGuides="1">
      <p:cViewPr varScale="1">
        <p:scale>
          <a:sx n="38" d="100"/>
          <a:sy n="38" d="100"/>
        </p:scale>
        <p:origin x="5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font" Target="fonts/font29.fntdata"/><Relationship Id="rId45" Type="http://schemas.openxmlformats.org/officeDocument/2006/relationships/font" Target="fonts/font28.fntdata"/><Relationship Id="rId44" Type="http://schemas.openxmlformats.org/officeDocument/2006/relationships/font" Target="fonts/font27.fntdata"/><Relationship Id="rId43" Type="http://schemas.openxmlformats.org/officeDocument/2006/relationships/font" Target="fonts/font26.fntdata"/><Relationship Id="rId42" Type="http://schemas.openxmlformats.org/officeDocument/2006/relationships/font" Target="fonts/font25.fntdata"/><Relationship Id="rId41" Type="http://schemas.openxmlformats.org/officeDocument/2006/relationships/font" Target="fonts/font24.fntdata"/><Relationship Id="rId40" Type="http://schemas.openxmlformats.org/officeDocument/2006/relationships/font" Target="fonts/font23.fntdata"/><Relationship Id="rId4" Type="http://schemas.openxmlformats.org/officeDocument/2006/relationships/slide" Target="slides/slide2.xml"/><Relationship Id="rId39" Type="http://schemas.openxmlformats.org/officeDocument/2006/relationships/font" Target="fonts/font22.fntdata"/><Relationship Id="rId38" Type="http://schemas.openxmlformats.org/officeDocument/2006/relationships/font" Target="fonts/font21.fntdata"/><Relationship Id="rId37" Type="http://schemas.openxmlformats.org/officeDocument/2006/relationships/font" Target="fonts/font20.fntdata"/><Relationship Id="rId36" Type="http://schemas.openxmlformats.org/officeDocument/2006/relationships/font" Target="fonts/font19.fntdata"/><Relationship Id="rId35" Type="http://schemas.openxmlformats.org/officeDocument/2006/relationships/font" Target="fonts/font18.fntdata"/><Relationship Id="rId34" Type="http://schemas.openxmlformats.org/officeDocument/2006/relationships/font" Target="fonts/font17.fntdata"/><Relationship Id="rId33" Type="http://schemas.openxmlformats.org/officeDocument/2006/relationships/font" Target="fonts/font16.fntdata"/><Relationship Id="rId32" Type="http://schemas.openxmlformats.org/officeDocument/2006/relationships/font" Target="fonts/font15.fntdata"/><Relationship Id="rId31" Type="http://schemas.openxmlformats.org/officeDocument/2006/relationships/font" Target="fonts/font14.fntdata"/><Relationship Id="rId30" Type="http://schemas.openxmlformats.org/officeDocument/2006/relationships/font" Target="fonts/font13.fntdata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>
            <a:off x="-4531589" y="-5809187"/>
            <a:ext cx="20205777" cy="20281834"/>
          </a:xfrm>
          <a:custGeom>
            <a:avLst/>
            <a:gdLst/>
            <a:ahLst/>
            <a:cxnLst/>
            <a:rect l="l" t="t" r="r" b="b"/>
            <a:pathLst>
              <a:path w="20205777" h="20281834">
                <a:moveTo>
                  <a:pt x="0" y="0"/>
                </a:moveTo>
                <a:lnTo>
                  <a:pt x="20205776" y="0"/>
                </a:lnTo>
                <a:lnTo>
                  <a:pt x="20205776" y="20281833"/>
                </a:lnTo>
                <a:lnTo>
                  <a:pt x="0" y="2028183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13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29379" y="0"/>
            <a:ext cx="9144526" cy="10287000"/>
          </a:xfrm>
          <a:custGeom>
            <a:avLst/>
            <a:gdLst/>
            <a:ahLst/>
            <a:cxnLst/>
            <a:rect l="l" t="t" r="r" b="b"/>
            <a:pathLst>
              <a:path w="9144526" h="10287000">
                <a:moveTo>
                  <a:pt x="0" y="0"/>
                </a:moveTo>
                <a:lnTo>
                  <a:pt x="9144526" y="0"/>
                </a:lnTo>
                <a:lnTo>
                  <a:pt x="9144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264" r="-342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19200" y="6438900"/>
            <a:ext cx="2783861" cy="1158719"/>
            <a:chOff x="0" y="0"/>
            <a:chExt cx="3711814" cy="15449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7436" cy="1073320"/>
            </a:xfrm>
            <a:custGeom>
              <a:avLst/>
              <a:gdLst/>
              <a:ahLst/>
              <a:cxnLst/>
              <a:rect l="l" t="t" r="r" b="b"/>
              <a:pathLst>
                <a:path w="3547436" h="1073320">
                  <a:moveTo>
                    <a:pt x="0" y="0"/>
                  </a:moveTo>
                  <a:lnTo>
                    <a:pt x="3547436" y="0"/>
                  </a:lnTo>
                  <a:lnTo>
                    <a:pt x="3547436" y="1073320"/>
                  </a:lnTo>
                  <a:lnTo>
                    <a:pt x="0" y="1073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92382"/>
              <a:ext cx="3711814" cy="252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20"/>
                </a:lnSpc>
              </a:pPr>
              <a:r>
                <a:rPr lang="en-US" sz="1155">
                  <a:solidFill>
                    <a:srgbClr val="701F1D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rPr>
                <a:t>LEGAL PRACTITIONERS &amp; ARBITRATORS</a:t>
              </a:r>
              <a:endParaRPr lang="en-US" sz="1155">
                <a:solidFill>
                  <a:srgbClr val="701F1D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247900" y="0"/>
            <a:ext cx="2789492" cy="10410800"/>
            <a:chOff x="0" y="0"/>
            <a:chExt cx="734681" cy="27419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6800" y="2910321"/>
            <a:ext cx="10820400" cy="2274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10"/>
              </a:lnSpc>
            </a:pPr>
            <a:r>
              <a:rPr lang="en-US" sz="5050" b="1" dirty="0">
                <a:solidFill>
                  <a:srgbClr val="701F1D"/>
                </a:solidFill>
                <a:latin typeface="Times New Roman MT Bold" panose="02030802070405020303"/>
                <a:ea typeface="Times New Roman MT Bold" panose="02030802070405020303"/>
                <a:cs typeface="Times New Roman MT Bold" panose="02030802070405020303"/>
                <a:sym typeface="Times New Roman MT Bold" panose="02030802070405020303"/>
              </a:rPr>
              <a:t>Contemporary Issues in the Nigerian Regulatory Environment on Equipment Leasing                                                                                                 </a:t>
            </a:r>
            <a:endParaRPr lang="en-US" sz="5050" b="1" dirty="0">
              <a:solidFill>
                <a:srgbClr val="701F1D"/>
              </a:solidFill>
              <a:latin typeface="Times New Roman MT Bold" panose="02030802070405020303"/>
              <a:ea typeface="Times New Roman MT Bold" panose="02030802070405020303"/>
              <a:cs typeface="Times New Roman MT Bold" panose="02030802070405020303"/>
              <a:sym typeface="Times New Roman MT Bold" panose="020308020704050203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6667500"/>
            <a:ext cx="367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1F1D"/>
                </a:solidFill>
                <a:latin typeface="Work Sans" pitchFamily="2" charset="77"/>
                <a:ea typeface="Times New Roman MT Bold" panose="02030802070405020303"/>
                <a:cs typeface="Times New Roman MT Bold" panose="02030802070405020303"/>
                <a:sym typeface="Times New Roman MT Bold" panose="02030802070405020303"/>
              </a:rPr>
              <a:t>13 NOVEMBER 2025</a:t>
            </a:r>
            <a:endParaRPr lang="en-US" sz="28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43103" y="686505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Challenges / Solutions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406" y="1784775"/>
            <a:ext cx="5949900" cy="3642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8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Non-compliance by lessors despite potential exposure to:</a:t>
            </a:r>
            <a:endParaRPr lang="en-US" sz="2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080"/>
              </a:lnSpc>
              <a:defRPr/>
            </a:pPr>
            <a:endParaRPr lang="en-US" sz="1100" dirty="0"/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Loss of repossession rights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237490" lvl="1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Insolvency and secured creditor priority risks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237490" lvl="1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Protracted litigation.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05705" y="1784775"/>
            <a:ext cx="7352387" cy="3642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8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Reasons:</a:t>
            </a:r>
            <a:endParaRPr lang="en-US" sz="2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080"/>
              </a:lnSpc>
              <a:defRPr/>
            </a:pPr>
            <a:endParaRPr lang="en-US" sz="1100" dirty="0"/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Low awareness among business, banking, and legal stakeholders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237490" lvl="1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Multiple registration pathways increase cost and delay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406" y="5653706"/>
            <a:ext cx="13454686" cy="3331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08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Solutions?</a:t>
            </a:r>
            <a:endParaRPr lang="en-US" sz="2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080"/>
              </a:lnSpc>
              <a:defRPr/>
            </a:pPr>
            <a:endParaRPr lang="en-US" sz="1100" dirty="0"/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Conduct sector-specific training for lessors, lawyers, and equipment suppliers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Review registration fee structure especially for multiple registrations to encourage compliance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marL="474980" lvl="1" indent="-237490">
              <a:lnSpc>
                <a:spcPts val="3080"/>
              </a:lnSpc>
              <a:buFont typeface="Arial" panose="020B0604020202020204"/>
              <a:buChar char="•"/>
            </a:pPr>
            <a:r>
              <a:rPr lang="en-US" sz="2200" dirty="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Move toward registry integration.</a:t>
            </a:r>
            <a:endParaRPr lang="en-US" sz="2200" dirty="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0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5557" y="1485900"/>
            <a:ext cx="1294125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A functional and secure</a:t>
            </a: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 </a:t>
            </a:r>
            <a:r>
              <a:rPr lang="en-US" sz="30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leasing environment depends on:</a:t>
            </a:r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algn="l"/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Consistent compliance with registration requirements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Clear coordination among regulatory bodies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Awareness of priority and repossession risks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Speedy dispute resolution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algn="l"/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algn="l"/>
            <a:r>
              <a:rPr lang="en-US" sz="30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Strengthening leasing practice will:</a:t>
            </a:r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algn="l"/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Reduce disputes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De-risk investments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Support national industrial and economic competitiveness.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92950" y="647700"/>
            <a:ext cx="4502099" cy="60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Closing Remarks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850737">
            <a:off x="6644279" y="-841121"/>
            <a:ext cx="20895233" cy="19620251"/>
          </a:xfrm>
          <a:custGeom>
            <a:avLst/>
            <a:gdLst/>
            <a:ahLst/>
            <a:cxnLst/>
            <a:rect l="l" t="t" r="r" b="b"/>
            <a:pathLst>
              <a:path w="20895233" h="19620251">
                <a:moveTo>
                  <a:pt x="0" y="0"/>
                </a:moveTo>
                <a:lnTo>
                  <a:pt x="20895233" y="0"/>
                </a:lnTo>
                <a:lnTo>
                  <a:pt x="20895233" y="19620250"/>
                </a:lnTo>
                <a:lnTo>
                  <a:pt x="0" y="1962025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68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9429419" y="4610100"/>
            <a:ext cx="4461367" cy="3383477"/>
            <a:chOff x="0" y="0"/>
            <a:chExt cx="1389558" cy="10538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89558" cy="1053833"/>
            </a:xfrm>
            <a:custGeom>
              <a:avLst/>
              <a:gdLst/>
              <a:ahLst/>
              <a:cxnLst/>
              <a:rect l="l" t="t" r="r" b="b"/>
              <a:pathLst>
                <a:path w="1389558" h="1053833">
                  <a:moveTo>
                    <a:pt x="0" y="0"/>
                  </a:moveTo>
                  <a:lnTo>
                    <a:pt x="1389558" y="0"/>
                  </a:lnTo>
                  <a:lnTo>
                    <a:pt x="1389558" y="1053833"/>
                  </a:lnTo>
                  <a:lnTo>
                    <a:pt x="0" y="105383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389558" cy="1091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13504" y="1003642"/>
            <a:ext cx="4461367" cy="3383477"/>
            <a:chOff x="0" y="0"/>
            <a:chExt cx="1389558" cy="10538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89558" cy="1053833"/>
            </a:xfrm>
            <a:custGeom>
              <a:avLst/>
              <a:gdLst/>
              <a:ahLst/>
              <a:cxnLst/>
              <a:rect l="l" t="t" r="r" b="b"/>
              <a:pathLst>
                <a:path w="1389558" h="1053833">
                  <a:moveTo>
                    <a:pt x="0" y="0"/>
                  </a:moveTo>
                  <a:lnTo>
                    <a:pt x="1389558" y="0"/>
                  </a:lnTo>
                  <a:lnTo>
                    <a:pt x="1389558" y="1053833"/>
                  </a:lnTo>
                  <a:lnTo>
                    <a:pt x="0" y="105383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389558" cy="1091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29419" y="1021386"/>
            <a:ext cx="4461367" cy="3383477"/>
            <a:chOff x="0" y="0"/>
            <a:chExt cx="1389558" cy="10538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89558" cy="1053833"/>
            </a:xfrm>
            <a:custGeom>
              <a:avLst/>
              <a:gdLst/>
              <a:ahLst/>
              <a:cxnLst/>
              <a:rect l="l" t="t" r="r" b="b"/>
              <a:pathLst>
                <a:path w="1389558" h="1053833">
                  <a:moveTo>
                    <a:pt x="0" y="0"/>
                  </a:moveTo>
                  <a:lnTo>
                    <a:pt x="1389558" y="0"/>
                  </a:lnTo>
                  <a:lnTo>
                    <a:pt x="1389558" y="1053833"/>
                  </a:lnTo>
                  <a:lnTo>
                    <a:pt x="0" y="105383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89558" cy="1091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762231" y="4610100"/>
            <a:ext cx="4461367" cy="3383477"/>
            <a:chOff x="0" y="0"/>
            <a:chExt cx="1389558" cy="105383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89558" cy="1053833"/>
            </a:xfrm>
            <a:custGeom>
              <a:avLst/>
              <a:gdLst/>
              <a:ahLst/>
              <a:cxnLst/>
              <a:rect l="l" t="t" r="r" b="b"/>
              <a:pathLst>
                <a:path w="1389558" h="1053833">
                  <a:moveTo>
                    <a:pt x="0" y="0"/>
                  </a:moveTo>
                  <a:lnTo>
                    <a:pt x="1389558" y="0"/>
                  </a:lnTo>
                  <a:lnTo>
                    <a:pt x="1389558" y="1053833"/>
                  </a:lnTo>
                  <a:lnTo>
                    <a:pt x="0" y="105383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389558" cy="1091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780481" y="1317996"/>
            <a:ext cx="3759242" cy="2625957"/>
            <a:chOff x="0" y="-28575"/>
            <a:chExt cx="5012323" cy="3501276"/>
          </a:xfrm>
        </p:grpSpPr>
        <p:sp>
          <p:nvSpPr>
            <p:cNvPr id="32" name="TextBox 32"/>
            <p:cNvSpPr txBox="1"/>
            <p:nvPr/>
          </p:nvSpPr>
          <p:spPr>
            <a:xfrm>
              <a:off x="0" y="567033"/>
              <a:ext cx="5012323" cy="2905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4th Floor, Adamawa Plaza 1st Avenue, Off Shehu Shagari Way Central Business Area, FCT Abuja, Nigeria.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 dirty="0">
                  <a:solidFill>
                    <a:srgbClr val="701F1D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Telephone:</a:t>
              </a: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(+234 9) 8704187, 6723568, 07098808416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 dirty="0">
                  <a:solidFill>
                    <a:srgbClr val="701F1D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Facsimile:</a:t>
              </a: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(+234 9) 5230276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E-mail: abuja@aelex.com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5012323" cy="485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0"/>
                </a:lnSpc>
              </a:pPr>
              <a:r>
                <a:rPr lang="en-US" sz="2295" b="1" dirty="0">
                  <a:solidFill>
                    <a:srgbClr val="6D201E"/>
                  </a:solidFill>
                  <a:latin typeface="Work Sans 2 Semi-Bold"/>
                  <a:ea typeface="Work Sans 2 Semi-Bold"/>
                  <a:cs typeface="Work Sans 2 Semi-Bold"/>
                  <a:sym typeface="Work Sans 2 Semi-Bold"/>
                </a:rPr>
                <a:t>ABUJA, NIGERIA</a:t>
              </a:r>
              <a:endParaRPr lang="en-US" sz="2295" b="1" dirty="0">
                <a:solidFill>
                  <a:srgbClr val="6D201E"/>
                </a:solidFill>
                <a:latin typeface="Work Sans 2 Semi-Bold"/>
                <a:ea typeface="Work Sans 2 Semi-Bold"/>
                <a:cs typeface="Work Sans 2 Semi-Bold"/>
                <a:sym typeface="Work Sans 2 Semi-Bold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160249" y="1339427"/>
            <a:ext cx="3672732" cy="2333063"/>
            <a:chOff x="0" y="0"/>
            <a:chExt cx="4896976" cy="3110750"/>
          </a:xfrm>
        </p:grpSpPr>
        <p:sp>
          <p:nvSpPr>
            <p:cNvPr id="35" name="TextBox 35"/>
            <p:cNvSpPr txBox="1"/>
            <p:nvPr/>
          </p:nvSpPr>
          <p:spPr>
            <a:xfrm>
              <a:off x="0" y="567033"/>
              <a:ext cx="4896976" cy="254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4th Floor, Marble House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1, Kingsway Road, Falomo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Ikoyi, Lagos 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r" rtl="1">
                <a:lnSpc>
                  <a:spcPts val="1925"/>
                </a:lnSpc>
              </a:pP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 dirty="0">
                  <a:solidFill>
                    <a:srgbClr val="6D201E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Telephone: </a:t>
              </a: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+234(0)201 279336-9;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 dirty="0">
                  <a:solidFill>
                    <a:srgbClr val="6D201E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Facsimile:</a:t>
              </a: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 (+ 234 1) 2692072; 4617092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 dirty="0">
                  <a:solidFill>
                    <a:srgbClr val="6D201E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E-mail:</a:t>
              </a:r>
              <a:r>
                <a:rPr lang="en-US" sz="1480" dirty="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lagos@aelex.com</a:t>
              </a:r>
              <a:endParaRPr lang="en-US" sz="1480" dirty="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28575"/>
              <a:ext cx="3222354" cy="485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0"/>
                </a:lnSpc>
              </a:pPr>
              <a:r>
                <a:rPr lang="en-US" sz="2295" b="1">
                  <a:solidFill>
                    <a:srgbClr val="6D201E"/>
                  </a:solidFill>
                  <a:latin typeface="Work Sans 2 Semi-Bold"/>
                  <a:ea typeface="Work Sans 2 Semi-Bold"/>
                  <a:cs typeface="Work Sans 2 Semi-Bold"/>
                  <a:sym typeface="Work Sans 2 Semi-Bold"/>
                </a:rPr>
                <a:t>LAGOS, NIGERIA</a:t>
              </a:r>
              <a:endParaRPr lang="en-US" sz="2295" b="1">
                <a:solidFill>
                  <a:srgbClr val="6D201E"/>
                </a:solidFill>
                <a:latin typeface="Work Sans 2 Semi-Bold"/>
                <a:ea typeface="Work Sans 2 Semi-Bold"/>
                <a:cs typeface="Work Sans 2 Semi-Bold"/>
                <a:sym typeface="Work Sans 2 Semi-Bold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160248" y="5084165"/>
            <a:ext cx="4017211" cy="2592619"/>
            <a:chOff x="-1" y="-28575"/>
            <a:chExt cx="5356282" cy="3456825"/>
          </a:xfrm>
        </p:grpSpPr>
        <p:sp>
          <p:nvSpPr>
            <p:cNvPr id="38" name="TextBox 38"/>
            <p:cNvSpPr txBox="1"/>
            <p:nvPr/>
          </p:nvSpPr>
          <p:spPr>
            <a:xfrm>
              <a:off x="0" y="567033"/>
              <a:ext cx="5155910" cy="2861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2nd Floor, Right Wing UPDC Building 26, Aba Road P.O. Box 12636, Port Harcourt Rivers State, Nigeria.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 rtl="1">
                <a:lnSpc>
                  <a:spcPts val="1925"/>
                </a:lnSpc>
              </a:pP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6D201E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Telephone: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(+234 84) 464514, 464515, 574628, 574636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5B0000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Facsimile: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 (+234 84) 464516, 574628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5B0000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E-mail: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portharcourt@aelex.com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1" y="-28575"/>
              <a:ext cx="5356282" cy="4853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980"/>
                </a:lnSpc>
              </a:pPr>
              <a:r>
                <a:rPr lang="en-US" sz="2295" b="1" dirty="0">
                  <a:solidFill>
                    <a:srgbClr val="6D201E"/>
                  </a:solidFill>
                  <a:latin typeface="Work Sans 2 Semi-Bold"/>
                  <a:ea typeface="Work Sans 2 Semi-Bold"/>
                  <a:cs typeface="Work Sans 2 Semi-Bold"/>
                  <a:sym typeface="Work Sans 2 Semi-Bold"/>
                </a:rPr>
                <a:t>PORT HARCOURT, NIGERIA</a:t>
              </a:r>
              <a:endParaRPr lang="en-US" sz="2295" b="1" dirty="0">
                <a:solidFill>
                  <a:srgbClr val="6D201E"/>
                </a:solidFill>
                <a:latin typeface="Work Sans 2 Semi-Bold"/>
                <a:ea typeface="Work Sans 2 Semi-Bold"/>
                <a:cs typeface="Work Sans 2 Semi-Bold"/>
                <a:sym typeface="Work Sans 2 Semi-Bold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780481" y="5105596"/>
            <a:ext cx="3799165" cy="2333063"/>
            <a:chOff x="0" y="0"/>
            <a:chExt cx="5065554" cy="3110750"/>
          </a:xfrm>
        </p:grpSpPr>
        <p:sp>
          <p:nvSpPr>
            <p:cNvPr id="41" name="TextBox 41"/>
            <p:cNvSpPr txBox="1"/>
            <p:nvPr/>
          </p:nvSpPr>
          <p:spPr>
            <a:xfrm>
              <a:off x="0" y="567033"/>
              <a:ext cx="5065554" cy="2543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5"/>
                </a:lnSpc>
              </a:pP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Suite C, Casa Maria, 28 Angola Road, Kuku Hill, Osu GP Address 080-3525 Accra, Ghana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740000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Telephone: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(+233-302) 224828, 224845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740000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Facsimile: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(+233-302) 224824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  <a:p>
              <a:pPr algn="l">
                <a:lnSpc>
                  <a:spcPts val="1925"/>
                </a:lnSpc>
              </a:pPr>
              <a:r>
                <a:rPr lang="en-US" sz="1480" b="1">
                  <a:solidFill>
                    <a:srgbClr val="740000"/>
                  </a:solidFill>
                  <a:latin typeface="Work Sans 2 Bold"/>
                  <a:ea typeface="Work Sans 2 Bold"/>
                  <a:cs typeface="Work Sans 2 Bold"/>
                  <a:sym typeface="Work Sans 2 Bold"/>
                </a:rPr>
                <a:t>E-mail:</a:t>
              </a:r>
              <a:r>
                <a:rPr lang="en-US" sz="1480">
                  <a:solidFill>
                    <a:srgbClr val="000000"/>
                  </a:solidFill>
                  <a:latin typeface="Work Sans 2"/>
                  <a:ea typeface="Work Sans 2"/>
                  <a:cs typeface="Work Sans 2"/>
                  <a:sym typeface="Work Sans 2"/>
                </a:rPr>
                <a:t> accra@aelex.com</a:t>
              </a:r>
              <a:endParaRPr lang="en-US" sz="1480">
                <a:solidFill>
                  <a:srgbClr val="000000"/>
                </a:solidFill>
                <a:latin typeface="Work Sans 2"/>
                <a:ea typeface="Work Sans 2"/>
                <a:cs typeface="Work Sans 2"/>
                <a:sym typeface="Work Sans 2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28575"/>
              <a:ext cx="5012323" cy="485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0"/>
                </a:lnSpc>
              </a:pPr>
              <a:r>
                <a:rPr lang="en-US" sz="2295" b="1">
                  <a:solidFill>
                    <a:srgbClr val="6D201E"/>
                  </a:solidFill>
                  <a:latin typeface="Work Sans 2 Semi-Bold"/>
                  <a:ea typeface="Work Sans 2 Semi-Bold"/>
                  <a:cs typeface="Work Sans 2 Semi-Bold"/>
                  <a:sym typeface="Work Sans 2 Semi-Bold"/>
                </a:rPr>
                <a:t>ACCRA, GHANA</a:t>
              </a:r>
              <a:endParaRPr lang="en-US" sz="2295" b="1">
                <a:solidFill>
                  <a:srgbClr val="6D201E"/>
                </a:solidFill>
                <a:latin typeface="Work Sans 2 Semi-Bold"/>
                <a:ea typeface="Work Sans 2 Semi-Bold"/>
                <a:cs typeface="Work Sans 2 Semi-Bold"/>
                <a:sym typeface="Work Sans 2 Semi-Bold"/>
              </a:endParaRPr>
            </a:p>
          </p:txBody>
        </p:sp>
      </p:grpSp>
      <p:sp>
        <p:nvSpPr>
          <p:cNvPr id="43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52601" y="2324100"/>
            <a:ext cx="12954000" cy="5972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10"/>
              </a:lnSpc>
            </a:pPr>
            <a:r>
              <a:rPr lang="en-US" sz="30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Key Points</a:t>
            </a:r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algn="l">
              <a:lnSpc>
                <a:spcPts val="4710"/>
              </a:lnSpc>
            </a:pPr>
            <a:endParaRPr lang="en-US" sz="30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Enables businesses to access productive equipment without large upfront capital expenditure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323850" lvl="1" algn="l">
              <a:lnSpc>
                <a:spcPts val="4710"/>
              </a:lnSpc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Critical for capital-intensive sectors such as construction, logistics, oil &amp; gas, manufacturing, agriculture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Enhances economic diversification and contributes to national industrial productivity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84234" y="800100"/>
            <a:ext cx="11351226" cy="68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Importance of Equipment Leasing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1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752600" y="5205400"/>
          <a:ext cx="12954000" cy="242849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09022"/>
                <a:gridCol w="9644978"/>
              </a:tblGrid>
              <a:tr h="1766900"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Open Sans Bold"/>
                        </a:rPr>
                        <a:t>It applies to: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74980" lvl="1" indent="-237490" algn="l">
                        <a:lnSpc>
                          <a:spcPts val="3080"/>
                        </a:lnSpc>
                        <a:buFont typeface="Arial" panose="020B0604020202020204"/>
                        <a:buChar char="•"/>
                        <a:defRPr/>
                      </a:pPr>
                      <a:r>
                        <a:rPr lang="en-US" sz="22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Finance leases</a:t>
                      </a:r>
                      <a:endParaRPr lang="en-US" sz="2200" dirty="0">
                        <a:solidFill>
                          <a:srgbClr val="000001"/>
                        </a:solidFill>
                        <a:latin typeface="Work Sans" pitchFamily="2" charset="77"/>
                        <a:sym typeface="Open Sans" panose="020B0606030504020204"/>
                      </a:endParaRPr>
                    </a:p>
                    <a:p>
                      <a:pPr marL="474980" lvl="1" indent="-237490" algn="l">
                        <a:lnSpc>
                          <a:spcPts val="3080"/>
                        </a:lnSpc>
                        <a:buFont typeface="Arial" panose="020B0604020202020204"/>
                        <a:buChar char="•"/>
                        <a:defRPr/>
                      </a:pPr>
                      <a:endParaRPr lang="en-US" sz="1100" dirty="0">
                        <a:latin typeface="Work Sans" pitchFamily="2" charset="77"/>
                      </a:endParaRPr>
                    </a:p>
                    <a:p>
                      <a:pPr marL="474980" lvl="1" indent="-237490" algn="l">
                        <a:lnSpc>
                          <a:spcPts val="3080"/>
                        </a:lnSpc>
                        <a:buFont typeface="Arial" panose="020B0604020202020204"/>
                        <a:buChar char="•"/>
                      </a:pPr>
                      <a:r>
                        <a:rPr lang="en-US" sz="22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Operating leases</a:t>
                      </a:r>
                      <a:endParaRPr lang="en-US" sz="2200" dirty="0">
                        <a:solidFill>
                          <a:srgbClr val="000001"/>
                        </a:solidFill>
                        <a:latin typeface="Work Sans" pitchFamily="2" charset="77"/>
                        <a:sym typeface="Open Sans" panose="020B0606030504020204"/>
                      </a:endParaRPr>
                    </a:p>
                    <a:p>
                      <a:pPr marL="474980" lvl="1" indent="-237490" algn="l">
                        <a:lnSpc>
                          <a:spcPts val="3080"/>
                        </a:lnSpc>
                        <a:buFont typeface="Arial" panose="020B0604020202020204"/>
                        <a:buChar char="•"/>
                      </a:pPr>
                      <a:endParaRPr lang="en-US" sz="2200" dirty="0">
                        <a:solidFill>
                          <a:srgbClr val="000001"/>
                        </a:solidFill>
                        <a:latin typeface="Work Sans" pitchFamily="2" charset="77"/>
                        <a:sym typeface="Open Sans" panose="020B0606030504020204"/>
                      </a:endParaRPr>
                    </a:p>
                    <a:p>
                      <a:pPr marL="474980" lvl="1" indent="-237490" algn="l">
                        <a:lnSpc>
                          <a:spcPts val="3080"/>
                        </a:lnSpc>
                        <a:buFont typeface="Arial" panose="020B0604020202020204"/>
                        <a:buChar char="•"/>
                      </a:pPr>
                      <a:r>
                        <a:rPr lang="en-US" sz="22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Structured variants (e.g., sale-and-leaseback, syndicated, cross-border, leveraged leases)</a:t>
                      </a:r>
                      <a:endParaRPr lang="en-US" sz="2200" dirty="0">
                        <a:solidFill>
                          <a:srgbClr val="000001"/>
                        </a:solidFill>
                        <a:latin typeface="Work Sans" pitchFamily="2" charset="77"/>
                        <a:ea typeface="Open Sans" panose="020B0606030504020204"/>
                        <a:cs typeface="Open Sans" panose="020B0606030504020204"/>
                        <a:sym typeface="Open Sans" panose="020B060603050402020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066800" y="1885576"/>
            <a:ext cx="13814595" cy="295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Establishes the regulatory framework for equipment leasing in Nigeria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Establishes the ELRA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71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The ELRA Board was formally inaugurated on 19 May 2023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43103" y="751236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Equipment Leasing Act (ELA) 2015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29408" y="8155082"/>
            <a:ext cx="12977191" cy="784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500" b="1" spc="-19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Lessor retains legal title</a:t>
            </a:r>
            <a:r>
              <a:rPr lang="en-US" sz="2500" spc="-19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 to the equipment throughout the lease term. The lessee holds the equipment as bailee, subject to contractual obligations</a:t>
            </a:r>
            <a:endParaRPr lang="en-US" sz="2500" spc="-19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3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441500" y="3619500"/>
          <a:ext cx="13646100" cy="426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52400"/>
                <a:gridCol w="9593700"/>
              </a:tblGrid>
              <a:tr h="994889"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Work Sans" pitchFamily="2" charset="77"/>
                          <a:sym typeface="Open Sans Bold"/>
                        </a:rPr>
                        <a:t>New Agreements:</a:t>
                      </a:r>
                      <a:endParaRPr lang="en-US" sz="280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Must be registered within 14 days of execution</a:t>
                      </a:r>
                      <a:endParaRPr lang="en-US" sz="2800" dirty="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71"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Open Sans Bold"/>
                        </a:rPr>
                        <a:t>Existing Leases:</a:t>
                      </a:r>
                      <a:endParaRPr lang="en-US" sz="2800" dirty="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Must be brought into compliance within 3 months of the issuance of Guidelines (Deadline 20 March 2025).</a:t>
                      </a:r>
                      <a:endParaRPr lang="en-US" sz="2800" dirty="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340"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Work Sans" pitchFamily="2" charset="77"/>
                          <a:sym typeface="Open Sans Bold"/>
                        </a:rPr>
                        <a:t>Cross-Border Leases:</a:t>
                      </a:r>
                      <a:endParaRPr lang="en-US" sz="280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8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Open Sans" panose="020B0606030504020204"/>
                        </a:rPr>
                        <a:t>Foreign leases must be reported to ELRA within 30 days of equipment arrival in Nigeria</a:t>
                      </a:r>
                      <a:endParaRPr lang="en-US" sz="2800" dirty="0">
                        <a:latin typeface="Work Sans" pitchFamily="2" charset="77"/>
                      </a:endParaRPr>
                    </a:p>
                  </a:txBody>
                  <a:tcPr marL="161925" marR="161925" marT="161925" marB="161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441500" y="2171700"/>
            <a:ext cx="13814595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Issued 20 December 2024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62200" y="905918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The Equipment Leasing Registration Authority Guidelines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3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5400" y="2400300"/>
            <a:ext cx="13684199" cy="407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Lease is invalid and unenforceable between the lessor and the lessee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Third parties (e.g., creditors, liquidators) may legally treat the lessee as the owner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The lease may be inadmissible in court or arbitration as evidence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This exposes the lessor to repossession failures and asset loss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57400" y="800100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Consequences of Non-Registration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441501" y="3646210"/>
          <a:ext cx="13036498" cy="45094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5798"/>
                <a:gridCol w="5350350"/>
                <a:gridCol w="5350350"/>
              </a:tblGrid>
              <a:tr h="664522"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 Bold"/>
                        </a:rPr>
                        <a:t>Interest/Asset Class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 Bold"/>
                        </a:rPr>
                        <a:t>Regulator/Registry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 Bold"/>
                        </a:rPr>
                        <a:t>Function/Purpose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242"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Work Sans 1 Bold"/>
                        </a:rPr>
                        <a:t>Lease Agreements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ELRA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Validates the lease agreement and confirms lessor's title under the ELA.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62"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Work Sans 1 Bold"/>
                        </a:rPr>
                        <a:t>Aircraft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NCAA + Cape Town International Registry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Governs international priority, enforcement, and repossession of aircraft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62"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Work Sans 1 Bold"/>
                        </a:rPr>
                        <a:t>Ships &amp; maritime equipment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NIMASA / Nigerian Ship Registry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Maritime liens, mortgages, ownership records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03"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Work Sans" pitchFamily="2" charset="77"/>
                          <a:sym typeface="Work Sans 1 Bold"/>
                        </a:rPr>
                        <a:t>Secured lending over movable assets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National Collateral Registry (CBN)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Work Sans 1"/>
                        </a:rPr>
                        <a:t>Governs the priority of security interests granted over movable assets under the Secured Transactions in Movable Assets Act</a:t>
                      </a:r>
                      <a:endParaRPr lang="en-US" sz="1100" dirty="0">
                        <a:latin typeface="Work Sans" pitchFamily="2" charset="77"/>
                      </a:endParaRPr>
                    </a:p>
                  </a:txBody>
                  <a:tcPr marL="85725" marR="85725" marT="85725" marB="8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965070" y="945023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spc="-28" dirty="0">
                <a:solidFill>
                  <a:srgbClr val="FFFFFF"/>
                </a:solidFill>
                <a:highlight>
                  <a:srgbClr val="800000"/>
                </a:highlight>
                <a:latin typeface="Work Sans 1"/>
                <a:ea typeface="Work Sans 1"/>
                <a:cs typeface="Work Sans 1"/>
                <a:sym typeface="Work Sans 1"/>
              </a:rPr>
              <a:t>Multi-Registry Environment (1)</a:t>
            </a:r>
            <a:endParaRPr lang="en-US" sz="3600" spc="-28" dirty="0">
              <a:solidFill>
                <a:srgbClr val="FFFFFF"/>
              </a:solidFill>
              <a:highlight>
                <a:srgbClr val="800000"/>
              </a:highlight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1501" y="2247900"/>
            <a:ext cx="13814595" cy="101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0"/>
              </a:lnSpc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Registration under the ELA is concurrent with other statutory registries; one is NOT substitute for the others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47800" y="2263179"/>
            <a:ext cx="1478280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Ideal Solution? </a:t>
            </a:r>
            <a:endParaRPr lang="en-US" sz="28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algn="l"/>
            <a:endParaRPr lang="en-US" sz="2800" b="1" spc="-24" dirty="0">
              <a:solidFill>
                <a:srgbClr val="000000"/>
              </a:solidFill>
              <a:latin typeface="Work Sans 1 Bold"/>
              <a:ea typeface="Work Sans 1 Bold"/>
              <a:cs typeface="Work Sans 1 Bold"/>
              <a:sym typeface="Work Sans 1 Bold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2800" spc="-24" dirty="0" err="1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Harmonisation</a:t>
            </a: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/Integration of Registries to create one-stop registry for all security interests and leases on assets. 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algn="l"/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algn="l"/>
            <a:r>
              <a:rPr lang="en-US" sz="2800" b="1" spc="-24" dirty="0">
                <a:solidFill>
                  <a:srgbClr val="000000"/>
                </a:solidFill>
                <a:latin typeface="Work Sans 1 Bold"/>
                <a:ea typeface="Work Sans 1 Bold"/>
                <a:cs typeface="Work Sans 1 Bold"/>
                <a:sym typeface="Work Sans 1 Bold"/>
              </a:rPr>
              <a:t>Practical Solution For Lessors?</a:t>
            </a: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 - A "Triple-Lock" Registration Policy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algn="l"/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ELRA Registration: Validity and enforceability of the lease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Where applicable, CAC/NCR registrations to protect priority against secured creditors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buFont typeface="Arial" panose="020B0604020202020204"/>
              <a:buChar char="•"/>
            </a:pPr>
            <a:r>
              <a:rPr lang="en-US" sz="28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Sector Regulator Registration (NCAA/NIMASA) for title and repossession strength </a:t>
            </a:r>
            <a:endParaRPr lang="en-US" sz="28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965070" y="945023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spc="-28" dirty="0">
                <a:solidFill>
                  <a:srgbClr val="FFFFFF"/>
                </a:solidFill>
                <a:highlight>
                  <a:srgbClr val="800000"/>
                </a:highlight>
                <a:latin typeface="Work Sans 1"/>
                <a:ea typeface="Work Sans 1"/>
                <a:cs typeface="Work Sans 1"/>
                <a:sym typeface="Work Sans 1"/>
              </a:rPr>
              <a:t>Multi-Registry Environment (2)</a:t>
            </a:r>
            <a:endParaRPr lang="en-US" sz="3600" spc="-28" dirty="0">
              <a:solidFill>
                <a:srgbClr val="FFFFFF"/>
              </a:solidFill>
              <a:highlight>
                <a:srgbClr val="800000"/>
              </a:highlight>
              <a:latin typeface="Work Sans 1"/>
              <a:ea typeface="Work Sans 1"/>
              <a:cs typeface="Work Sans 1"/>
              <a:sym typeface="Work Sans 1"/>
            </a:endParaRPr>
          </a:p>
        </p:txBody>
      </p:sp>
      <p:sp>
        <p:nvSpPr>
          <p:cNvPr id="13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43103" y="724613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Cost Burden of Leasing in Nigeria (1)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930446" y="2349463"/>
          <a:ext cx="14427107" cy="61978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60754"/>
                <a:gridCol w="3158959"/>
                <a:gridCol w="3503858"/>
                <a:gridCol w="3903536"/>
              </a:tblGrid>
              <a:tr h="58423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Cost Component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Rate / Requirement</a:t>
                      </a:r>
                      <a:endParaRPr lang="en-US" sz="240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Who Bears Cost</a:t>
                      </a:r>
                      <a:endParaRPr lang="en-US" sz="240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Points to Note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652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ELRA Lease Registration Fees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Higher of NGN10,000 or 0.05%–1% depending on equipment category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Lessor / Lessee (depending on contract terms)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Annual or Total Rent?</a:t>
                      </a:r>
                      <a:endParaRPr lang="en-US" sz="2000" dirty="0">
                        <a:latin typeface="Work Sans" pitchFamily="2" charset="77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spc="-24" dirty="0">
                          <a:solidFill>
                            <a:srgbClr val="000000"/>
                          </a:solidFill>
                          <a:latin typeface="Work Sans 1"/>
                          <a:ea typeface="Work Sans 1"/>
                          <a:cs typeface="Work Sans 1"/>
                          <a:sym typeface="Work Sans 1"/>
                        </a:rPr>
                        <a:t>Refund for terminated lease? </a:t>
                      </a:r>
                      <a:endParaRPr lang="en-US" sz="2000" spc="-24" dirty="0">
                        <a:solidFill>
                          <a:srgbClr val="000000"/>
                        </a:solidFill>
                        <a:latin typeface="Work Sans 1"/>
                        <a:ea typeface="Work Sans 1"/>
                        <a:cs typeface="Work Sans 1"/>
                        <a:sym typeface="Work Sans 1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spc="-24" dirty="0">
                          <a:solidFill>
                            <a:srgbClr val="000000"/>
                          </a:solidFill>
                          <a:latin typeface="Work Sans 1"/>
                          <a:sym typeface="Work Sans 1"/>
                        </a:rPr>
                        <a:t>Back-to-Back Lease?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180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Stamp Duty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0.78% (leases ≤ 7 years)</a:t>
                      </a:r>
                      <a:endParaRPr lang="en-US" sz="2000" dirty="0">
                        <a:latin typeface="Work Sans" pitchFamily="2" charset="77"/>
                      </a:endParaRPr>
                    </a:p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3% (leases &gt; 7 years)</a:t>
                      </a:r>
                      <a:endParaRPr lang="en-US" sz="2000" dirty="0">
                        <a:solidFill>
                          <a:srgbClr val="000001"/>
                        </a:solidFill>
                        <a:latin typeface="Work Sans" pitchFamily="2" charset="77"/>
                        <a:ea typeface="Canva Sans"/>
                        <a:cs typeface="Canva Sans"/>
                        <a:sym typeface="Canva Sans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Usually Lessee / Negotiated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Application to Finance Lease? Stamp Duty on Loan?</a:t>
                      </a:r>
                      <a:endParaRPr lang="en-US" sz="2000" dirty="0">
                        <a:solidFill>
                          <a:srgbClr val="000001"/>
                        </a:solidFill>
                        <a:latin typeface="Work Sans" pitchFamily="2" charset="77"/>
                        <a:sym typeface="Canva Sans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Annual or Total Rent? </a:t>
                      </a:r>
                      <a:endParaRPr lang="en-US" sz="2000" dirty="0">
                        <a:solidFill>
                          <a:srgbClr val="000001"/>
                        </a:solidFill>
                        <a:latin typeface="Work Sans" pitchFamily="2" charset="77"/>
                        <a:sym typeface="Canva Sans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Exemption of Lease of Ships/Vessels 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88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NCAA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USD300-12,000, depending on weight 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Negotiated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Aircraft Lease Registration &amp; Airworthiness fees</a:t>
                      </a:r>
                      <a:endParaRPr lang="en-US" sz="2000" b="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669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NIMASA 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latin typeface="Work Sans" pitchFamily="2" charset="77"/>
                        </a:rPr>
                        <a:t>Varying Fixed Fees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Negotiated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Vessels: Tonnage charge &amp; registration dues</a:t>
                      </a:r>
                      <a:endParaRPr lang="en-US" sz="2000" b="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669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Value Added Tax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7.5% on lease rentals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Lessee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On each rental payment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 Bold"/>
                        </a:rPr>
                        <a:t>Withholding Tax</a:t>
                      </a:r>
                      <a:endParaRPr lang="en-US" sz="24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10% on lease payments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1"/>
                          </a:solidFill>
                          <a:latin typeface="Work Sans" pitchFamily="2" charset="77"/>
                          <a:sym typeface="Canva Sans"/>
                        </a:rPr>
                        <a:t>Lessor (Economic Burden), Lessee (Remitter)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dirty="0">
                          <a:latin typeface="Work Sans" pitchFamily="2" charset="77"/>
                        </a:rPr>
                        <a:t>Final tax payable in Nigeria by a Foreign lessor</a:t>
                      </a:r>
                      <a:endParaRPr lang="en-US" sz="2000" dirty="0">
                        <a:latin typeface="Work Sans" pitchFamily="2" charset="77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Freeform 5"/>
          <p:cNvSpPr/>
          <p:nvPr/>
        </p:nvSpPr>
        <p:spPr>
          <a:xfrm>
            <a:off x="15163798" y="8709508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56125" y="9408498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3255" flipV="1">
            <a:off x="4355246" y="-1945413"/>
            <a:ext cx="19546675" cy="19620251"/>
          </a:xfrm>
          <a:custGeom>
            <a:avLst/>
            <a:gdLst/>
            <a:ahLst/>
            <a:cxnLst/>
            <a:rect l="l" t="t" r="r" b="b"/>
            <a:pathLst>
              <a:path w="19546675" h="19620251">
                <a:moveTo>
                  <a:pt x="0" y="19620250"/>
                </a:moveTo>
                <a:lnTo>
                  <a:pt x="19546674" y="19620250"/>
                </a:lnTo>
                <a:lnTo>
                  <a:pt x="19546674" y="0"/>
                </a:lnTo>
                <a:lnTo>
                  <a:pt x="0" y="0"/>
                </a:lnTo>
                <a:lnTo>
                  <a:pt x="0" y="19620250"/>
                </a:lnTo>
                <a:close/>
              </a:path>
            </a:pathLst>
          </a:custGeom>
          <a:blipFill>
            <a:blip r:embed="rId1"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428529" y="0"/>
            <a:ext cx="2789492" cy="10410800"/>
            <a:chOff x="0" y="0"/>
            <a:chExt cx="734681" cy="2741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681" cy="2741939"/>
            </a:xfrm>
            <a:custGeom>
              <a:avLst/>
              <a:gdLst/>
              <a:ahLst/>
              <a:cxnLst/>
              <a:rect l="l" t="t" r="r" b="b"/>
              <a:pathLst>
                <a:path w="734681" h="2741939">
                  <a:moveTo>
                    <a:pt x="0" y="0"/>
                  </a:moveTo>
                  <a:lnTo>
                    <a:pt x="734681" y="0"/>
                  </a:lnTo>
                  <a:lnTo>
                    <a:pt x="734681" y="2741939"/>
                  </a:lnTo>
                  <a:lnTo>
                    <a:pt x="0" y="2741939"/>
                  </a:lnTo>
                  <a:close/>
                </a:path>
              </a:pathLst>
            </a:custGeom>
            <a:solidFill>
              <a:srgbClr val="701F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34681" cy="2789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71600" y="2314886"/>
            <a:ext cx="14173200" cy="407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algn="l">
              <a:lnSpc>
                <a:spcPts val="4020"/>
              </a:lnSpc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ea typeface="Work Sans 1"/>
                <a:cs typeface="Work Sans 1"/>
                <a:sym typeface="Work Sans 1"/>
              </a:rPr>
              <a:t>When aggregated, these charges may lead to:</a:t>
            </a: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323850" lvl="1" algn="l">
              <a:lnSpc>
                <a:spcPts val="4020"/>
              </a:lnSpc>
            </a:pPr>
            <a:endParaRPr lang="en-US" sz="3000" spc="-24" dirty="0">
              <a:solidFill>
                <a:srgbClr val="000000"/>
              </a:solidFill>
              <a:latin typeface="Work Sans 1"/>
              <a:ea typeface="Work Sans 1"/>
              <a:cs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sym typeface="Work Sans 1 Bold"/>
              </a:rPr>
              <a:t>High lease cost pass-through to Nigerian customers and operators</a:t>
            </a:r>
            <a:endParaRPr lang="en-US" sz="3000" spc="-24" dirty="0">
              <a:solidFill>
                <a:srgbClr val="000000"/>
              </a:solidFill>
              <a:latin typeface="Work Sans 1"/>
              <a:sym typeface="Work Sans 1 Bold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endParaRPr lang="en-US" sz="3000" spc="-24" dirty="0">
              <a:solidFill>
                <a:srgbClr val="000000"/>
              </a:solidFill>
              <a:latin typeface="Work Sans 1"/>
              <a:sym typeface="Work Sans 1 Bold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sym typeface="Work Sans 1"/>
              </a:rPr>
              <a:t>Reduced pricing competitiveness of foreign leasing options</a:t>
            </a:r>
            <a:endParaRPr lang="en-US" sz="3000" spc="-24" dirty="0">
              <a:solidFill>
                <a:srgbClr val="000000"/>
              </a:solidFill>
              <a:latin typeface="Work Sans 1"/>
              <a:sym typeface="Work Sans 1"/>
            </a:endParaRPr>
          </a:p>
          <a:p>
            <a:pPr marL="323850" lvl="1" algn="l">
              <a:lnSpc>
                <a:spcPts val="4020"/>
              </a:lnSpc>
            </a:pPr>
            <a:endParaRPr lang="en-US" sz="3000" spc="-24" dirty="0">
              <a:solidFill>
                <a:srgbClr val="000000"/>
              </a:solidFill>
              <a:latin typeface="Work Sans 1"/>
              <a:sym typeface="Work Sans 1"/>
            </a:endParaRPr>
          </a:p>
          <a:p>
            <a:pPr marL="647700" lvl="1" indent="-323850" algn="l">
              <a:lnSpc>
                <a:spcPts val="4020"/>
              </a:lnSpc>
              <a:buFont typeface="Arial" panose="020B0604020202020204"/>
              <a:buChar char="•"/>
            </a:pPr>
            <a:r>
              <a:rPr lang="en-US" sz="3000" spc="-24" dirty="0">
                <a:solidFill>
                  <a:srgbClr val="000000"/>
                </a:solidFill>
                <a:latin typeface="Work Sans 1"/>
                <a:sym typeface="Work Sans 1"/>
              </a:rPr>
              <a:t>Preference for </a:t>
            </a:r>
            <a:r>
              <a:rPr lang="en-US" sz="3000" spc="-24" dirty="0">
                <a:solidFill>
                  <a:srgbClr val="000000"/>
                </a:solidFill>
                <a:latin typeface="Work Sans 1"/>
                <a:sym typeface="Work Sans 1 Bold"/>
              </a:rPr>
              <a:t>used / sub-optimal equipment</a:t>
            </a:r>
            <a:r>
              <a:rPr lang="en-US" sz="3000" spc="-24" dirty="0">
                <a:solidFill>
                  <a:srgbClr val="000000"/>
                </a:solidFill>
                <a:latin typeface="Work Sans 1"/>
                <a:sym typeface="Work Sans 1"/>
              </a:rPr>
              <a:t>, decreasing productivity and safety standards</a:t>
            </a:r>
            <a:endParaRPr lang="en-US" sz="3000" spc="-24" dirty="0">
              <a:solidFill>
                <a:srgbClr val="000000"/>
              </a:solidFill>
              <a:latin typeface="Work Sans 1"/>
              <a:sym typeface="Work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43103" y="1026220"/>
            <a:ext cx="13401794" cy="60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00" b="1" spc="-28" dirty="0">
                <a:solidFill>
                  <a:srgbClr val="FFFFFF"/>
                </a:solidFill>
                <a:highlight>
                  <a:srgbClr val="800000"/>
                </a:highlight>
                <a:latin typeface="Work Sans 1 Bold"/>
                <a:ea typeface="Work Sans 1 Bold"/>
                <a:cs typeface="Work Sans 1 Bold"/>
                <a:sym typeface="Work Sans 1 Bold"/>
              </a:rPr>
              <a:t>Cost Burden of Leasing in Nigeria (2)</a:t>
            </a:r>
            <a:endParaRPr lang="en-US" sz="3600" b="1" spc="-28" dirty="0">
              <a:solidFill>
                <a:srgbClr val="FFFFFF"/>
              </a:solidFill>
              <a:highlight>
                <a:srgbClr val="800000"/>
              </a:highlight>
              <a:latin typeface="Work Sans 1 Bold"/>
              <a:ea typeface="Work Sans 1 Bold"/>
              <a:cs typeface="Work Sans 1 Bold"/>
              <a:sym typeface="Work Sans 1 Bold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15163800" y="7886700"/>
            <a:ext cx="1600200" cy="536764"/>
          </a:xfrm>
          <a:custGeom>
            <a:avLst/>
            <a:gdLst/>
            <a:ahLst/>
            <a:cxnLst/>
            <a:rect l="l" t="t" r="r" b="b"/>
            <a:pathLst>
              <a:path w="3547436" h="1073320">
                <a:moveTo>
                  <a:pt x="0" y="0"/>
                </a:moveTo>
                <a:lnTo>
                  <a:pt x="3547436" y="0"/>
                </a:lnTo>
                <a:lnTo>
                  <a:pt x="3547436" y="1073320"/>
                </a:lnTo>
                <a:lnTo>
                  <a:pt x="0" y="107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87600" y="8650356"/>
            <a:ext cx="181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Work Sans" pitchFamily="2" charset="77"/>
              </a:rPr>
              <a:t>Nigeria   |    Ghana</a:t>
            </a:r>
            <a:endParaRPr lang="en-US" sz="1400" dirty="0">
              <a:latin typeface="Work Sans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5881</Words>
  <Application>WPS Presentation</Application>
  <PresentationFormat>Custom</PresentationFormat>
  <Paragraphs>286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Open Sans</vt:lpstr>
      <vt:lpstr>Times New Roman MT Bold</vt:lpstr>
      <vt:lpstr>Work Sans</vt:lpstr>
      <vt:lpstr>Work Sans 1 Bold</vt:lpstr>
      <vt:lpstr>Arial</vt:lpstr>
      <vt:lpstr>Work Sans 1</vt:lpstr>
      <vt:lpstr>Open Sans Bold</vt:lpstr>
      <vt:lpstr>Canva Sans Bold</vt:lpstr>
      <vt:lpstr>Segoe Print</vt:lpstr>
      <vt:lpstr>Canva Sans</vt:lpstr>
      <vt:lpstr>Work Sans 2</vt:lpstr>
      <vt:lpstr>Work Sans 2 Bold</vt:lpstr>
      <vt:lpstr>Work Sans 2 Semi-Bold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Issues in the Nigerian Regulatory Environment on Equipment Leasing</dc:title>
  <dc:creator>Jibrin Dasun</dc:creator>
  <cp:lastModifiedBy>HP</cp:lastModifiedBy>
  <cp:revision>9</cp:revision>
  <dcterms:created xsi:type="dcterms:W3CDTF">2006-08-16T00:00:00Z</dcterms:created>
  <dcterms:modified xsi:type="dcterms:W3CDTF">2025-11-12T09:36:40Z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B44BEED9DEB04CB7AEC71F6FB1A9DEE9_13</vt:lpwstr>
  </property>
  <property fmtid="{D5CDD505-2E9C-101B-9397-08002B2CF9AE}" pid="3" name="KSOProductBuildVer">
    <vt:lpwstr>1033-12.2.0.23155</vt:lpwstr>
  </property>
</Properties>
</file>