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22"/>
  </p:notesMasterIdLst>
  <p:sldIdLst>
    <p:sldId id="256" r:id="rId2"/>
    <p:sldId id="277" r:id="rId3"/>
    <p:sldId id="280" r:id="rId4"/>
    <p:sldId id="298" r:id="rId5"/>
    <p:sldId id="299" r:id="rId6"/>
    <p:sldId id="307" r:id="rId7"/>
    <p:sldId id="301" r:id="rId8"/>
    <p:sldId id="310" r:id="rId9"/>
    <p:sldId id="302" r:id="rId10"/>
    <p:sldId id="311" r:id="rId11"/>
    <p:sldId id="303" r:id="rId12"/>
    <p:sldId id="304" r:id="rId13"/>
    <p:sldId id="317" r:id="rId14"/>
    <p:sldId id="296" r:id="rId15"/>
    <p:sldId id="269" r:id="rId16"/>
    <p:sldId id="273" r:id="rId17"/>
    <p:sldId id="272" r:id="rId18"/>
    <p:sldId id="274" r:id="rId19"/>
    <p:sldId id="275" r:id="rId20"/>
    <p:sldId id="31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nwitte\OneDrive%20-%20Bank%20Of%20Industry\Desktop\Risk%20computaion%20Q3,%20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cnwitte\OneDrive%20-%20Bank%20Of%20Industry\Desktop\Risk%20computaion%20Q3,%20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cnwitte\OneDrive%20-%20Bank%20Of%20Industry\Desktop\Risk%20computaion%20Q3,%20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cnwitte\OneDrive%20-%20Bank%20Of%20Industry\Desktop\Risk%20computaion%20Q3,%20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cnwitte\OneDrive%20-%20Bank%20Of%20Industry\Desktop\Risk%20computaion%20Q3,%20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 smtClean="0"/>
              <a:t>REAL</a:t>
            </a:r>
            <a:r>
              <a:rPr lang="en-US" baseline="0" dirty="0" smtClean="0"/>
              <a:t> </a:t>
            </a:r>
            <a:r>
              <a:rPr lang="en-US" dirty="0" smtClean="0"/>
              <a:t>GDP-QUARTERLY</a:t>
            </a:r>
            <a:r>
              <a:rPr lang="en-US" baseline="0" dirty="0" smtClean="0"/>
              <a:t> </a:t>
            </a:r>
            <a:r>
              <a:rPr lang="en-US" dirty="0" smtClean="0"/>
              <a:t>GROWTH </a:t>
            </a:r>
            <a:r>
              <a:rPr lang="en-US" dirty="0"/>
              <a:t>RATE</a:t>
            </a:r>
          </a:p>
        </c:rich>
      </c:tx>
      <c:layout/>
      <c:overlay val="0"/>
      <c:spPr>
        <a:noFill/>
        <a:ln>
          <a:solidFill>
            <a:schemeClr val="tx1"/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122703412073487E-2"/>
          <c:y val="0.15067323766849586"/>
          <c:w val="0.90787729658792649"/>
          <c:h val="0.70533546130363756"/>
        </c:manualLayout>
      </c:layout>
      <c:lineChart>
        <c:grouping val="standard"/>
        <c:varyColors val="0"/>
        <c:ser>
          <c:idx val="0"/>
          <c:order val="0"/>
          <c:tx>
            <c:strRef>
              <c:f>GDP!$B$31:$B$32</c:f>
              <c:strCache>
                <c:ptCount val="2"/>
                <c:pt idx="0">
                  <c:v>Real Growth Rate</c:v>
                </c:pt>
                <c:pt idx="1">
                  <c:v>Basic Price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GDP!$A$33:$A$46</c:f>
              <c:strCache>
                <c:ptCount val="14"/>
                <c:pt idx="0">
                  <c:v>2020 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2021 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2022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2023 Q1 </c:v>
                </c:pt>
                <c:pt idx="13">
                  <c:v>Q2</c:v>
                </c:pt>
              </c:strCache>
            </c:strRef>
          </c:cat>
          <c:val>
            <c:numRef>
              <c:f>GDP!$B$33:$B$46</c:f>
              <c:numCache>
                <c:formatCode>General</c:formatCode>
                <c:ptCount val="14"/>
                <c:pt idx="0">
                  <c:v>1.87</c:v>
                </c:pt>
                <c:pt idx="1">
                  <c:v>-6.1</c:v>
                </c:pt>
                <c:pt idx="2">
                  <c:v>-3.62</c:v>
                </c:pt>
                <c:pt idx="3">
                  <c:v>0.11</c:v>
                </c:pt>
                <c:pt idx="4">
                  <c:v>0.51</c:v>
                </c:pt>
                <c:pt idx="5">
                  <c:v>5.01</c:v>
                </c:pt>
                <c:pt idx="6">
                  <c:v>4.03</c:v>
                </c:pt>
                <c:pt idx="7">
                  <c:v>3.98</c:v>
                </c:pt>
                <c:pt idx="8">
                  <c:v>3.11</c:v>
                </c:pt>
                <c:pt idx="9">
                  <c:v>3.54</c:v>
                </c:pt>
                <c:pt idx="10" formatCode="_-* #,##0.00_-;\-* #,##0.00_-;_-* &quot;-&quot;??_-;_-@_-">
                  <c:v>2.2482827027004788</c:v>
                </c:pt>
                <c:pt idx="11" formatCode="_-* #,##0.00_-;\-* #,##0.00_-;_-* &quot;-&quot;??_-;_-@_-">
                  <c:v>3.5180552389022068</c:v>
                </c:pt>
                <c:pt idx="12" formatCode="_-* #,##0.00_-;\-* #,##0.00_-;_-* &quot;-&quot;??_-;_-@_-">
                  <c:v>2.309476420961758</c:v>
                </c:pt>
                <c:pt idx="13" formatCode="_-* #,##0.00_-;\-* #,##0.00_-;_-* &quot;-&quot;??_-;_-@_-">
                  <c:v>2.5099999999999998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0C-45C4-B926-9C825934B323}"/>
            </c:ext>
          </c:extLst>
        </c:ser>
        <c:ser>
          <c:idx val="1"/>
          <c:order val="1"/>
          <c:tx>
            <c:strRef>
              <c:f>GDP!$C$31:$C$32</c:f>
              <c:strCache>
                <c:ptCount val="2"/>
                <c:pt idx="0">
                  <c:v>Real Growth Rate</c:v>
                </c:pt>
                <c:pt idx="1">
                  <c:v>Market Price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GDP!$A$33:$A$46</c:f>
              <c:strCache>
                <c:ptCount val="14"/>
                <c:pt idx="0">
                  <c:v>2020 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2021 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2022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2023 Q1 </c:v>
                </c:pt>
                <c:pt idx="13">
                  <c:v>Q2</c:v>
                </c:pt>
              </c:strCache>
            </c:strRef>
          </c:cat>
          <c:val>
            <c:numRef>
              <c:f>GDP!$C$33:$C$46</c:f>
              <c:numCache>
                <c:formatCode>General</c:formatCode>
                <c:ptCount val="14"/>
                <c:pt idx="0">
                  <c:v>1.95</c:v>
                </c:pt>
                <c:pt idx="1">
                  <c:v>-6.04</c:v>
                </c:pt>
                <c:pt idx="2">
                  <c:v>-3.14</c:v>
                </c:pt>
                <c:pt idx="3">
                  <c:v>0.01</c:v>
                </c:pt>
                <c:pt idx="4">
                  <c:v>0.41</c:v>
                </c:pt>
                <c:pt idx="5">
                  <c:v>5.36</c:v>
                </c:pt>
                <c:pt idx="6">
                  <c:v>4.07</c:v>
                </c:pt>
                <c:pt idx="7">
                  <c:v>4.6399999999999997</c:v>
                </c:pt>
                <c:pt idx="8">
                  <c:v>3.6</c:v>
                </c:pt>
                <c:pt idx="9">
                  <c:v>3.4</c:v>
                </c:pt>
                <c:pt idx="10" formatCode="_-* #,##0.00_-;\-* #,##0.00_-;_-* &quot;-&quot;??_-;_-@_-">
                  <c:v>2.3776902688224908</c:v>
                </c:pt>
                <c:pt idx="11" formatCode="_-* #,##0.00_-;\-* #,##0.00_-;_-* &quot;-&quot;??_-;_-@_-">
                  <c:v>3.6445079581974653</c:v>
                </c:pt>
                <c:pt idx="12" formatCode="_-* #,##0.00_-;\-* #,##0.00_-;_-* &quot;-&quot;??_-;_-@_-">
                  <c:v>2.3957464209844517</c:v>
                </c:pt>
                <c:pt idx="13" formatCode="_-* #,##0.00_-;\-* #,##0.00_-;_-* &quot;-&quot;??_-;_-@_-">
                  <c:v>2.65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0C-45C4-B926-9C825934B3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185344"/>
        <c:axId val="138191232"/>
      </c:lineChart>
      <c:catAx>
        <c:axId val="13818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91232"/>
        <c:crosses val="autoZero"/>
        <c:auto val="1"/>
        <c:lblAlgn val="ctr"/>
        <c:lblOffset val="100"/>
        <c:noMultiLvlLbl val="0"/>
      </c:catAx>
      <c:valAx>
        <c:axId val="13819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853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Century Gothic" panose="020B0502020202020204" pitchFamily="34" charset="0"/>
              </a:rPr>
              <a:t>Quarterly Nominal GDP Growth </a:t>
            </a:r>
            <a:r>
              <a:rPr lang="en-US" b="1" dirty="0" smtClean="0">
                <a:latin typeface="Century Gothic" panose="020B0502020202020204" pitchFamily="34" charset="0"/>
              </a:rPr>
              <a:t>Rate </a:t>
            </a:r>
            <a:r>
              <a:rPr lang="en-US" b="1" dirty="0">
                <a:latin typeface="Century Gothic" panose="020B0502020202020204" pitchFamily="34" charset="0"/>
              </a:rPr>
              <a:t>(Basic Price) Q1 2022- Q2 </a:t>
            </a:r>
            <a:r>
              <a:rPr lang="en-US" b="1" dirty="0" smtClean="0">
                <a:latin typeface="Century Gothic" panose="020B0502020202020204" pitchFamily="34" charset="0"/>
              </a:rPr>
              <a:t>2023</a:t>
            </a:r>
            <a:endParaRPr lang="en-US" b="1" dirty="0"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>
          <a:solidFill>
            <a:schemeClr val="tx1"/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107213870993399"/>
          <c:y val="0.15210734017363856"/>
          <c:w val="0.7904430560310397"/>
          <c:h val="0.71871502512560503"/>
        </c:manualLayout>
      </c:layout>
      <c:lineChart>
        <c:grouping val="standard"/>
        <c:varyColors val="0"/>
        <c:ser>
          <c:idx val="0"/>
          <c:order val="0"/>
          <c:tx>
            <c:strRef>
              <c:f>GDP!$B$90</c:f>
              <c:strCache>
                <c:ptCount val="1"/>
                <c:pt idx="0">
                  <c:v>Basic Price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GDP!$A$91:$A$96</c:f>
              <c:strCache>
                <c:ptCount val="6"/>
                <c:pt idx="0">
                  <c:v>2022 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2023  Q1</c:v>
                </c:pt>
                <c:pt idx="5">
                  <c:v>Q2</c:v>
                </c:pt>
              </c:strCache>
            </c:strRef>
          </c:cat>
          <c:val>
            <c:numRef>
              <c:f>GDP!$B$91:$B$96</c:f>
              <c:numCache>
                <c:formatCode>General</c:formatCode>
                <c:ptCount val="6"/>
                <c:pt idx="0">
                  <c:v>13.25</c:v>
                </c:pt>
                <c:pt idx="1">
                  <c:v>15.03</c:v>
                </c:pt>
                <c:pt idx="2">
                  <c:v>15.83</c:v>
                </c:pt>
                <c:pt idx="3">
                  <c:v>15.18</c:v>
                </c:pt>
                <c:pt idx="4">
                  <c:v>13.07</c:v>
                </c:pt>
                <c:pt idx="5">
                  <c:v>15.77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A1D-47A0-B3D1-96A39142E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672832"/>
        <c:axId val="143674752"/>
      </c:lineChart>
      <c:catAx>
        <c:axId val="14367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74752"/>
        <c:crosses val="autoZero"/>
        <c:auto val="1"/>
        <c:lblAlgn val="ctr"/>
        <c:lblOffset val="100"/>
        <c:noMultiLvlLbl val="0"/>
      </c:catAx>
      <c:valAx>
        <c:axId val="14367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72832"/>
        <c:crosses val="autoZero"/>
        <c:crossBetween val="between"/>
      </c:valAx>
      <c:spPr>
        <a:solidFill>
          <a:schemeClr val="bg1">
            <a:lumMod val="8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Forex Fluctuations Q4 2019 - Q3 2023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1560007657778757E-2"/>
          <c:y val="0.19243840088901715"/>
          <c:w val="0.88970823299995572"/>
          <c:h val="0.52596456692913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'Exchange Rate'!$C$3</c:f>
              <c:strCache>
                <c:ptCount val="1"/>
                <c:pt idx="0">
                  <c:v>Official Rate N/USD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'Exchange Rate'!$A$4:$B$19</c:f>
              <c:multiLvlStrCache>
                <c:ptCount val="16"/>
                <c:lvl>
                  <c:pt idx="0">
                    <c:v>Dec</c:v>
                  </c:pt>
                  <c:pt idx="2">
                    <c:v>June</c:v>
                  </c:pt>
                  <c:pt idx="4">
                    <c:v>Dec</c:v>
                  </c:pt>
                  <c:pt idx="6">
                    <c:v>June</c:v>
                  </c:pt>
                  <c:pt idx="8">
                    <c:v>Dec</c:v>
                  </c:pt>
                  <c:pt idx="10">
                    <c:v>June</c:v>
                  </c:pt>
                  <c:pt idx="11">
                    <c:v>August</c:v>
                  </c:pt>
                  <c:pt idx="12">
                    <c:v>Dec</c:v>
                  </c:pt>
                  <c:pt idx="14">
                    <c:v>June</c:v>
                  </c:pt>
                  <c:pt idx="15">
                    <c:v>Sept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5">
                    <c:v>2021</c:v>
                  </c:pt>
                  <c:pt idx="9">
                    <c:v>2022</c:v>
                  </c:pt>
                  <c:pt idx="13">
                    <c:v>2023</c:v>
                  </c:pt>
                </c:lvl>
              </c:multiLvlStrCache>
            </c:multiLvlStrRef>
          </c:cat>
          <c:val>
            <c:numRef>
              <c:f>'Exchange Rate'!$C$4:$C$19</c:f>
              <c:numCache>
                <c:formatCode>General</c:formatCode>
                <c:ptCount val="16"/>
                <c:pt idx="0">
                  <c:v>307</c:v>
                </c:pt>
                <c:pt idx="2">
                  <c:v>361</c:v>
                </c:pt>
                <c:pt idx="4">
                  <c:v>380</c:v>
                </c:pt>
                <c:pt idx="6">
                  <c:v>410.16</c:v>
                </c:pt>
                <c:pt idx="8">
                  <c:v>413.49</c:v>
                </c:pt>
                <c:pt idx="10">
                  <c:v>415.72</c:v>
                </c:pt>
                <c:pt idx="11">
                  <c:v>380</c:v>
                </c:pt>
                <c:pt idx="12">
                  <c:v>449.05</c:v>
                </c:pt>
                <c:pt idx="14">
                  <c:v>770.88</c:v>
                </c:pt>
                <c:pt idx="15">
                  <c:v>769.26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F4-430F-98B3-FA143A8F3FFC}"/>
            </c:ext>
          </c:extLst>
        </c:ser>
        <c:ser>
          <c:idx val="1"/>
          <c:order val="1"/>
          <c:tx>
            <c:strRef>
              <c:f>'Exchange Rate'!$D$3</c:f>
              <c:strCache>
                <c:ptCount val="1"/>
                <c:pt idx="0">
                  <c:v>Parallel MarketN/USD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'Exchange Rate'!$A$4:$B$19</c:f>
              <c:multiLvlStrCache>
                <c:ptCount val="16"/>
                <c:lvl>
                  <c:pt idx="0">
                    <c:v>Dec</c:v>
                  </c:pt>
                  <c:pt idx="2">
                    <c:v>June</c:v>
                  </c:pt>
                  <c:pt idx="4">
                    <c:v>Dec</c:v>
                  </c:pt>
                  <c:pt idx="6">
                    <c:v>June</c:v>
                  </c:pt>
                  <c:pt idx="8">
                    <c:v>Dec</c:v>
                  </c:pt>
                  <c:pt idx="10">
                    <c:v>June</c:v>
                  </c:pt>
                  <c:pt idx="11">
                    <c:v>August</c:v>
                  </c:pt>
                  <c:pt idx="12">
                    <c:v>Dec</c:v>
                  </c:pt>
                  <c:pt idx="14">
                    <c:v>June</c:v>
                  </c:pt>
                  <c:pt idx="15">
                    <c:v>Sept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5">
                    <c:v>2021</c:v>
                  </c:pt>
                  <c:pt idx="9">
                    <c:v>2022</c:v>
                  </c:pt>
                  <c:pt idx="13">
                    <c:v>2023</c:v>
                  </c:pt>
                </c:lvl>
              </c:multiLvlStrCache>
            </c:multiLvlStrRef>
          </c:cat>
          <c:val>
            <c:numRef>
              <c:f>'Exchange Rate'!$D$4:$D$19</c:f>
              <c:numCache>
                <c:formatCode>General</c:formatCode>
                <c:ptCount val="16"/>
                <c:pt idx="0">
                  <c:v>362</c:v>
                </c:pt>
                <c:pt idx="2">
                  <c:v>460</c:v>
                </c:pt>
                <c:pt idx="4">
                  <c:v>470</c:v>
                </c:pt>
                <c:pt idx="6">
                  <c:v>502</c:v>
                </c:pt>
                <c:pt idx="8">
                  <c:v>560</c:v>
                </c:pt>
                <c:pt idx="10">
                  <c:v>718</c:v>
                </c:pt>
                <c:pt idx="11">
                  <c:v>698</c:v>
                </c:pt>
                <c:pt idx="12">
                  <c:v>735</c:v>
                </c:pt>
                <c:pt idx="14">
                  <c:v>770</c:v>
                </c:pt>
                <c:pt idx="15">
                  <c:v>990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F4-430F-98B3-FA143A8F3F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2924288"/>
        <c:axId val="172930176"/>
      </c:barChart>
      <c:catAx>
        <c:axId val="17292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30176"/>
        <c:crosses val="autoZero"/>
        <c:auto val="1"/>
        <c:lblAlgn val="ctr"/>
        <c:lblOffset val="100"/>
        <c:noMultiLvlLbl val="0"/>
      </c:catAx>
      <c:valAx>
        <c:axId val="172930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9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Composite</a:t>
            </a:r>
            <a:r>
              <a:rPr lang="en-US" b="1" baseline="0" dirty="0"/>
              <a:t> Price Index (CPI</a:t>
            </a:r>
            <a:r>
              <a:rPr lang="en-US" b="1" baseline="0" dirty="0" smtClean="0"/>
              <a:t>) Nov.2020 –Sept 2023</a:t>
            </a:r>
            <a:endParaRPr lang="en-US" b="1" dirty="0"/>
          </a:p>
        </c:rich>
      </c:tx>
      <c:layout/>
      <c:overlay val="0"/>
      <c:spPr>
        <a:noFill/>
        <a:ln>
          <a:solidFill>
            <a:schemeClr val="tx1"/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4645371033166306E-2"/>
          <c:y val="0.1282392775478968"/>
          <c:w val="0.94146574007794481"/>
          <c:h val="0.61878569307002129"/>
        </c:manualLayout>
      </c:layout>
      <c:lineChart>
        <c:grouping val="standard"/>
        <c:varyColors val="0"/>
        <c:ser>
          <c:idx val="0"/>
          <c:order val="0"/>
          <c:tx>
            <c:strRef>
              <c:f>CPI!$F$78</c:f>
              <c:strCache>
                <c:ptCount val="1"/>
                <c:pt idx="0">
                  <c:v>Year-on change (%)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multiLvlStrRef>
              <c:f>CPI!$D$79:$E$113</c:f>
              <c:multiLvlStrCache>
                <c:ptCount val="35"/>
                <c:lvl>
                  <c:pt idx="0">
                    <c:v>November</c:v>
                  </c:pt>
                  <c:pt idx="1">
                    <c:v>December</c:v>
                  </c:pt>
                  <c:pt idx="2">
                    <c:v>January</c:v>
                  </c:pt>
                  <c:pt idx="3">
                    <c:v>February</c:v>
                  </c:pt>
                  <c:pt idx="4">
                    <c:v>March</c:v>
                  </c:pt>
                  <c:pt idx="5">
                    <c:v>April</c:v>
                  </c:pt>
                  <c:pt idx="6">
                    <c:v>May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  <c:pt idx="10">
                    <c:v>September</c:v>
                  </c:pt>
                  <c:pt idx="11">
                    <c:v>October</c:v>
                  </c:pt>
                  <c:pt idx="12">
                    <c:v>November</c:v>
                  </c:pt>
                  <c:pt idx="13">
                    <c:v>December</c:v>
                  </c:pt>
                  <c:pt idx="14">
                    <c:v>January</c:v>
                  </c:pt>
                  <c:pt idx="15">
                    <c:v>February</c:v>
                  </c:pt>
                  <c:pt idx="16">
                    <c:v>March</c:v>
                  </c:pt>
                  <c:pt idx="17">
                    <c:v>April</c:v>
                  </c:pt>
                  <c:pt idx="18">
                    <c:v>May</c:v>
                  </c:pt>
                  <c:pt idx="19">
                    <c:v>June</c:v>
                  </c:pt>
                  <c:pt idx="20">
                    <c:v>July</c:v>
                  </c:pt>
                  <c:pt idx="21">
                    <c:v>August</c:v>
                  </c:pt>
                  <c:pt idx="22">
                    <c:v>September</c:v>
                  </c:pt>
                  <c:pt idx="23">
                    <c:v>October</c:v>
                  </c:pt>
                  <c:pt idx="24">
                    <c:v>November</c:v>
                  </c:pt>
                  <c:pt idx="25">
                    <c:v>December</c:v>
                  </c:pt>
                  <c:pt idx="26">
                    <c:v>January</c:v>
                  </c:pt>
                  <c:pt idx="27">
                    <c:v>February</c:v>
                  </c:pt>
                  <c:pt idx="28">
                    <c:v>March</c:v>
                  </c:pt>
                  <c:pt idx="29">
                    <c:v>April</c:v>
                  </c:pt>
                  <c:pt idx="30">
                    <c:v>May</c:v>
                  </c:pt>
                  <c:pt idx="31">
                    <c:v>June</c:v>
                  </c:pt>
                  <c:pt idx="32">
                    <c:v>July</c:v>
                  </c:pt>
                  <c:pt idx="33">
                    <c:v>August</c:v>
                  </c:pt>
                  <c:pt idx="34">
                    <c:v>September</c:v>
                  </c:pt>
                </c:lvl>
                <c:lvl>
                  <c:pt idx="0">
                    <c:v>2020</c:v>
                  </c:pt>
                  <c:pt idx="2">
                    <c:v>2021</c:v>
                  </c:pt>
                  <c:pt idx="14">
                    <c:v>2022</c:v>
                  </c:pt>
                  <c:pt idx="26">
                    <c:v>2023</c:v>
                  </c:pt>
                </c:lvl>
              </c:multiLvlStrCache>
            </c:multiLvlStrRef>
          </c:cat>
          <c:val>
            <c:numRef>
              <c:f>CPI!$F$79:$F$113</c:f>
              <c:numCache>
                <c:formatCode>0.00</c:formatCode>
                <c:ptCount val="35"/>
                <c:pt idx="0">
                  <c:v>14.887260666279346</c:v>
                </c:pt>
                <c:pt idx="1">
                  <c:v>15.753386647855876</c:v>
                </c:pt>
                <c:pt idx="2">
                  <c:v>16.466347283844001</c:v>
                </c:pt>
                <c:pt idx="3">
                  <c:v>17.334896313630409</c:v>
                </c:pt>
                <c:pt idx="4">
                  <c:v>18.171367740526605</c:v>
                </c:pt>
                <c:pt idx="5">
                  <c:v>18.116735352723936</c:v>
                </c:pt>
                <c:pt idx="6">
                  <c:v>17.933081938205618</c:v>
                </c:pt>
                <c:pt idx="7">
                  <c:v>17.750757261900702</c:v>
                </c:pt>
                <c:pt idx="8">
                  <c:v>17.377100345666975</c:v>
                </c:pt>
                <c:pt idx="9">
                  <c:v>17.009126570971006</c:v>
                </c:pt>
                <c:pt idx="10">
                  <c:v>16.629867193111252</c:v>
                </c:pt>
                <c:pt idx="11">
                  <c:v>15.993579823096965</c:v>
                </c:pt>
                <c:pt idx="12">
                  <c:v>15.395701999751154</c:v>
                </c:pt>
                <c:pt idx="13">
                  <c:v>15.625488850575337</c:v>
                </c:pt>
                <c:pt idx="14">
                  <c:v>15.600544539448819</c:v>
                </c:pt>
                <c:pt idx="15">
                  <c:v>15.702445752010718</c:v>
                </c:pt>
                <c:pt idx="16">
                  <c:v>15.915153179219942</c:v>
                </c:pt>
                <c:pt idx="17">
                  <c:v>16.818812338203998</c:v>
                </c:pt>
                <c:pt idx="18">
                  <c:v>17.711799316172616</c:v>
                </c:pt>
                <c:pt idx="19">
                  <c:v>18.595615795951687</c:v>
                </c:pt>
                <c:pt idx="20">
                  <c:v>19.643020205754411</c:v>
                </c:pt>
                <c:pt idx="21">
                  <c:v>20.524841985639171</c:v>
                </c:pt>
                <c:pt idx="22">
                  <c:v>20.773688214052768</c:v>
                </c:pt>
                <c:pt idx="23" formatCode="General">
                  <c:v>21.09</c:v>
                </c:pt>
                <c:pt idx="24" formatCode="General">
                  <c:v>21.47</c:v>
                </c:pt>
                <c:pt idx="25" formatCode="General">
                  <c:v>21.34</c:v>
                </c:pt>
                <c:pt idx="26">
                  <c:v>21.816324933850566</c:v>
                </c:pt>
                <c:pt idx="27">
                  <c:v>21.909733496709393</c:v>
                </c:pt>
                <c:pt idx="28">
                  <c:v>22.043274316260238</c:v>
                </c:pt>
                <c:pt idx="29">
                  <c:v>22.222246534689049</c:v>
                </c:pt>
                <c:pt idx="30">
                  <c:v>22.413409601988945</c:v>
                </c:pt>
                <c:pt idx="31">
                  <c:v>22.79</c:v>
                </c:pt>
                <c:pt idx="32" formatCode="General">
                  <c:v>24.08</c:v>
                </c:pt>
                <c:pt idx="33" formatCode="General">
                  <c:v>25.8</c:v>
                </c:pt>
                <c:pt idx="34" formatCode="General">
                  <c:v>26.72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BD-40F4-A7D0-85D0F9ABDC24}"/>
            </c:ext>
          </c:extLst>
        </c:ser>
        <c:ser>
          <c:idx val="1"/>
          <c:order val="1"/>
          <c:tx>
            <c:strRef>
              <c:f>CPI!$G$78</c:f>
              <c:strCache>
                <c:ptCount val="1"/>
                <c:pt idx="0">
                  <c:v>12-Month Av. change (%)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CPI!$D$79:$E$113</c:f>
              <c:multiLvlStrCache>
                <c:ptCount val="35"/>
                <c:lvl>
                  <c:pt idx="0">
                    <c:v>November</c:v>
                  </c:pt>
                  <c:pt idx="1">
                    <c:v>December</c:v>
                  </c:pt>
                  <c:pt idx="2">
                    <c:v>January</c:v>
                  </c:pt>
                  <c:pt idx="3">
                    <c:v>February</c:v>
                  </c:pt>
                  <c:pt idx="4">
                    <c:v>March</c:v>
                  </c:pt>
                  <c:pt idx="5">
                    <c:v>April</c:v>
                  </c:pt>
                  <c:pt idx="6">
                    <c:v>May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  <c:pt idx="10">
                    <c:v>September</c:v>
                  </c:pt>
                  <c:pt idx="11">
                    <c:v>October</c:v>
                  </c:pt>
                  <c:pt idx="12">
                    <c:v>November</c:v>
                  </c:pt>
                  <c:pt idx="13">
                    <c:v>December</c:v>
                  </c:pt>
                  <c:pt idx="14">
                    <c:v>January</c:v>
                  </c:pt>
                  <c:pt idx="15">
                    <c:v>February</c:v>
                  </c:pt>
                  <c:pt idx="16">
                    <c:v>March</c:v>
                  </c:pt>
                  <c:pt idx="17">
                    <c:v>April</c:v>
                  </c:pt>
                  <c:pt idx="18">
                    <c:v>May</c:v>
                  </c:pt>
                  <c:pt idx="19">
                    <c:v>June</c:v>
                  </c:pt>
                  <c:pt idx="20">
                    <c:v>July</c:v>
                  </c:pt>
                  <c:pt idx="21">
                    <c:v>August</c:v>
                  </c:pt>
                  <c:pt idx="22">
                    <c:v>September</c:v>
                  </c:pt>
                  <c:pt idx="23">
                    <c:v>October</c:v>
                  </c:pt>
                  <c:pt idx="24">
                    <c:v>November</c:v>
                  </c:pt>
                  <c:pt idx="25">
                    <c:v>December</c:v>
                  </c:pt>
                  <c:pt idx="26">
                    <c:v>January</c:v>
                  </c:pt>
                  <c:pt idx="27">
                    <c:v>February</c:v>
                  </c:pt>
                  <c:pt idx="28">
                    <c:v>March</c:v>
                  </c:pt>
                  <c:pt idx="29">
                    <c:v>April</c:v>
                  </c:pt>
                  <c:pt idx="30">
                    <c:v>May</c:v>
                  </c:pt>
                  <c:pt idx="31">
                    <c:v>June</c:v>
                  </c:pt>
                  <c:pt idx="32">
                    <c:v>July</c:v>
                  </c:pt>
                  <c:pt idx="33">
                    <c:v>August</c:v>
                  </c:pt>
                  <c:pt idx="34">
                    <c:v>September</c:v>
                  </c:pt>
                </c:lvl>
                <c:lvl>
                  <c:pt idx="0">
                    <c:v>2020</c:v>
                  </c:pt>
                  <c:pt idx="2">
                    <c:v>2021</c:v>
                  </c:pt>
                  <c:pt idx="14">
                    <c:v>2022</c:v>
                  </c:pt>
                  <c:pt idx="26">
                    <c:v>2023</c:v>
                  </c:pt>
                </c:lvl>
              </c:multiLvlStrCache>
            </c:multiLvlStrRef>
          </c:cat>
          <c:val>
            <c:numRef>
              <c:f>CPI!$G$79:$G$113</c:f>
              <c:numCache>
                <c:formatCode>0.00</c:formatCode>
                <c:ptCount val="35"/>
                <c:pt idx="0">
                  <c:v>12.923212699692542</c:v>
                </c:pt>
                <c:pt idx="1">
                  <c:v>13.246023427659765</c:v>
                </c:pt>
                <c:pt idx="2">
                  <c:v>13.616219517119688</c:v>
                </c:pt>
                <c:pt idx="3">
                  <c:v>14.05320058886052</c:v>
                </c:pt>
                <c:pt idx="4">
                  <c:v>14.554083127810571</c:v>
                </c:pt>
                <c:pt idx="5">
                  <c:v>15.038922817900712</c:v>
                </c:pt>
                <c:pt idx="6">
                  <c:v>15.498847782500391</c:v>
                </c:pt>
                <c:pt idx="7">
                  <c:v>15.926863791903514</c:v>
                </c:pt>
                <c:pt idx="8">
                  <c:v>16.297607241864839</c:v>
                </c:pt>
                <c:pt idx="9">
                  <c:v>16.601049950911246</c:v>
                </c:pt>
                <c:pt idx="10">
                  <c:v>16.829671739455506</c:v>
                </c:pt>
                <c:pt idx="11">
                  <c:v>16.957833960999366</c:v>
                </c:pt>
                <c:pt idx="12">
                  <c:v>16.979337421786539</c:v>
                </c:pt>
                <c:pt idx="13">
                  <c:v>16.952845722160802</c:v>
                </c:pt>
                <c:pt idx="14">
                  <c:v>16.868674500276825</c:v>
                </c:pt>
                <c:pt idx="15">
                  <c:v>16.727590908824823</c:v>
                </c:pt>
                <c:pt idx="16">
                  <c:v>16.543771495093807</c:v>
                </c:pt>
                <c:pt idx="17">
                  <c:v>16.448688461072791</c:v>
                </c:pt>
                <c:pt idx="18">
                  <c:v>16.449086212046154</c:v>
                </c:pt>
                <c:pt idx="19">
                  <c:v>16.542139615470333</c:v>
                </c:pt>
                <c:pt idx="20">
                  <c:v>16.754854297506824</c:v>
                </c:pt>
                <c:pt idx="21">
                  <c:v>17.070230202882513</c:v>
                </c:pt>
                <c:pt idx="22">
                  <c:v>17.432039180981732</c:v>
                </c:pt>
                <c:pt idx="23">
                  <c:v>17.864946527115649</c:v>
                </c:pt>
                <c:pt idx="24">
                  <c:v>18.372037534636945</c:v>
                </c:pt>
                <c:pt idx="25">
                  <c:v>18.847187784327417</c:v>
                </c:pt>
                <c:pt idx="26">
                  <c:v>19.361890951834141</c:v>
                </c:pt>
                <c:pt idx="27">
                  <c:v>19.872646709235369</c:v>
                </c:pt>
                <c:pt idx="28">
                  <c:v>20.374587520928372</c:v>
                </c:pt>
                <c:pt idx="29">
                  <c:v>20.816144675116959</c:v>
                </c:pt>
                <c:pt idx="30">
                  <c:v>21.199904140365305</c:v>
                </c:pt>
                <c:pt idx="31">
                  <c:v>21.54</c:v>
                </c:pt>
                <c:pt idx="32" formatCode="General">
                  <c:v>21.92</c:v>
                </c:pt>
                <c:pt idx="33" formatCode="General">
                  <c:v>22.38</c:v>
                </c:pt>
                <c:pt idx="34" formatCode="General">
                  <c:v>22.9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BD-40F4-A7D0-85D0F9ABD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503872"/>
        <c:axId val="181505408"/>
      </c:lineChart>
      <c:catAx>
        <c:axId val="1815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05408"/>
        <c:crosses val="autoZero"/>
        <c:auto val="1"/>
        <c:lblAlgn val="ctr"/>
        <c:lblOffset val="100"/>
        <c:noMultiLvlLbl val="0"/>
      </c:catAx>
      <c:valAx>
        <c:axId val="18150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0387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pPr>
            <a:r>
              <a:rPr lang="en-US" dirty="0"/>
              <a:t>MPR Trend 2020 -2023 </a:t>
            </a:r>
          </a:p>
        </c:rich>
      </c:tx>
      <c:layout/>
      <c:overlay val="0"/>
      <c:spPr>
        <a:noFill/>
        <a:ln>
          <a:solidFill>
            <a:schemeClr val="tx1"/>
          </a:solidFill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264057901853176E-2"/>
          <c:y val="0.21812154696132596"/>
          <c:w val="0.95584705320925789"/>
          <c:h val="0.70864003877968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'MPR Trend'!$B$3</c:f>
              <c:strCache>
                <c:ptCount val="1"/>
                <c:pt idx="0">
                  <c:v>Month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'MPR Trend'!$A$4:$A$21</c:f>
              <c:numCache>
                <c:formatCode>General</c:formatCode>
                <c:ptCount val="18"/>
                <c:pt idx="0">
                  <c:v>2020</c:v>
                </c:pt>
                <c:pt idx="4">
                  <c:v>2021</c:v>
                </c:pt>
                <c:pt idx="8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'MPR Trend'!$B$4:$B$21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84-486E-994C-23D1D8D2BF08}"/>
            </c:ext>
          </c:extLst>
        </c:ser>
        <c:ser>
          <c:idx val="1"/>
          <c:order val="1"/>
          <c:tx>
            <c:strRef>
              <c:f>'MPR Trend'!$C$3</c:f>
              <c:strCache>
                <c:ptCount val="1"/>
                <c:pt idx="0">
                  <c:v>MPR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'MPR Trend'!$A$4:$A$21</c:f>
              <c:numCache>
                <c:formatCode>General</c:formatCode>
                <c:ptCount val="18"/>
                <c:pt idx="0">
                  <c:v>2020</c:v>
                </c:pt>
                <c:pt idx="4">
                  <c:v>2021</c:v>
                </c:pt>
                <c:pt idx="8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'MPR Trend'!$C$4:$C$21</c:f>
              <c:numCache>
                <c:formatCode>General</c:formatCode>
                <c:ptCount val="18"/>
                <c:pt idx="0">
                  <c:v>13.5</c:v>
                </c:pt>
                <c:pt idx="1">
                  <c:v>12.5</c:v>
                </c:pt>
                <c:pt idx="2">
                  <c:v>11.5</c:v>
                </c:pt>
                <c:pt idx="3">
                  <c:v>11.5</c:v>
                </c:pt>
                <c:pt idx="4">
                  <c:v>11.5</c:v>
                </c:pt>
                <c:pt idx="5">
                  <c:v>11.5</c:v>
                </c:pt>
                <c:pt idx="6">
                  <c:v>11.5</c:v>
                </c:pt>
                <c:pt idx="7">
                  <c:v>11.5</c:v>
                </c:pt>
                <c:pt idx="8">
                  <c:v>11.5</c:v>
                </c:pt>
                <c:pt idx="9" formatCode="0.0">
                  <c:v>13</c:v>
                </c:pt>
                <c:pt idx="10" formatCode="0.0">
                  <c:v>14</c:v>
                </c:pt>
                <c:pt idx="11">
                  <c:v>15.5</c:v>
                </c:pt>
                <c:pt idx="12">
                  <c:v>16.5</c:v>
                </c:pt>
                <c:pt idx="13">
                  <c:v>17.5</c:v>
                </c:pt>
                <c:pt idx="14" formatCode="0.0">
                  <c:v>18</c:v>
                </c:pt>
                <c:pt idx="15">
                  <c:v>18.5</c:v>
                </c:pt>
                <c:pt idx="16">
                  <c:v>18.75</c:v>
                </c:pt>
                <c:pt idx="17">
                  <c:v>18.75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84-486E-994C-23D1D8D2B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37865856"/>
        <c:axId val="137875840"/>
      </c:barChart>
      <c:catAx>
        <c:axId val="1378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7875840"/>
        <c:crosses val="autoZero"/>
        <c:auto val="1"/>
        <c:lblAlgn val="ctr"/>
        <c:lblOffset val="100"/>
        <c:noMultiLvlLbl val="0"/>
      </c:catAx>
      <c:valAx>
        <c:axId val="13787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786585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 w="19050">
      <a:solidFill>
        <a:srgbClr val="FF0000"/>
      </a:solidFill>
    </a:ln>
    <a:effectLst/>
  </c:spPr>
  <c:txPr>
    <a:bodyPr/>
    <a:lstStyle/>
    <a:p>
      <a:pPr>
        <a:defRPr b="1"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3BBF-0749-42A3-8CCB-45F8A874648D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0A19F-3147-49FF-A5D5-B2C9C9476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757C-CEAC-49CA-9B22-44952DFB164E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2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6737-FA27-4024-BF08-374EA1DD08C4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9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EB78-1A8E-4C9B-8A8F-46C1A2D30ED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68B1-C564-4583-AFEB-2C214171EE2F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AEF-12A4-4A3A-8287-33531B5683BC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178-2266-48AA-B311-F30FBE81458C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6F99-69AD-4402-BD61-D3ABEC9AA646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9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7FD5-50EC-4FE8-8138-AE161137E6C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0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FFCF-B12C-46E4-B030-1D8FD46B69A6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8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6A4-F17B-4E29-93C3-85E6079FFB72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6609-8A16-4C9A-8F81-397D22A3A3F7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292A-ECF5-4BF5-9406-7D1B90CF18B0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DE39-D95D-4B69-AF32-1038887DE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4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955800"/>
            <a:ext cx="9138920" cy="2120900"/>
          </a:xfrm>
          <a:solidFill>
            <a:schemeClr val="accent1"/>
          </a:solidFill>
          <a:ln w="19050">
            <a:solidFill>
              <a:schemeClr val="tx1"/>
            </a:solidFill>
          </a:ln>
          <a:effectLst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OPERATING IN A VOLATILE ENVIRONMENT-</a:t>
            </a:r>
            <a:b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KEY INGREDIENTS FOR LEASING BUSINESS SUSTAINABILITY AND GROWTH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1" y="5382720"/>
            <a:ext cx="4635500" cy="319580"/>
          </a:xfrm>
        </p:spPr>
        <p:txBody>
          <a:bodyPr>
            <a:normAutofit fontScale="85000" lnSpcReduction="20000"/>
          </a:bodyPr>
          <a:lstStyle/>
          <a:p>
            <a:r>
              <a:rPr lang="en-US" b="1" cap="none" dirty="0" smtClean="0">
                <a:latin typeface="Century Gothic" panose="020B0502020202020204" pitchFamily="34" charset="0"/>
              </a:rPr>
              <a:t>National Lease Conference 2023</a:t>
            </a:r>
            <a:endParaRPr lang="en-US" b="1" cap="none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80585"/>
            <a:ext cx="2404203" cy="434898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Inflation Factors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447801"/>
            <a:ext cx="10071463" cy="4421294"/>
          </a:xfrm>
          <a:ln w="1905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7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Century Gothic" panose="020B0502020202020204" pitchFamily="34" charset="0"/>
              </a:rPr>
              <a:t>Headline inflation as at September 2023 was </a:t>
            </a:r>
            <a:r>
              <a:rPr lang="en-US" sz="8000" b="1" dirty="0" smtClean="0">
                <a:latin typeface="Century Gothic" panose="020B0502020202020204" pitchFamily="34" charset="0"/>
              </a:rPr>
              <a:t>26.72%</a:t>
            </a:r>
            <a:r>
              <a:rPr lang="en-US" sz="8000" dirty="0" smtClean="0">
                <a:latin typeface="Century Gothic" panose="020B0502020202020204" pitchFamily="34" charset="0"/>
              </a:rPr>
              <a:t>. On </a:t>
            </a:r>
            <a:r>
              <a:rPr lang="en-US" sz="8000" dirty="0">
                <a:latin typeface="Century Gothic" panose="020B0502020202020204" pitchFamily="34" charset="0"/>
              </a:rPr>
              <a:t>a year-on-year basis, the </a:t>
            </a:r>
            <a:r>
              <a:rPr lang="en-US" sz="8000" dirty="0" smtClean="0">
                <a:latin typeface="Century Gothic" panose="020B0502020202020204" pitchFamily="34" charset="0"/>
              </a:rPr>
              <a:t>inflation </a:t>
            </a:r>
            <a:r>
              <a:rPr lang="en-US" sz="8000" dirty="0">
                <a:latin typeface="Century Gothic" panose="020B0502020202020204" pitchFamily="34" charset="0"/>
              </a:rPr>
              <a:t>rate </a:t>
            </a:r>
            <a:r>
              <a:rPr lang="en-US" sz="8000" dirty="0" smtClean="0">
                <a:latin typeface="Century Gothic" panose="020B0502020202020204" pitchFamily="34" charset="0"/>
              </a:rPr>
              <a:t>was </a:t>
            </a:r>
            <a:r>
              <a:rPr lang="en-US" sz="8000" b="1" dirty="0" smtClean="0">
                <a:latin typeface="Century Gothic" panose="020B0502020202020204" pitchFamily="34" charset="0"/>
              </a:rPr>
              <a:t>5.95</a:t>
            </a:r>
            <a:r>
              <a:rPr lang="en-US" sz="8000" dirty="0" smtClean="0">
                <a:latin typeface="Century Gothic" panose="020B0502020202020204" pitchFamily="34" charset="0"/>
              </a:rPr>
              <a:t> </a:t>
            </a:r>
            <a:r>
              <a:rPr lang="en-US" sz="8000" dirty="0">
                <a:latin typeface="Century Gothic" panose="020B0502020202020204" pitchFamily="34" charset="0"/>
              </a:rPr>
              <a:t>points </a:t>
            </a:r>
            <a:r>
              <a:rPr lang="en-US" sz="8000" dirty="0" smtClean="0">
                <a:latin typeface="Century Gothic" panose="020B0502020202020204" pitchFamily="34" charset="0"/>
              </a:rPr>
              <a:t> higher </a:t>
            </a:r>
            <a:r>
              <a:rPr lang="en-US" sz="8000" dirty="0">
                <a:latin typeface="Century Gothic" panose="020B0502020202020204" pitchFamily="34" charset="0"/>
              </a:rPr>
              <a:t>compared to </a:t>
            </a:r>
            <a:r>
              <a:rPr lang="en-US" sz="8000" dirty="0" smtClean="0">
                <a:latin typeface="Century Gothic" panose="020B0502020202020204" pitchFamily="34" charset="0"/>
              </a:rPr>
              <a:t>that  of </a:t>
            </a:r>
            <a:r>
              <a:rPr lang="en-US" sz="8000" b="1" dirty="0" smtClean="0">
                <a:latin typeface="Century Gothic" panose="020B0502020202020204" pitchFamily="34" charset="0"/>
              </a:rPr>
              <a:t>20.77%</a:t>
            </a:r>
            <a:r>
              <a:rPr lang="en-US" sz="8000" dirty="0" smtClean="0">
                <a:latin typeface="Century Gothic" panose="020B0502020202020204" pitchFamily="34" charset="0"/>
              </a:rPr>
              <a:t> recorded </a:t>
            </a:r>
            <a:r>
              <a:rPr lang="en-US" sz="8000" dirty="0">
                <a:latin typeface="Century Gothic" panose="020B0502020202020204" pitchFamily="34" charset="0"/>
              </a:rPr>
              <a:t>in </a:t>
            </a:r>
            <a:r>
              <a:rPr lang="en-US" sz="8000" dirty="0" smtClean="0">
                <a:latin typeface="Century Gothic" panose="020B0502020202020204" pitchFamily="34" charset="0"/>
              </a:rPr>
              <a:t>September 2022.</a:t>
            </a:r>
          </a:p>
          <a:p>
            <a:pPr marL="0" indent="0">
              <a:buNone/>
            </a:pPr>
            <a:r>
              <a:rPr lang="en-US" sz="8000" b="1" dirty="0" smtClean="0">
                <a:latin typeface="Century Gothic" panose="020B0502020202020204" pitchFamily="34" charset="0"/>
              </a:rPr>
              <a:t>The </a:t>
            </a:r>
            <a:r>
              <a:rPr lang="en-US" sz="8000" b="1" dirty="0">
                <a:latin typeface="Century Gothic" panose="020B0502020202020204" pitchFamily="34" charset="0"/>
              </a:rPr>
              <a:t>rise was </a:t>
            </a:r>
            <a:r>
              <a:rPr lang="en-US" sz="8000" b="1" dirty="0" smtClean="0">
                <a:latin typeface="Century Gothic" panose="020B0502020202020204" pitchFamily="34" charset="0"/>
              </a:rPr>
              <a:t>majorly </a:t>
            </a:r>
            <a:r>
              <a:rPr lang="en-US" sz="8000" b="1" dirty="0">
                <a:latin typeface="Century Gothic" panose="020B0502020202020204" pitchFamily="34" charset="0"/>
              </a:rPr>
              <a:t>due </a:t>
            </a:r>
            <a:r>
              <a:rPr lang="en-US" sz="8000" b="1" dirty="0" smtClean="0">
                <a:latin typeface="Century Gothic" panose="020B0502020202020204" pitchFamily="34" charset="0"/>
              </a:rPr>
              <a:t>to:</a:t>
            </a:r>
          </a:p>
          <a:p>
            <a:endParaRPr lang="en-US" sz="8000" b="1" dirty="0" smtClean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b="1" dirty="0" smtClean="0">
                <a:latin typeface="Century Gothic" panose="020B0502020202020204" pitchFamily="34" charset="0"/>
              </a:rPr>
              <a:t>Increases </a:t>
            </a:r>
            <a:r>
              <a:rPr lang="en-US" sz="8000" b="1" dirty="0">
                <a:latin typeface="Century Gothic" panose="020B0502020202020204" pitchFamily="34" charset="0"/>
              </a:rPr>
              <a:t>in </a:t>
            </a:r>
            <a:r>
              <a:rPr lang="en-US" sz="8000" b="1" dirty="0" smtClean="0">
                <a:latin typeface="Century Gothic" panose="020B0502020202020204" pitchFamily="34" charset="0"/>
              </a:rPr>
              <a:t>food inflation which </a:t>
            </a:r>
            <a:r>
              <a:rPr lang="en-US" sz="8000" b="1" dirty="0">
                <a:latin typeface="Century Gothic" panose="020B0502020202020204" pitchFamily="34" charset="0"/>
              </a:rPr>
              <a:t>contributed 13.84%  to the increase in the Headline index  with inflation rate </a:t>
            </a:r>
            <a:r>
              <a:rPr lang="en-US" sz="8000" b="1" dirty="0" smtClean="0">
                <a:latin typeface="Century Gothic" panose="020B0502020202020204" pitchFamily="34" charset="0"/>
              </a:rPr>
              <a:t>at  </a:t>
            </a:r>
            <a:r>
              <a:rPr lang="en-US" sz="8000" b="1" dirty="0">
                <a:latin typeface="Century Gothic" panose="020B0502020202020204" pitchFamily="34" charset="0"/>
              </a:rPr>
              <a:t>30.64%  in September </a:t>
            </a:r>
            <a:r>
              <a:rPr lang="en-US" sz="8000" b="1" dirty="0" smtClean="0">
                <a:latin typeface="Century Gothic" panose="020B0502020202020204" pitchFamily="34" charset="0"/>
              </a:rPr>
              <a:t>2023.</a:t>
            </a:r>
          </a:p>
          <a:p>
            <a:pPr marL="201168" lvl="1" indent="0">
              <a:buNone/>
            </a:pPr>
            <a:endParaRPr lang="en-US" sz="8000" b="1" dirty="0" smtClean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b="1" dirty="0">
                <a:latin typeface="Century Gothic" panose="020B0502020202020204" pitchFamily="34" charset="0"/>
              </a:rPr>
              <a:t>S</a:t>
            </a:r>
            <a:r>
              <a:rPr lang="en-US" sz="8000" b="1" dirty="0" smtClean="0">
                <a:latin typeface="Century Gothic" panose="020B0502020202020204" pitchFamily="34" charset="0"/>
              </a:rPr>
              <a:t>ecurity challenges in </a:t>
            </a:r>
            <a:r>
              <a:rPr lang="en-US" sz="8000" b="1" dirty="0">
                <a:latin typeface="Century Gothic" panose="020B0502020202020204" pitchFamily="34" charset="0"/>
              </a:rPr>
              <a:t>major food-producing areas; </a:t>
            </a:r>
            <a:endParaRPr lang="en-US" sz="8000" b="1" dirty="0" smtClean="0">
              <a:latin typeface="Century Gothic" panose="020B0502020202020204" pitchFamily="34" charset="0"/>
            </a:endParaRPr>
          </a:p>
          <a:p>
            <a:pPr marL="201168" lvl="1" indent="0">
              <a:buNone/>
            </a:pPr>
            <a:endParaRPr lang="en-US" sz="8000" b="1" dirty="0" smtClean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b="1" dirty="0" smtClean="0">
                <a:latin typeface="Century Gothic" panose="020B0502020202020204" pitchFamily="34" charset="0"/>
              </a:rPr>
              <a:t>high </a:t>
            </a:r>
            <a:r>
              <a:rPr lang="en-US" sz="8000" b="1" dirty="0">
                <a:latin typeface="Century Gothic" panose="020B0502020202020204" pitchFamily="34" charset="0"/>
              </a:rPr>
              <a:t>cost of transportation driven by the rising cost of </a:t>
            </a:r>
            <a:r>
              <a:rPr lang="en-US" sz="8000" b="1" dirty="0" smtClean="0">
                <a:latin typeface="Century Gothic" panose="020B0502020202020204" pitchFamily="34" charset="0"/>
              </a:rPr>
              <a:t>energy resulting from </a:t>
            </a:r>
            <a:r>
              <a:rPr lang="en-US" sz="8000" b="1" dirty="0">
                <a:latin typeface="Century Gothic" panose="020B0502020202020204" pitchFamily="34" charset="0"/>
              </a:rPr>
              <a:t>t</a:t>
            </a:r>
            <a:r>
              <a:rPr lang="en-US" sz="8000" b="1" dirty="0" smtClean="0">
                <a:latin typeface="Century Gothic" panose="020B0502020202020204" pitchFamily="34" charset="0"/>
              </a:rPr>
              <a:t>he </a:t>
            </a:r>
            <a:r>
              <a:rPr lang="en-US" sz="8000" b="1" dirty="0">
                <a:latin typeface="Century Gothic" panose="020B0502020202020204" pitchFamily="34" charset="0"/>
              </a:rPr>
              <a:t>removal of </a:t>
            </a:r>
            <a:r>
              <a:rPr lang="en-US" sz="8000" b="1" dirty="0" smtClean="0">
                <a:latin typeface="Century Gothic" panose="020B0502020202020204" pitchFamily="34" charset="0"/>
              </a:rPr>
              <a:t>petroleum </a:t>
            </a:r>
            <a:r>
              <a:rPr lang="en-US" sz="8000" b="1" dirty="0">
                <a:latin typeface="Century Gothic" panose="020B0502020202020204" pitchFamily="34" charset="0"/>
              </a:rPr>
              <a:t>subsidies in </a:t>
            </a:r>
            <a:r>
              <a:rPr lang="en-US" sz="8000" b="1" dirty="0" smtClean="0">
                <a:latin typeface="Century Gothic" panose="020B0502020202020204" pitchFamily="34" charset="0"/>
              </a:rPr>
              <a:t>May 2023. </a:t>
            </a:r>
          </a:p>
          <a:p>
            <a:pPr marL="201168" lvl="1" indent="0">
              <a:buNone/>
            </a:pPr>
            <a:endParaRPr lang="en-US" sz="8000" b="1" dirty="0">
              <a:latin typeface="Century Gothic" panose="020B0502020202020204" pitchFamily="34" charset="0"/>
            </a:endParaRPr>
          </a:p>
          <a:p>
            <a:pPr marL="201168" lvl="1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 </a:t>
            </a:r>
            <a:r>
              <a:rPr lang="en-US" sz="8000" b="1" dirty="0" smtClean="0">
                <a:latin typeface="Century Gothic" panose="020B0502020202020204" pitchFamily="34" charset="0"/>
              </a:rPr>
              <a:t>     </a:t>
            </a:r>
            <a:r>
              <a:rPr lang="en-US" sz="8000" dirty="0" smtClean="0">
                <a:latin typeface="Century Gothic" panose="020B0502020202020204" pitchFamily="34" charset="0"/>
              </a:rPr>
              <a:t>It is expected  </a:t>
            </a:r>
            <a:r>
              <a:rPr lang="en-US" sz="8000" dirty="0">
                <a:latin typeface="Century Gothic" panose="020B0502020202020204" pitchFamily="34" charset="0"/>
              </a:rPr>
              <a:t>that the full effect of </a:t>
            </a:r>
            <a:r>
              <a:rPr lang="en-US" sz="8000" dirty="0" smtClean="0">
                <a:latin typeface="Century Gothic" panose="020B0502020202020204" pitchFamily="34" charset="0"/>
              </a:rPr>
              <a:t>this policy change will continue to    </a:t>
            </a:r>
          </a:p>
          <a:p>
            <a:pPr marL="201168" lvl="1" indent="0">
              <a:buNone/>
            </a:pPr>
            <a:r>
              <a:rPr lang="en-US" sz="8000" dirty="0" smtClean="0">
                <a:latin typeface="Century Gothic" panose="020B0502020202020204" pitchFamily="34" charset="0"/>
              </a:rPr>
              <a:t>      impact </a:t>
            </a:r>
            <a:r>
              <a:rPr lang="en-US" sz="8000" dirty="0">
                <a:latin typeface="Century Gothic" panose="020B0502020202020204" pitchFamily="34" charset="0"/>
              </a:rPr>
              <a:t>inflation in subsequent </a:t>
            </a:r>
            <a:r>
              <a:rPr lang="en-US" sz="8000" dirty="0" smtClean="0">
                <a:latin typeface="Century Gothic" panose="020B0502020202020204" pitchFamily="34" charset="0"/>
              </a:rPr>
              <a:t>months </a:t>
            </a:r>
            <a:r>
              <a:rPr lang="en-US" sz="8000" dirty="0">
                <a:latin typeface="Century Gothic" panose="020B0502020202020204" pitchFamily="34" charset="0"/>
              </a:rPr>
              <a:t>in the short to medium term. </a:t>
            </a:r>
          </a:p>
          <a:p>
            <a:endParaRPr lang="en-US" sz="8000" b="1" dirty="0">
              <a:latin typeface="Century Gothic" panose="020B0502020202020204" pitchFamily="34" charset="0"/>
            </a:endParaRPr>
          </a:p>
          <a:p>
            <a:endParaRPr lang="en-US" sz="1700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25550"/>
            <a:ext cx="3195940" cy="49065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Oil Production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50284"/>
              </p:ext>
            </p:extLst>
          </p:nvPr>
        </p:nvGraphicFramePr>
        <p:xfrm>
          <a:off x="1096963" y="1825625"/>
          <a:ext cx="78271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212">
                  <a:extLst>
                    <a:ext uri="{9D8B030D-6E8A-4147-A177-3AD203B41FA5}">
                      <a16:colId xmlns:a16="http://schemas.microsoft.com/office/drawing/2014/main" xmlns="" val="2160501621"/>
                    </a:ext>
                  </a:extLst>
                </a:gridCol>
                <a:gridCol w="1571438">
                  <a:extLst>
                    <a:ext uri="{9D8B030D-6E8A-4147-A177-3AD203B41FA5}">
                      <a16:colId xmlns:a16="http://schemas.microsoft.com/office/drawing/2014/main" xmlns="" val="3240195055"/>
                    </a:ext>
                  </a:extLst>
                </a:gridCol>
                <a:gridCol w="2016150">
                  <a:extLst>
                    <a:ext uri="{9D8B030D-6E8A-4147-A177-3AD203B41FA5}">
                      <a16:colId xmlns:a16="http://schemas.microsoft.com/office/drawing/2014/main" xmlns="" val="55000841"/>
                    </a:ext>
                  </a:extLst>
                </a:gridCol>
                <a:gridCol w="1667318">
                  <a:extLst>
                    <a:ext uri="{9D8B030D-6E8A-4147-A177-3AD203B41FA5}">
                      <a16:colId xmlns:a16="http://schemas.microsoft.com/office/drawing/2014/main" xmlns="" val="3602699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Oil Production (mbpd)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Q2</a:t>
                      </a:r>
                      <a:r>
                        <a:rPr lang="en-US" baseline="0" dirty="0" smtClean="0"/>
                        <a:t> 2022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r>
                        <a:rPr lang="en-US" baseline="0" dirty="0" smtClean="0"/>
                        <a:t> 2023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% Change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438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1.43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1.22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-14.69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372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26909"/>
              </p:ext>
            </p:extLst>
          </p:nvPr>
        </p:nvGraphicFramePr>
        <p:xfrm>
          <a:off x="1096963" y="2687445"/>
          <a:ext cx="1005840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1">
                  <a:extLst>
                    <a:ext uri="{9D8B030D-6E8A-4147-A177-3AD203B41FA5}">
                      <a16:colId xmlns:a16="http://schemas.microsoft.com/office/drawing/2014/main" xmlns="" val="711839884"/>
                    </a:ext>
                  </a:extLst>
                </a:gridCol>
              </a:tblGrid>
              <a:tr h="3356516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oil sector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grew by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–13.43% (year-on-year) in Q2 2023, indicating a decrease of 1.66% points relative to the rate recorded in the corresponding quarter of 2022 (-11.77%). 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Growth also decreased by 9.22% points when compared to Q1 2023 which was –4.21%. 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 sector contributed 5.34% to the total real GDP in Q2 2023, down from the figure recorded in the corresponding period of 2022 (6.33%) and down from the preceding quarter, where it contributed  and 6.21% .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NBS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Oil production cut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continue to impact the availability of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forex with attendant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multiple effects on the economy.</a:t>
                      </a:r>
                      <a:endParaRPr lang="en-US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757672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35980"/>
            <a:ext cx="4545237" cy="546410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Monetary Policy Rate (MPR)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147434"/>
              </p:ext>
            </p:extLst>
          </p:nvPr>
        </p:nvGraphicFramePr>
        <p:xfrm>
          <a:off x="838200" y="1437889"/>
          <a:ext cx="103171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882">
                  <a:extLst>
                    <a:ext uri="{9D8B030D-6E8A-4147-A177-3AD203B41FA5}">
                      <a16:colId xmlns:a16="http://schemas.microsoft.com/office/drawing/2014/main" xmlns="" val="2160501621"/>
                    </a:ext>
                  </a:extLst>
                </a:gridCol>
                <a:gridCol w="2116047">
                  <a:extLst>
                    <a:ext uri="{9D8B030D-6E8A-4147-A177-3AD203B41FA5}">
                      <a16:colId xmlns:a16="http://schemas.microsoft.com/office/drawing/2014/main" xmlns="" val="3240195055"/>
                    </a:ext>
                  </a:extLst>
                </a:gridCol>
                <a:gridCol w="2274165">
                  <a:extLst>
                    <a:ext uri="{9D8B030D-6E8A-4147-A177-3AD203B41FA5}">
                      <a16:colId xmlns:a16="http://schemas.microsoft.com/office/drawing/2014/main" xmlns="" val="55000841"/>
                    </a:ext>
                  </a:extLst>
                </a:gridCol>
                <a:gridCol w="3369069">
                  <a:extLst>
                    <a:ext uri="{9D8B030D-6E8A-4147-A177-3AD203B41FA5}">
                      <a16:colId xmlns:a16="http://schemas.microsoft.com/office/drawing/2014/main" xmlns="" val="3602699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July</a:t>
                      </a:r>
                      <a:r>
                        <a:rPr lang="en-US" baseline="0" dirty="0" smtClean="0"/>
                        <a:t> 2022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August 2023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% Change</a:t>
                      </a:r>
                      <a:endParaRPr lang="en-US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438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14.0</a:t>
                      </a:r>
                      <a:endParaRPr lang="en-US" b="1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18.75</a:t>
                      </a:r>
                      <a:endParaRPr lang="en-US" b="1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33.93</a:t>
                      </a:r>
                      <a:endParaRPr lang="en-US" b="1" dirty="0"/>
                    </a:p>
                  </a:txBody>
                  <a:tcPr marL="95596" marR="955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372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568538"/>
              </p:ext>
            </p:extLst>
          </p:nvPr>
        </p:nvGraphicFramePr>
        <p:xfrm>
          <a:off x="838200" y="5666525"/>
          <a:ext cx="10317164" cy="689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164">
                  <a:extLst>
                    <a:ext uri="{9D8B030D-6E8A-4147-A177-3AD203B41FA5}">
                      <a16:colId xmlns:a16="http://schemas.microsoft.com/office/drawing/2014/main" xmlns="" val="711839884"/>
                    </a:ext>
                  </a:extLst>
                </a:gridCol>
              </a:tblGrid>
              <a:tr h="689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Monetary Policy Rate (MPR) increased to 18.75% in August, 2023.  The continued increase in interest rate is impacting on the cost of borrowing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the servicing of loans obtained at  floating rates.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757672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549814"/>
              </p:ext>
            </p:extLst>
          </p:nvPr>
        </p:nvGraphicFramePr>
        <p:xfrm>
          <a:off x="838200" y="2346993"/>
          <a:ext cx="10317163" cy="3152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79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Leasing Business Operating Challenges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0"/>
            <a:ext cx="6361112" cy="5778499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Rapid depreciation of lessor assets due to bad  road networks</a:t>
            </a:r>
          </a:p>
          <a:p>
            <a:pPr marL="457200" indent="-457200">
              <a:buAutoNum type="arabicPeriod" startAt="2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Increased Turn Around Time (TAT) because of  bad roads.</a:t>
            </a:r>
          </a:p>
          <a:p>
            <a:pPr marL="457200" indent="-457200">
              <a:buAutoNum type="arabicPeriod" startAt="2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Increase  in operating expenses( spare-parts,  energy, goods in transit insurance etc.)</a:t>
            </a:r>
          </a:p>
          <a:p>
            <a:pPr marL="457200" indent="-457200">
              <a:buAutoNum type="arabicPeriod" startAt="4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Under utilization of leased assets by Lessees   due to plant shut down or operation at sub-optimal capacity </a:t>
            </a:r>
          </a:p>
          <a:p>
            <a:pPr marL="457200" indent="-457200">
              <a:buAutoNum type="arabicPeriod" startAt="4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Conversion of fixed rate operating lease agreements to spot hire</a:t>
            </a:r>
          </a:p>
          <a:p>
            <a:pPr marL="457200" indent="-457200">
              <a:buAutoNum type="arabicPeriod" startAt="4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Cash flow constrains from 2 to 4 above.</a:t>
            </a:r>
          </a:p>
          <a:p>
            <a:pPr marL="457200" indent="-457200">
              <a:buAutoNum type="arabicPeriod" startAt="7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High cost of borrowing</a:t>
            </a:r>
          </a:p>
          <a:p>
            <a:pPr marL="457200" indent="-457200">
              <a:buAutoNum type="arabicPeriod" startAt="8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Negative impact of policy changes by the    government</a:t>
            </a:r>
          </a:p>
          <a:p>
            <a:pPr marL="457200" indent="-457200">
              <a:buAutoNum type="arabicPeriod" startAt="8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Legal challenges on assets recovery from defaulting customers</a:t>
            </a:r>
          </a:p>
          <a:p>
            <a:pPr marL="457200" indent="-457200">
              <a:buAutoNum type="arabicPeriod" startAt="8"/>
            </a:pPr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High rate of default ( Lessees are operating under difficult economic environment)</a:t>
            </a:r>
          </a:p>
          <a:p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2000" dirty="0" smtClean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828800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en-US" b="1" dirty="0" smtClean="0"/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Lessors are </a:t>
            </a:r>
            <a:r>
              <a:rPr lang="en-US" sz="2000" b="1" dirty="0">
                <a:latin typeface="Century Gothic" panose="020B0502020202020204" pitchFamily="34" charset="0"/>
              </a:rPr>
              <a:t>facing  multiple </a:t>
            </a:r>
            <a:r>
              <a:rPr lang="en-US" sz="2000" b="1" dirty="0" smtClean="0">
                <a:latin typeface="Century Gothic" panose="020B0502020202020204" pitchFamily="34" charset="0"/>
              </a:rPr>
              <a:t>challenges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b="1" dirty="0" smtClean="0">
                <a:latin typeface="Century Gothic" panose="020B0502020202020204" pitchFamily="34" charset="0"/>
              </a:rPr>
              <a:t>because of the current macroeconomic conditions.</a:t>
            </a:r>
            <a:endParaRPr lang="en-US" sz="2000" b="1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833638"/>
            <a:ext cx="4233004" cy="510726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Leasing Business Challenges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193578"/>
              </p:ext>
            </p:extLst>
          </p:nvPr>
        </p:nvGraphicFramePr>
        <p:xfrm>
          <a:off x="1096962" y="1875155"/>
          <a:ext cx="10485438" cy="469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08">
                  <a:extLst>
                    <a:ext uri="{9D8B030D-6E8A-4147-A177-3AD203B41FA5}">
                      <a16:colId xmlns:a16="http://schemas.microsoft.com/office/drawing/2014/main" xmlns="" val="2850881045"/>
                    </a:ext>
                  </a:extLst>
                </a:gridCol>
                <a:gridCol w="8025330">
                  <a:extLst>
                    <a:ext uri="{9D8B030D-6E8A-4147-A177-3AD203B41FA5}">
                      <a16:colId xmlns:a16="http://schemas.microsoft.com/office/drawing/2014/main" xmlns="" val="555717621"/>
                    </a:ext>
                  </a:extLst>
                </a:gridCol>
              </a:tblGrid>
              <a:tr h="247812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Combined</a:t>
                      </a:r>
                      <a:r>
                        <a:rPr lang="en-US" baseline="0" dirty="0" smtClean="0"/>
                        <a:t> effect of 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b="1" baseline="0" dirty="0" smtClean="0"/>
                        <a:t>Adverse forex exchange rate,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b="1" baseline="0" dirty="0" smtClean="0"/>
                        <a:t>High inflation pressure 26.72% as at September 2023.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/>
                        <a:t>Increased liquidity pressure (new  asset acquisition is difficult)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/>
                        <a:t>Shift in asset source /quality preference. Made in Germany/Uk  Vs  made in China. Focus is now on breaking even and profitability.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/>
                        <a:t>Difficulty in meeting  customer requirement/demand.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27527"/>
                  </a:ext>
                </a:extLst>
              </a:tr>
              <a:tr h="221261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dirty="0" smtClean="0"/>
                        <a:t>Scarce and expensive</a:t>
                      </a:r>
                      <a:r>
                        <a:rPr lang="en-US" b="1" baseline="0" dirty="0" smtClean="0"/>
                        <a:t> finance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/>
                        <a:t>High Interest rate  around 25- 30 % per annum (MPR at 18.75 as at August, 2023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baseline="0" dirty="0" smtClean="0"/>
                        <a:t>     Restricted access/ shortage of foreign exchange)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/>
                        <a:t>Inability to meet scheduled payments on loans and advances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baseline="0" dirty="0" smtClean="0"/>
                        <a:t>Stringent loan conditions ( Bank Guarantee, Legal mortgage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612738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>
          <a:xfrm rot="16200000">
            <a:off x="1767512" y="1957241"/>
            <a:ext cx="915911" cy="1975994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High cost of Assets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 rot="16200000">
            <a:off x="1706173" y="4402396"/>
            <a:ext cx="915911" cy="1975996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Liquidity/Cash Flow Constrains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47133"/>
              </p:ext>
            </p:extLst>
          </p:nvPr>
        </p:nvGraphicFramePr>
        <p:xfrm>
          <a:off x="1096963" y="1506358"/>
          <a:ext cx="10058400" cy="45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xmlns="" val="576728761"/>
                    </a:ext>
                  </a:extLst>
                </a:gridCol>
              </a:tblGrid>
              <a:tr h="458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Economic volatility pose serious threats  to  leasing business sustainability and growth.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22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3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9760"/>
            <a:ext cx="4351579" cy="520910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Challenges Cont.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17989"/>
              </p:ext>
            </p:extLst>
          </p:nvPr>
        </p:nvGraphicFramePr>
        <p:xfrm>
          <a:off x="838200" y="1110056"/>
          <a:ext cx="10058400" cy="5365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549">
                  <a:extLst>
                    <a:ext uri="{9D8B030D-6E8A-4147-A177-3AD203B41FA5}">
                      <a16:colId xmlns:a16="http://schemas.microsoft.com/office/drawing/2014/main" xmlns="" val="2610828633"/>
                    </a:ext>
                  </a:extLst>
                </a:gridCol>
                <a:gridCol w="7773851">
                  <a:extLst>
                    <a:ext uri="{9D8B030D-6E8A-4147-A177-3AD203B41FA5}">
                      <a16:colId xmlns:a16="http://schemas.microsoft.com/office/drawing/2014/main" xmlns="" val="1182456696"/>
                    </a:ext>
                  </a:extLst>
                </a:gridCol>
              </a:tblGrid>
              <a:tr h="1906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High Energy Cost-</a:t>
                      </a:r>
                      <a:r>
                        <a:rPr lang="en-US" baseline="0" dirty="0" smtClean="0"/>
                        <a:t> Diesel, Petrol,  Gas etc. (Cost of diesel has risen by about 400% between 2021  and 2023)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High Maintenance cost (High cost of spare parts because of exchange rate fluctuation 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9162504"/>
                  </a:ext>
                </a:extLst>
              </a:tr>
              <a:tr h="1172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Unstable</a:t>
                      </a:r>
                      <a:r>
                        <a:rPr lang="en-US" b="1" baseline="0" dirty="0" smtClean="0"/>
                        <a:t> p</a:t>
                      </a:r>
                      <a:r>
                        <a:rPr lang="en-US" b="1" dirty="0" smtClean="0"/>
                        <a:t>ower supply, </a:t>
                      </a:r>
                    </a:p>
                    <a:p>
                      <a:r>
                        <a:rPr lang="en-US" b="1" dirty="0" smtClean="0"/>
                        <a:t>Poor road</a:t>
                      </a:r>
                      <a:r>
                        <a:rPr lang="en-US" b="1" baseline="0" dirty="0" smtClean="0"/>
                        <a:t> and </a:t>
                      </a:r>
                      <a:r>
                        <a:rPr lang="en-US" b="1" dirty="0" smtClean="0"/>
                        <a:t>rail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8872807"/>
                  </a:ext>
                </a:extLst>
              </a:tr>
              <a:tr h="2166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Import</a:t>
                      </a:r>
                      <a:r>
                        <a:rPr lang="en-US" b="1" baseline="0" dirty="0" smtClean="0"/>
                        <a:t> costs ( Clearing, Import duty etc. )</a:t>
                      </a:r>
                    </a:p>
                    <a:p>
                      <a:r>
                        <a:rPr lang="en-US" b="1" baseline="0" dirty="0" smtClean="0"/>
                        <a:t>Forex regulations</a:t>
                      </a:r>
                    </a:p>
                    <a:p>
                      <a:r>
                        <a:rPr lang="en-US" b="1" baseline="0" dirty="0" smtClean="0"/>
                        <a:t>Taxation</a:t>
                      </a:r>
                    </a:p>
                    <a:p>
                      <a:endParaRPr lang="en-US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/>
                        <a:t>Limits long</a:t>
                      </a:r>
                      <a:r>
                        <a:rPr lang="en-US" b="1" baseline="0" dirty="0" smtClean="0"/>
                        <a:t> term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/>
                        <a:t>Limits implementation of innovative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/>
                        <a:t>Restricts  attraction of foreign partnerships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0218933"/>
                  </a:ext>
                </a:extLst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 rot="16200000">
            <a:off x="1571691" y="947448"/>
            <a:ext cx="915911" cy="1878402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Cost of Doing Business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 rot="16200000">
            <a:off x="1555935" y="2641726"/>
            <a:ext cx="915911" cy="1752808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Infrastructure Constrains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 rot="16200000">
            <a:off x="1508895" y="4331954"/>
            <a:ext cx="915911" cy="1752808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Frequent Policy Changes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7424"/>
            <a:ext cx="4257907" cy="599936"/>
          </a:xfr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2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Challenges Cont.</a:t>
            </a:r>
            <a:endParaRPr lang="en-US" sz="2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35261"/>
              </p:ext>
            </p:extLst>
          </p:nvPr>
        </p:nvGraphicFramePr>
        <p:xfrm>
          <a:off x="838200" y="1825625"/>
          <a:ext cx="10515600" cy="435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714">
                  <a:extLst>
                    <a:ext uri="{9D8B030D-6E8A-4147-A177-3AD203B41FA5}">
                      <a16:colId xmlns:a16="http://schemas.microsoft.com/office/drawing/2014/main" xmlns="" val="601999410"/>
                    </a:ext>
                  </a:extLst>
                </a:gridCol>
                <a:gridCol w="7861886">
                  <a:extLst>
                    <a:ext uri="{9D8B030D-6E8A-4147-A177-3AD203B41FA5}">
                      <a16:colId xmlns:a16="http://schemas.microsoft.com/office/drawing/2014/main" xmlns="" val="133729603"/>
                    </a:ext>
                  </a:extLst>
                </a:gridCol>
              </a:tblGrid>
              <a:tr h="207027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</a:t>
                      </a:r>
                      <a:r>
                        <a:rPr lang="en-US" baseline="0" dirty="0" smtClean="0"/>
                        <a:t> banks have introduce “ Lease Products)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Banks have 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financial muscles and could lend at lower rate with the added advantage of holding customer accounts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Burden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Bank Guarantee is removed from customers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Shorter processing time (Already in possession of customer KYC)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359110637"/>
                  </a:ext>
                </a:extLst>
              </a:tr>
              <a:tr h="211627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Insecurity is</a:t>
                      </a:r>
                      <a:r>
                        <a:rPr lang="en-US" b="1" baseline="0" dirty="0" smtClean="0"/>
                        <a:t> no longer restricted to the Niger Delta and the Northern parts of the country. It is now wide- in many forms</a:t>
                      </a:r>
                    </a:p>
                    <a:p>
                      <a:r>
                        <a:rPr lang="en-US" b="1" baseline="0" dirty="0" smtClean="0"/>
                        <a:t>(Militants, Boko haram, Unknown gunmen etc.)</a:t>
                      </a:r>
                    </a:p>
                    <a:p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Limits/ restricts scale of operations </a:t>
                      </a:r>
                    </a:p>
                    <a:p>
                      <a:r>
                        <a:rPr lang="en-US" b="1" baseline="0" dirty="0" smtClean="0"/>
                        <a:t>Loss of life and assets</a:t>
                      </a:r>
                    </a:p>
                    <a:p>
                      <a:r>
                        <a:rPr lang="en-US" b="1" baseline="0" dirty="0" smtClean="0"/>
                        <a:t>Increase rate of default.</a:t>
                      </a:r>
                      <a:endParaRPr lang="en-US" b="1" dirty="0" smtClean="0"/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377798929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 rot="16200000">
            <a:off x="1627051" y="1630602"/>
            <a:ext cx="996853" cy="2193549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Stiff Competition with Commercial Banks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 rot="16200000">
            <a:off x="1644332" y="3630270"/>
            <a:ext cx="915911" cy="2147166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Insecurity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19113"/>
            <a:ext cx="5301097" cy="529563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Growth and Sustainability </a:t>
            </a:r>
            <a:r>
              <a:rPr lang="en-US" sz="2400" b="1" dirty="0"/>
              <a:t> </a:t>
            </a:r>
            <a:r>
              <a:rPr lang="en-US" sz="2400" b="1" dirty="0" smtClean="0"/>
              <a:t>Strategies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480" y="1737360"/>
            <a:ext cx="10058400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478536"/>
              </p:ext>
            </p:extLst>
          </p:nvPr>
        </p:nvGraphicFramePr>
        <p:xfrm>
          <a:off x="825500" y="1074425"/>
          <a:ext cx="10731500" cy="494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273486070"/>
                    </a:ext>
                  </a:extLst>
                </a:gridCol>
                <a:gridCol w="8102600">
                  <a:extLst>
                    <a:ext uri="{9D8B030D-6E8A-4147-A177-3AD203B41FA5}">
                      <a16:colId xmlns:a16="http://schemas.microsoft.com/office/drawing/2014/main" xmlns="" val="900889607"/>
                    </a:ext>
                  </a:extLst>
                </a:gridCol>
              </a:tblGrid>
              <a:tr h="230047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partnerships with: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 major asset manufactures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 other finance/leasing companies for lease asset financing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Major distributors/suppliers of leasable assets.</a:t>
                      </a:r>
                    </a:p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arrangements could facilitate:</a:t>
                      </a:r>
                    </a:p>
                    <a:p>
                      <a:r>
                        <a:rPr lang="en-US" baseline="0" dirty="0" smtClean="0"/>
                        <a:t>Credit purchase</a:t>
                      </a:r>
                    </a:p>
                    <a:p>
                      <a:r>
                        <a:rPr lang="en-US" baseline="0" dirty="0" smtClean="0"/>
                        <a:t>Share/reduce cost of borrowing</a:t>
                      </a:r>
                    </a:p>
                    <a:p>
                      <a:r>
                        <a:rPr lang="en-US" baseline="0" dirty="0" smtClean="0"/>
                        <a:t>Encourage concentration/specialization in lease type (Operating or finance lease and or sectors of the economy.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2327454"/>
                  </a:ext>
                </a:extLst>
              </a:tr>
              <a:tr h="238582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Review Energy Consumption Mix.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we operate with alternative energy sources ,  solar, natural gas etc. </a:t>
                      </a:r>
                    </a:p>
                    <a:p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Reduce operating cost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Improve efficiency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Contribute to Global Sustainable Development Goals.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1981838"/>
                  </a:ext>
                </a:extLst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>
          <a:xfrm rot="16200000">
            <a:off x="1588410" y="720021"/>
            <a:ext cx="915911" cy="2253775"/>
          </a:xfrm>
          <a:prstGeom prst="wedgeRectCallout">
            <a:avLst>
              <a:gd name="adj1" fmla="val -2222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Partnerships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17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 rot="16200000">
            <a:off x="1573779" y="3536388"/>
            <a:ext cx="945175" cy="2068715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Adopt Cost Cutting Measures.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28546"/>
            <a:ext cx="5184693" cy="621074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/>
              <a:t>Growth and Sustainability  </a:t>
            </a:r>
            <a:r>
              <a:rPr lang="en-US" sz="2400" b="1" dirty="0" smtClean="0"/>
              <a:t>Strategies Cont.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492574"/>
              </p:ext>
            </p:extLst>
          </p:nvPr>
        </p:nvGraphicFramePr>
        <p:xfrm>
          <a:off x="838199" y="1400519"/>
          <a:ext cx="10515601" cy="5254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>
                  <a:extLst>
                    <a:ext uri="{9D8B030D-6E8A-4147-A177-3AD203B41FA5}">
                      <a16:colId xmlns:a16="http://schemas.microsoft.com/office/drawing/2014/main" xmlns="" val="1629350667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xmlns="" val="3591047830"/>
                    </a:ext>
                  </a:extLst>
                </a:gridCol>
              </a:tblGrid>
              <a:tr h="3479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Lessors must </a:t>
                      </a:r>
                      <a:r>
                        <a:rPr lang="en-US" b="1" u="sng" dirty="0" smtClean="0"/>
                        <a:t>have and implement </a:t>
                      </a:r>
                      <a:r>
                        <a:rPr lang="en-US" b="0" u="none" dirty="0" smtClean="0"/>
                        <a:t>a plan for maintenance of the leased a</a:t>
                      </a:r>
                      <a:r>
                        <a:rPr lang="en-US" dirty="0" smtClean="0"/>
                        <a:t>ssets under operating lease arrangement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throughout the lease</a:t>
                      </a:r>
                      <a:r>
                        <a:rPr lang="en-US" baseline="0" dirty="0" smtClean="0"/>
                        <a:t> tenor</a:t>
                      </a:r>
                      <a:r>
                        <a:rPr lang="en-US" dirty="0" smtClean="0"/>
                        <a:t>. </a:t>
                      </a:r>
                    </a:p>
                    <a:p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             </a:t>
                      </a:r>
                      <a:r>
                        <a:rPr lang="en-US" b="1" i="1" dirty="0" smtClean="0"/>
                        <a:t>Consider</a:t>
                      </a:r>
                      <a:r>
                        <a:rPr lang="en-US" b="1" i="1" baseline="0" dirty="0" smtClean="0"/>
                        <a:t> Manufacturer/Professional  Refurbishment option instead of    purchasing new ones </a:t>
                      </a:r>
                      <a:endParaRPr lang="en-US" b="1" i="1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good maintenance programmes </a:t>
                      </a:r>
                      <a:r>
                        <a:rPr lang="en-US" baseline="0" dirty="0" smtClean="0"/>
                        <a:t> will;</a:t>
                      </a:r>
                    </a:p>
                    <a:p>
                      <a:endParaRPr lang="en-US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baseline="0" dirty="0" smtClean="0"/>
                        <a:t> ensure  assets are kept</a:t>
                      </a:r>
                      <a:r>
                        <a:rPr lang="en-US" dirty="0" smtClean="0"/>
                        <a:t>  in circulation rather than disposing and replacing with new ones;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 ensure Lessors get more out of their equipment portfolios both economically and environmentally.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will help the assets regain residual value in  the second-hand market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and allow a second life for the asset.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1813354025"/>
                  </a:ext>
                </a:extLst>
              </a:tr>
              <a:tr h="1597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b="1" dirty="0" smtClean="0">
                          <a:latin typeface="Century Gothic" panose="020B0502020202020204" pitchFamily="34" charset="0"/>
                        </a:rPr>
                        <a:t>Variation clause and other hedging strategies must be in lease contracts</a:t>
                      </a:r>
                      <a:r>
                        <a:rPr lang="en-US" b="1" baseline="0" dirty="0" smtClean="0">
                          <a:latin typeface="Century Gothic" panose="020B0502020202020204" pitchFamily="34" charset="0"/>
                        </a:rPr>
                        <a:t>  because of rapidly changing operating variables  such as fuel cost, forex variations which affect operating and maintenance costs.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28035877"/>
                  </a:ext>
                </a:extLst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 rot="16200000">
            <a:off x="1573779" y="4724036"/>
            <a:ext cx="945175" cy="2319453"/>
          </a:xfrm>
          <a:prstGeom prst="wedgeRectCallout">
            <a:avLst>
              <a:gd name="adj1" fmla="val -20833"/>
              <a:gd name="adj2" fmla="val 55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Ensure Variation Clause in Operating Lease contracts</a:t>
            </a:r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 rot="16200000">
            <a:off x="1530876" y="1644487"/>
            <a:ext cx="945175" cy="2233646"/>
          </a:xfrm>
          <a:prstGeom prst="wedgeRectCallout">
            <a:avLst>
              <a:gd name="adj1" fmla="val -22177"/>
              <a:gd name="adj2" fmla="val 583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Professional Refurbishment and Maintenance 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908" y="365126"/>
            <a:ext cx="6291591" cy="536574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Growth and Sustainability  Strategies Cont.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395521"/>
              </p:ext>
            </p:extLst>
          </p:nvPr>
        </p:nvGraphicFramePr>
        <p:xfrm>
          <a:off x="1010908" y="1050925"/>
          <a:ext cx="10515600" cy="506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592">
                  <a:extLst>
                    <a:ext uri="{9D8B030D-6E8A-4147-A177-3AD203B41FA5}">
                      <a16:colId xmlns:a16="http://schemas.microsoft.com/office/drawing/2014/main" xmlns="" val="2852307925"/>
                    </a:ext>
                  </a:extLst>
                </a:gridCol>
                <a:gridCol w="7907008">
                  <a:extLst>
                    <a:ext uri="{9D8B030D-6E8A-4147-A177-3AD203B41FA5}">
                      <a16:colId xmlns:a16="http://schemas.microsoft.com/office/drawing/2014/main" xmlns="" val="746552468"/>
                    </a:ext>
                  </a:extLst>
                </a:gridCol>
              </a:tblGrid>
              <a:tr h="13422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 frequency</a:t>
                      </a:r>
                      <a:r>
                        <a:rPr lang="en-US" baseline="0" dirty="0" smtClean="0"/>
                        <a:t> of Risk Committee meeting</a:t>
                      </a:r>
                    </a:p>
                    <a:p>
                      <a:r>
                        <a:rPr lang="en-US" baseline="0" dirty="0" smtClean="0"/>
                        <a:t>Set up volatility Committee to review risks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12117528"/>
                  </a:ext>
                </a:extLst>
              </a:tr>
              <a:tr h="10166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latin typeface="Century Gothic" panose="020B0502020202020204" pitchFamily="34" charset="0"/>
                        </a:rPr>
                        <a:t>Most leasing</a:t>
                      </a:r>
                      <a:r>
                        <a:rPr lang="en-US" b="1" baseline="0" dirty="0" smtClean="0">
                          <a:latin typeface="Century Gothic" panose="020B0502020202020204" pitchFamily="34" charset="0"/>
                        </a:rPr>
                        <a:t> companies are under-capitalized. Capitalization in form of equity will provide inexpensive  funding that will enhance the operations.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374449366"/>
                  </a:ext>
                </a:extLst>
              </a:tr>
              <a:tr h="2409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Human capital development across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sectors  to understand Lessee business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business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will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facilitate ‘tailor made’ lease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structuring in a mutually beneficial form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Limit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rate of default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xmlns="" val="3526682988"/>
                  </a:ext>
                </a:extLst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 rot="16200000">
            <a:off x="1734668" y="3346281"/>
            <a:ext cx="945175" cy="2291095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Human Capital Development 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19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 rot="16200000">
            <a:off x="1734668" y="568465"/>
            <a:ext cx="945175" cy="2291094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Increase Risk Management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 rot="16200000">
            <a:off x="1858008" y="1807203"/>
            <a:ext cx="698500" cy="2291093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Increase Capitalization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2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87812"/>
            <a:ext cx="4803387" cy="571500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Macroeconomic Environment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5707"/>
            <a:ext cx="10158549" cy="4027758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Nigeria is generally regarded as  </a:t>
            </a:r>
            <a:r>
              <a:rPr lang="en-US" sz="2000" dirty="0">
                <a:latin typeface="Century Gothic" panose="020B0502020202020204" pitchFamily="34" charset="0"/>
              </a:rPr>
              <a:t>the biggest economy in </a:t>
            </a:r>
            <a:r>
              <a:rPr lang="en-US" sz="2000" dirty="0" smtClean="0">
                <a:latin typeface="Century Gothic" panose="020B0502020202020204" pitchFamily="34" charset="0"/>
              </a:rPr>
              <a:t>Africa in terms of nominal Gross Domestic Product (GDP). As at June  2023  aggregate </a:t>
            </a:r>
            <a:r>
              <a:rPr lang="en-US" sz="2000" dirty="0">
                <a:latin typeface="Century Gothic" panose="020B0502020202020204" pitchFamily="34" charset="0"/>
              </a:rPr>
              <a:t>GDP stood at </a:t>
            </a:r>
            <a:r>
              <a:rPr lang="en-US" sz="2000" dirty="0" smtClean="0">
                <a:latin typeface="Century Gothic" panose="020B0502020202020204" pitchFamily="34" charset="0"/>
              </a:rPr>
              <a:t>N52.10 trillion </a:t>
            </a:r>
            <a:r>
              <a:rPr lang="en-US" sz="2000" dirty="0">
                <a:latin typeface="Century Gothic" panose="020B0502020202020204" pitchFamily="34" charset="0"/>
              </a:rPr>
              <a:t>in nominal terms. </a:t>
            </a:r>
            <a:r>
              <a:rPr lang="en-US" sz="2000" dirty="0" smtClean="0">
                <a:latin typeface="Century Gothic" panose="020B0502020202020204" pitchFamily="34" charset="0"/>
              </a:rPr>
              <a:t> It is  Africa’s biggest  </a:t>
            </a:r>
            <a:r>
              <a:rPr lang="en-US" sz="2000" dirty="0">
                <a:latin typeface="Century Gothic" panose="020B0502020202020204" pitchFamily="34" charset="0"/>
              </a:rPr>
              <a:t>crude oil </a:t>
            </a:r>
            <a:r>
              <a:rPr lang="en-US" sz="2000" dirty="0" smtClean="0">
                <a:latin typeface="Century Gothic" panose="020B0502020202020204" pitchFamily="34" charset="0"/>
              </a:rPr>
              <a:t>producer with  </a:t>
            </a:r>
            <a:r>
              <a:rPr lang="en-US" sz="2000" dirty="0">
                <a:latin typeface="Century Gothic" panose="020B0502020202020204" pitchFamily="34" charset="0"/>
              </a:rPr>
              <a:t>an average daily oil production of 1.22 million barrels per day (mbpd</a:t>
            </a:r>
            <a:r>
              <a:rPr lang="en-US" sz="2000" dirty="0" smtClean="0">
                <a:latin typeface="Century Gothic" panose="020B0502020202020204" pitchFamily="34" charset="0"/>
              </a:rPr>
              <a:t>)  in Q2, 2023.  (</a:t>
            </a:r>
            <a:r>
              <a:rPr lang="en-US" sz="1600" dirty="0" smtClean="0">
                <a:latin typeface="Century Gothic" panose="020B0502020202020204" pitchFamily="34" charset="0"/>
              </a:rPr>
              <a:t>National Bureau of Statistics</a:t>
            </a:r>
            <a:r>
              <a:rPr lang="en-US" sz="2000" dirty="0" smtClean="0">
                <a:latin typeface="Century Gothic" panose="020B0502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The country also has substantial deposits </a:t>
            </a:r>
            <a:r>
              <a:rPr lang="en-US" sz="2000" dirty="0">
                <a:latin typeface="Century Gothic" panose="020B0502020202020204" pitchFamily="34" charset="0"/>
              </a:rPr>
              <a:t>of minerals  </a:t>
            </a:r>
            <a:r>
              <a:rPr lang="en-US" sz="2000" dirty="0" smtClean="0">
                <a:latin typeface="Century Gothic" panose="020B0502020202020204" pitchFamily="34" charset="0"/>
              </a:rPr>
              <a:t>including, </a:t>
            </a:r>
            <a:r>
              <a:rPr lang="en-US" sz="2000" dirty="0">
                <a:latin typeface="Century Gothic" panose="020B0502020202020204" pitchFamily="34" charset="0"/>
              </a:rPr>
              <a:t>limestone, </a:t>
            </a:r>
            <a:r>
              <a:rPr lang="en-US" sz="2000" dirty="0" smtClean="0">
                <a:latin typeface="Century Gothic" panose="020B0502020202020204" pitchFamily="34" charset="0"/>
              </a:rPr>
              <a:t> zinc , </a:t>
            </a:r>
            <a:r>
              <a:rPr lang="en-US" sz="2000" dirty="0">
                <a:latin typeface="Century Gothic" panose="020B0502020202020204" pitchFamily="34" charset="0"/>
              </a:rPr>
              <a:t>iron ore, coal</a:t>
            </a:r>
            <a:r>
              <a:rPr lang="en-US" sz="2000" dirty="0" smtClean="0">
                <a:latin typeface="Century Gothic" panose="020B0502020202020204" pitchFamily="34" charset="0"/>
              </a:rPr>
              <a:t>  etc.  in addition to its oil reserve.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However</a:t>
            </a:r>
            <a:r>
              <a:rPr lang="en-US" sz="2000" dirty="0">
                <a:latin typeface="Century Gothic" panose="020B0502020202020204" pitchFamily="34" charset="0"/>
              </a:rPr>
              <a:t>, Macroeconomic conditions 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remain very volatile.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700" y="2384425"/>
            <a:ext cx="3784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entury Gothic" panose="020B0502020202020204" pitchFamily="34" charset="0"/>
              </a:rPr>
              <a:t>Thank you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522"/>
            <a:ext cx="8768644" cy="3574345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2" algn="ctr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External </a:t>
            </a:r>
            <a:r>
              <a:rPr lang="en-US" dirty="0">
                <a:latin typeface="Century Gothic" panose="020B0502020202020204" pitchFamily="34" charset="0"/>
              </a:rPr>
              <a:t>terms of trade shocks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2" algn="ctr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Over </a:t>
            </a:r>
            <a:r>
              <a:rPr lang="en-US" dirty="0">
                <a:latin typeface="Century Gothic" panose="020B0502020202020204" pitchFamily="34" charset="0"/>
              </a:rPr>
              <a:t>reliance on oil export earnings. 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Adverse exchange rate  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High inflation rate 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Rising interest rates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Insecurity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Frequent policy </a:t>
            </a:r>
            <a:r>
              <a:rPr lang="en-US" sz="2000" dirty="0" smtClean="0">
                <a:latin typeface="Century Gothic" panose="020B0502020202020204" pitchFamily="34" charset="0"/>
              </a:rPr>
              <a:t>changes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</a:rPr>
              <a:t>Poor Infrastructure</a:t>
            </a:r>
            <a:endParaRPr lang="en-US" sz="2000" dirty="0">
              <a:latin typeface="Century Gothic" panose="020B0502020202020204" pitchFamily="34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Weak demand  etc.</a:t>
            </a:r>
          </a:p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80467" cy="481542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sz="2700" b="1" dirty="0" smtClean="0">
                <a:latin typeface="Century Gothic" panose="020B0502020202020204" pitchFamily="34" charset="0"/>
              </a:rPr>
              <a:t>Economic Volatility Factors</a:t>
            </a:r>
            <a:endParaRPr lang="en-US" sz="2700" b="1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13316"/>
            <a:ext cx="4868622" cy="546411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Snap shot of Economic Indices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786430"/>
              </p:ext>
            </p:extLst>
          </p:nvPr>
        </p:nvGraphicFramePr>
        <p:xfrm>
          <a:off x="1097281" y="1319000"/>
          <a:ext cx="100061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018">
                  <a:extLst>
                    <a:ext uri="{9D8B030D-6E8A-4147-A177-3AD203B41FA5}">
                      <a16:colId xmlns:a16="http://schemas.microsoft.com/office/drawing/2014/main" xmlns="" val="31420094"/>
                    </a:ext>
                  </a:extLst>
                </a:gridCol>
                <a:gridCol w="1738417">
                  <a:extLst>
                    <a:ext uri="{9D8B030D-6E8A-4147-A177-3AD203B41FA5}">
                      <a16:colId xmlns:a16="http://schemas.microsoft.com/office/drawing/2014/main" xmlns="" val="2729852725"/>
                    </a:ext>
                  </a:extLst>
                </a:gridCol>
                <a:gridCol w="1684469">
                  <a:extLst>
                    <a:ext uri="{9D8B030D-6E8A-4147-A177-3AD203B41FA5}">
                      <a16:colId xmlns:a16="http://schemas.microsoft.com/office/drawing/2014/main" xmlns="" val="1449511429"/>
                    </a:ext>
                  </a:extLst>
                </a:gridCol>
                <a:gridCol w="2067242">
                  <a:extLst>
                    <a:ext uri="{9D8B030D-6E8A-4147-A177-3AD203B41FA5}">
                      <a16:colId xmlns:a16="http://schemas.microsoft.com/office/drawing/2014/main" xmlns="" val="1014008595"/>
                    </a:ext>
                  </a:extLst>
                </a:gridCol>
              </a:tblGrid>
              <a:tr h="5538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   GDP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 Q2 2022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Q2 2023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% Change  Year-on year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6315809"/>
                  </a:ext>
                </a:extLst>
              </a:tr>
              <a:tr h="31646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Aggregate</a:t>
                      </a:r>
                      <a:r>
                        <a:rPr lang="en-US" sz="1800" b="1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GDP (Nominal</a:t>
                      </a:r>
                      <a:r>
                        <a:rPr lang="en-US" sz="1800" b="1" baseline="0" dirty="0" smtClean="0">
                          <a:latin typeface="Century Gothic" panose="020B0502020202020204" pitchFamily="34" charset="0"/>
                        </a:rPr>
                        <a:t> terms)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45.00 trillion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52.10 trillion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15.77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2586320"/>
                  </a:ext>
                </a:extLst>
              </a:tr>
              <a:tr h="316468"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latin typeface="Century Gothic" panose="020B0502020202020204" pitchFamily="34" charset="0"/>
                        </a:rPr>
                        <a:t>GDP (Real terms) 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17.29</a:t>
                      </a:r>
                      <a:r>
                        <a:rPr lang="en-US" sz="1800" b="1" baseline="0" dirty="0" smtClean="0">
                          <a:latin typeface="Century Gothic" panose="020B0502020202020204" pitchFamily="34" charset="0"/>
                        </a:rPr>
                        <a:t> trillion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17.72 trillion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entury Gothic" panose="020B0502020202020204" pitchFamily="34" charset="0"/>
                        </a:rPr>
                        <a:t>2.49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193139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59315"/>
              </p:ext>
            </p:extLst>
          </p:nvPr>
        </p:nvGraphicFramePr>
        <p:xfrm>
          <a:off x="1087089" y="2849873"/>
          <a:ext cx="1001633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6339">
                  <a:extLst>
                    <a:ext uri="{9D8B030D-6E8A-4147-A177-3AD203B41FA5}">
                      <a16:colId xmlns:a16="http://schemas.microsoft.com/office/drawing/2014/main" xmlns="" val="3133786944"/>
                    </a:ext>
                  </a:extLst>
                </a:gridCol>
              </a:tblGrid>
              <a:tr h="356235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Nigeria Gross Domestic Product (GDP) grew by 2.51% (year-on-year) in real terms in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Q2, 2023 from 2.31% in Q1 2023. This growth rate is lower than the 3.54% recorded in the Q2, 2022 . 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Real GDP in Q2,2023  was N17.72 trillion indicating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2.49%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from  N17.29 Trillion In Q2 2022. 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Q2 2023 aggregate GDP stood at N52.10 trillion in nominal terms. This performance is higher when compared to the Q2, 2022 which recorded aggregate GDP of N45.00 trillion, indicating a year-on-year nominal growth of 15.77%.</a:t>
                      </a:r>
                    </a:p>
                    <a:p>
                      <a:endParaRPr lang="en-US" sz="18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GDP figures above show a positive year-on year change. But a look at the growth trend on quarterly bases indicates significant volatility arising majorly from external terms of trade shocks and other internal factors.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967847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7493564" cy="564297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2700" b="1" dirty="0" smtClean="0">
                <a:latin typeface="Century Gothic" panose="020B0502020202020204" pitchFamily="34" charset="0"/>
              </a:rPr>
              <a:t>GDP- REAL GROWTH RATE (Q1 </a:t>
            </a:r>
            <a:r>
              <a:rPr lang="en-US" sz="2700" b="1" dirty="0">
                <a:latin typeface="Century Gothic" panose="020B0502020202020204" pitchFamily="34" charset="0"/>
              </a:rPr>
              <a:t>2020 -</a:t>
            </a:r>
            <a:r>
              <a:rPr lang="en-US" sz="2700" b="1" dirty="0" smtClean="0">
                <a:latin typeface="Century Gothic" panose="020B0502020202020204" pitchFamily="34" charset="0"/>
              </a:rPr>
              <a:t> </a:t>
            </a:r>
            <a:r>
              <a:rPr lang="en-US" sz="2700" b="1" dirty="0">
                <a:latin typeface="Century Gothic" panose="020B0502020202020204" pitchFamily="34" charset="0"/>
              </a:rPr>
              <a:t>Q2 </a:t>
            </a:r>
            <a:r>
              <a:rPr lang="en-US" sz="2700" b="1" dirty="0" smtClean="0">
                <a:latin typeface="Century Gothic" panose="020B0502020202020204" pitchFamily="34" charset="0"/>
              </a:rPr>
              <a:t>2023)</a:t>
            </a:r>
            <a:endParaRPr lang="en-US" sz="27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33727"/>
              </p:ext>
            </p:extLst>
          </p:nvPr>
        </p:nvGraphicFramePr>
        <p:xfrm>
          <a:off x="1096963" y="1358901"/>
          <a:ext cx="10058400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21862"/>
            <a:ext cx="6905262" cy="627797"/>
          </a:xfrm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Nominal GDP Growth Rate (Q1 2020 – Q2 2023)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942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53" y="420418"/>
            <a:ext cx="2181179" cy="605495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Exchange Rate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050767"/>
              </p:ext>
            </p:extLst>
          </p:nvPr>
        </p:nvGraphicFramePr>
        <p:xfrm>
          <a:off x="1007751" y="1244100"/>
          <a:ext cx="9909292" cy="1249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323">
                  <a:extLst>
                    <a:ext uri="{9D8B030D-6E8A-4147-A177-3AD203B41FA5}">
                      <a16:colId xmlns:a16="http://schemas.microsoft.com/office/drawing/2014/main" xmlns="" val="3447396854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749336884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2123827923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2382436571"/>
                    </a:ext>
                  </a:extLst>
                </a:gridCol>
              </a:tblGrid>
              <a:tr h="317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August 31, 2022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30, 2023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7743856"/>
                  </a:ext>
                </a:extLst>
              </a:tr>
              <a:tr h="3178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Official Rate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380.00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 N/USD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769.25 N/USD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102.43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4707579"/>
                  </a:ext>
                </a:extLst>
              </a:tr>
              <a:tr h="51774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Parallel Market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698.00 N/USD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990.00 N/USD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41.83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063334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65729"/>
              </p:ext>
            </p:extLst>
          </p:nvPr>
        </p:nvGraphicFramePr>
        <p:xfrm>
          <a:off x="1096963" y="3377298"/>
          <a:ext cx="9820080" cy="216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0080">
                  <a:extLst>
                    <a:ext uri="{9D8B030D-6E8A-4147-A177-3AD203B41FA5}">
                      <a16:colId xmlns:a16="http://schemas.microsoft.com/office/drawing/2014/main" xmlns="" val="2844812574"/>
                    </a:ext>
                  </a:extLst>
                </a:gridCol>
              </a:tblGrid>
              <a:tr h="21600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9631099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906208"/>
              </p:ext>
            </p:extLst>
          </p:nvPr>
        </p:nvGraphicFramePr>
        <p:xfrm>
          <a:off x="1007753" y="2493367"/>
          <a:ext cx="9820080" cy="278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95268"/>
              </p:ext>
            </p:extLst>
          </p:nvPr>
        </p:nvGraphicFramePr>
        <p:xfrm>
          <a:off x="1007751" y="5408340"/>
          <a:ext cx="9909292" cy="81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323">
                  <a:extLst>
                    <a:ext uri="{9D8B030D-6E8A-4147-A177-3AD203B41FA5}">
                      <a16:colId xmlns:a16="http://schemas.microsoft.com/office/drawing/2014/main" xmlns="" val="2482703217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3774373273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445489630"/>
                    </a:ext>
                  </a:extLst>
                </a:gridCol>
                <a:gridCol w="2477323">
                  <a:extLst>
                    <a:ext uri="{9D8B030D-6E8A-4147-A177-3AD203B41FA5}">
                      <a16:colId xmlns:a16="http://schemas.microsoft.com/office/drawing/2014/main" xmlns="" val="1311863880"/>
                    </a:ext>
                  </a:extLst>
                </a:gridCol>
              </a:tblGrid>
              <a:tr h="47544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 FOREX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Reserve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 January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31, 2022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September  29, 2023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 % Change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9860412"/>
                  </a:ext>
                </a:extLst>
              </a:tr>
              <a:tr h="271685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39.83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billion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32.44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billion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- 18.55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890527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26100" cy="511175"/>
          </a:xfrm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Exchange Rate Fluctuation Factors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300"/>
            <a:ext cx="10109200" cy="4914900"/>
          </a:xfrm>
          <a:ln w="19050">
            <a:solidFill>
              <a:srgbClr val="FF0000"/>
            </a:solidFill>
          </a:ln>
        </p:spPr>
        <p:txBody>
          <a:bodyPr anchor="ctr">
            <a:normAutofit fontScale="40000" lnSpcReduction="20000"/>
          </a:bodyPr>
          <a:lstStyle/>
          <a:p>
            <a:pPr marL="457200" lvl="1" indent="0">
              <a:buNone/>
            </a:pPr>
            <a:endParaRPr lang="en-US" sz="2000" b="1" dirty="0" smtClean="0">
              <a:latin typeface="Century Gothic" panose="020B0502020202020204" pitchFamily="34" charset="0"/>
            </a:endParaRPr>
          </a:p>
          <a:p>
            <a:pPr lvl="1"/>
            <a:endParaRPr lang="en-US" sz="2000" b="1" dirty="0" smtClean="0">
              <a:latin typeface="Century Gothic" panose="020B0502020202020204" pitchFamily="34" charset="0"/>
            </a:endParaRPr>
          </a:p>
          <a:p>
            <a:pPr lvl="1"/>
            <a:endParaRPr lang="en-US" sz="2000" b="1" dirty="0">
              <a:latin typeface="Century Gothic" panose="020B0502020202020204" pitchFamily="34" charset="0"/>
            </a:endParaRPr>
          </a:p>
          <a:p>
            <a:pPr lvl="1"/>
            <a:endParaRPr lang="en-US" sz="20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Unification of   </a:t>
            </a:r>
            <a:r>
              <a:rPr lang="en-US" sz="4200" b="1" dirty="0">
                <a:latin typeface="Century Gothic" panose="020B0502020202020204" pitchFamily="34" charset="0"/>
              </a:rPr>
              <a:t>exchange rate windows </a:t>
            </a:r>
            <a:r>
              <a:rPr lang="en-US" sz="4200" b="1" dirty="0" smtClean="0">
                <a:latin typeface="Century Gothic" panose="020B0502020202020204" pitchFamily="34" charset="0"/>
              </a:rPr>
              <a:t>  leading  to </a:t>
            </a:r>
            <a:r>
              <a:rPr lang="en-US" sz="4200" b="1" dirty="0">
                <a:latin typeface="Century Gothic" panose="020B0502020202020204" pitchFamily="34" charset="0"/>
              </a:rPr>
              <a:t>a significant devaluation of the naira at the erstwhile investors and exporters (I&amp;E) window</a:t>
            </a:r>
            <a:r>
              <a:rPr lang="en-US" sz="4200" b="1" dirty="0" smtClean="0">
                <a:latin typeface="Century Gothic" panose="020B0502020202020204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en-US" sz="4200" b="1" dirty="0" smtClean="0">
                <a:latin typeface="Century Gothic" panose="020B0502020202020204" pitchFamily="34" charset="0"/>
              </a:rPr>
              <a:t> </a:t>
            </a: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Scarcity of Forex </a:t>
            </a:r>
          </a:p>
          <a:p>
            <a:pPr marL="457200" lvl="1" indent="0">
              <a:buNone/>
            </a:pPr>
            <a:endParaRPr lang="en-US" sz="4200" b="1" dirty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Reduction in forex reserve</a:t>
            </a:r>
          </a:p>
          <a:p>
            <a:pPr marL="457200" lvl="1" indent="0">
              <a:buNone/>
            </a:pPr>
            <a:endParaRPr lang="en-US" sz="42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Reduction in crude oil production</a:t>
            </a:r>
          </a:p>
          <a:p>
            <a:pPr marL="457200" lvl="1" indent="0">
              <a:buNone/>
            </a:pPr>
            <a:endParaRPr lang="en-US" sz="42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Forex speculations</a:t>
            </a:r>
          </a:p>
          <a:p>
            <a:pPr marL="457200" lvl="1" indent="0">
              <a:buNone/>
            </a:pPr>
            <a:endParaRPr lang="en-US" sz="42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Uncontrolled activities of operators in the parallel market</a:t>
            </a:r>
          </a:p>
          <a:p>
            <a:pPr marL="457200" lvl="1" indent="0">
              <a:buNone/>
            </a:pPr>
            <a:endParaRPr lang="en-US" sz="42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4200" b="1" dirty="0" smtClean="0">
                <a:latin typeface="Century Gothic" panose="020B0502020202020204" pitchFamily="34" charset="0"/>
              </a:rPr>
              <a:t>High Forex demand pressure</a:t>
            </a:r>
          </a:p>
          <a:p>
            <a:pPr marL="457200" lvl="1" indent="0">
              <a:buNone/>
            </a:pPr>
            <a:endParaRPr lang="en-US" sz="4200" b="1" dirty="0" smtClean="0">
              <a:latin typeface="Century Gothic" panose="020B0502020202020204" pitchFamily="34" charset="0"/>
            </a:endParaRPr>
          </a:p>
          <a:p>
            <a:pPr marL="201168" lvl="1" indent="0">
              <a:buNone/>
            </a:pPr>
            <a:endParaRPr lang="en-US" sz="3600" dirty="0" smtClean="0">
              <a:latin typeface="Century Gothic" panose="020B0502020202020204" pitchFamily="34" charset="0"/>
            </a:endParaRPr>
          </a:p>
          <a:p>
            <a:pPr marL="201168" lvl="1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smtClean="0">
                <a:latin typeface="Century Gothic" panose="020B0502020202020204" pitchFamily="34" charset="0"/>
              </a:rPr>
              <a:t>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2166"/>
            <a:ext cx="4957832" cy="434898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 Composite Price Index (Inflation) 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161448"/>
              </p:ext>
            </p:extLst>
          </p:nvPr>
        </p:nvGraphicFramePr>
        <p:xfrm>
          <a:off x="1096963" y="1400376"/>
          <a:ext cx="601050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185">
                  <a:extLst>
                    <a:ext uri="{9D8B030D-6E8A-4147-A177-3AD203B41FA5}">
                      <a16:colId xmlns:a16="http://schemas.microsoft.com/office/drawing/2014/main" xmlns="" val="519901837"/>
                    </a:ext>
                  </a:extLst>
                </a:gridCol>
                <a:gridCol w="2253822">
                  <a:extLst>
                    <a:ext uri="{9D8B030D-6E8A-4147-A177-3AD203B41FA5}">
                      <a16:colId xmlns:a16="http://schemas.microsoft.com/office/drawing/2014/main" xmlns="" val="1399960387"/>
                    </a:ext>
                  </a:extLst>
                </a:gridCol>
                <a:gridCol w="1604500">
                  <a:extLst>
                    <a:ext uri="{9D8B030D-6E8A-4147-A177-3AD203B41FA5}">
                      <a16:colId xmlns:a16="http://schemas.microsoft.com/office/drawing/2014/main" xmlns="" val="2713473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31,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September</a:t>
                      </a:r>
                      <a:r>
                        <a:rPr lang="en-US" baseline="0" dirty="0" smtClean="0"/>
                        <a:t> 31, 2023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241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20.77%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26.72&amp;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708147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55114"/>
              </p:ext>
            </p:extLst>
          </p:nvPr>
        </p:nvGraphicFramePr>
        <p:xfrm>
          <a:off x="1097281" y="2738037"/>
          <a:ext cx="10232358" cy="3305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2358">
                  <a:extLst>
                    <a:ext uri="{9D8B030D-6E8A-4147-A177-3AD203B41FA5}">
                      <a16:colId xmlns:a16="http://schemas.microsoft.com/office/drawing/2014/main" xmlns="" val="1267123833"/>
                    </a:ext>
                  </a:extLst>
                </a:gridCol>
              </a:tblGrid>
              <a:tr h="3305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546636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337758"/>
              </p:ext>
            </p:extLst>
          </p:nvPr>
        </p:nvGraphicFramePr>
        <p:xfrm>
          <a:off x="1096963" y="2587943"/>
          <a:ext cx="10058400" cy="367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DE39-D95D-4B69-AF32-1038887DED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2352</TotalTime>
  <Words>1542</Words>
  <Application>Microsoft Office PowerPoint</Application>
  <PresentationFormat>Custom</PresentationFormat>
  <Paragraphs>290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OPERATING IN A VOLATILE ENVIRONMENT-  KEY INGREDIENTS FOR LEASING BUSINESS SUSTAINABILITY AND GROWTH</vt:lpstr>
      <vt:lpstr>Macroeconomic Environment</vt:lpstr>
      <vt:lpstr>   Economic Volatility Factors</vt:lpstr>
      <vt:lpstr>Snap shot of Economic Indices</vt:lpstr>
      <vt:lpstr>  GDP- REAL GROWTH RATE (Q1 2020 - Q2 2023)</vt:lpstr>
      <vt:lpstr>Nominal GDP Growth Rate (Q1 2020 – Q2 2023)</vt:lpstr>
      <vt:lpstr>Exchange Rate</vt:lpstr>
      <vt:lpstr>Exchange Rate Fluctuation Factors</vt:lpstr>
      <vt:lpstr> Composite Price Index (Inflation) </vt:lpstr>
      <vt:lpstr>Inflation Factors</vt:lpstr>
      <vt:lpstr>Oil Production</vt:lpstr>
      <vt:lpstr>Monetary Policy Rate (MPR)</vt:lpstr>
      <vt:lpstr>Leasing Business Operating Challenges</vt:lpstr>
      <vt:lpstr>Leasing Business Challenges</vt:lpstr>
      <vt:lpstr>Challenges Cont.</vt:lpstr>
      <vt:lpstr> Challenges Cont.</vt:lpstr>
      <vt:lpstr>Growth and Sustainability  Strategies</vt:lpstr>
      <vt:lpstr>Growth and Sustainability  Strategies Cont.</vt:lpstr>
      <vt:lpstr>Growth and Sustainability  Strategies Cont.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IN A VOLATILE ENVIRONMENT- KEY INGREDIENTS FOR LEASING BUSINESS SUSTAINABILITY AND GROWTH</dc:title>
  <dc:creator>Chuwkwuemeka Nwitte</dc:creator>
  <cp:lastModifiedBy>user</cp:lastModifiedBy>
  <cp:revision>175</cp:revision>
  <dcterms:created xsi:type="dcterms:W3CDTF">2023-10-13T08:36:32Z</dcterms:created>
  <dcterms:modified xsi:type="dcterms:W3CDTF">2023-11-09T08:05:47Z</dcterms:modified>
</cp:coreProperties>
</file>