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58" r:id="rId5"/>
    <p:sldId id="269" r:id="rId6"/>
    <p:sldId id="260" r:id="rId7"/>
    <p:sldId id="261" r:id="rId8"/>
    <p:sldId id="262" r:id="rId9"/>
    <p:sldId id="263" r:id="rId10"/>
    <p:sldId id="264" r:id="rId11"/>
    <p:sldId id="268" r:id="rId12"/>
    <p:sldId id="266" r:id="rId13"/>
    <p:sldId id="267" r:id="rId14"/>
    <p:sldId id="271" r:id="rId15"/>
    <p:sldId id="270" r:id="rId16"/>
    <p:sldId id="272" r:id="rId17"/>
    <p:sldId id="273" r:id="rId18"/>
    <p:sldId id="274" r:id="rId19"/>
    <p:sldId id="275" r:id="rId20"/>
    <p:sldId id="276"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p:scale>
          <a:sx n="81" d="100"/>
          <a:sy n="81" d="100"/>
        </p:scale>
        <p:origin x="-294"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coscharis\Documents\BUDGET\FGN%20BUDGET%20DETAILS-202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00" b="0" i="0" u="none" strike="noStrike" kern="1200" spc="0" baseline="0">
                <a:solidFill>
                  <a:schemeClr val="tx1">
                    <a:lumMod val="65000"/>
                    <a:lumOff val="35000"/>
                  </a:schemeClr>
                </a:solidFill>
                <a:latin typeface="+mn-lt"/>
                <a:ea typeface="+mn-ea"/>
                <a:cs typeface="+mn-cs"/>
              </a:defRPr>
            </a:pPr>
            <a:r>
              <a:rPr lang="en-GB" sz="1400" b="1" dirty="0">
                <a:solidFill>
                  <a:schemeClr val="bg1"/>
                </a:solidFill>
              </a:rPr>
              <a:t>FGN</a:t>
            </a:r>
            <a:r>
              <a:rPr lang="en-GB" sz="1400" b="1" baseline="0" dirty="0">
                <a:solidFill>
                  <a:schemeClr val="bg1"/>
                </a:solidFill>
              </a:rPr>
              <a:t> 2023 APPROPRIATION BILL</a:t>
            </a:r>
            <a:endParaRPr lang="en-GB" sz="1400" b="1" dirty="0">
              <a:solidFill>
                <a:schemeClr val="bg1"/>
              </a:solidFill>
            </a:endParaRPr>
          </a:p>
        </c:rich>
      </c:tx>
      <c:layout>
        <c:manualLayout>
          <c:xMode val="edge"/>
          <c:yMode val="edge"/>
          <c:x val="0.21562353605554799"/>
          <c:y val="3.7037037037037E-2"/>
        </c:manualLayout>
      </c:layout>
      <c:overlay val="0"/>
      <c:spPr>
        <a:noFill/>
        <a:ln>
          <a:noFill/>
        </a:ln>
        <a:effectLst/>
      </c:spPr>
    </c:title>
    <c:autoTitleDeleted val="0"/>
    <c:plotArea>
      <c:layout>
        <c:manualLayout>
          <c:layoutTarget val="inner"/>
          <c:xMode val="edge"/>
          <c:yMode val="edge"/>
          <c:x val="4.0875076082683398E-2"/>
          <c:y val="0.14712063769806599"/>
          <c:w val="0.65403699542842497"/>
          <c:h val="0.73302736463497598"/>
        </c:manualLayout>
      </c:layout>
      <c:doughnut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FCB4-4076-82C4-03566C79C3F3}"/>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FCB4-4076-82C4-03566C79C3F3}"/>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FCB4-4076-82C4-03566C79C3F3}"/>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FCB4-4076-82C4-03566C79C3F3}"/>
              </c:ext>
            </c:extLst>
          </c:dPt>
          <c:dLbls>
            <c:spPr>
              <a:noFill/>
              <a:ln>
                <a:noFill/>
              </a:ln>
              <a:effectLst/>
            </c:spPr>
            <c:txPr>
              <a:bodyPr rot="0" spcFirstLastPara="1" vertOverflow="ellipsis" vert="horz" wrap="square" lIns="38100" tIns="19050" rIns="38100" bIns="19050" anchor="ctr" anchorCtr="1">
                <a:spAutoFit/>
              </a:bodyPr>
              <a:lstStyle/>
              <a:p>
                <a:pPr>
                  <a:defRPr lang="en-US"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Sheet4!$A$2:$A$5</c:f>
              <c:strCache>
                <c:ptCount val="4"/>
                <c:pt idx="0">
                  <c:v>Recurrent Expenditure</c:v>
                </c:pt>
                <c:pt idx="1">
                  <c:v>Capital Expenditure</c:v>
                </c:pt>
                <c:pt idx="2">
                  <c:v>Debt Servicing</c:v>
                </c:pt>
                <c:pt idx="3">
                  <c:v>Statutory Transfers</c:v>
                </c:pt>
              </c:strCache>
            </c:strRef>
          </c:cat>
          <c:val>
            <c:numRef>
              <c:f>Sheet4!$C$2:$C$5</c:f>
              <c:numCache>
                <c:formatCode>0%</c:formatCode>
                <c:ptCount val="4"/>
                <c:pt idx="0">
                  <c:v>0.40321794246708897</c:v>
                </c:pt>
                <c:pt idx="1">
                  <c:v>0.260848366650414</c:v>
                </c:pt>
                <c:pt idx="2">
                  <c:v>0.30765480253534899</c:v>
                </c:pt>
                <c:pt idx="3">
                  <c:v>2.8278888347147899E-2</c:v>
                </c:pt>
              </c:numCache>
            </c:numRef>
          </c:val>
          <c:extLst xmlns:c16r2="http://schemas.microsoft.com/office/drawing/2015/06/chart">
            <c:ext xmlns:c16="http://schemas.microsoft.com/office/drawing/2014/chart" uri="{C3380CC4-5D6E-409C-BE32-E72D297353CC}">
              <c16:uniqueId val="{00000008-FCB4-4076-82C4-03566C79C3F3}"/>
            </c:ext>
          </c:extLst>
        </c:ser>
        <c:dLbls>
          <c:showLegendKey val="0"/>
          <c:showVal val="1"/>
          <c:showCatName val="0"/>
          <c:showSerName val="0"/>
          <c:showPercent val="0"/>
          <c:showBubbleSize val="0"/>
          <c:showLeaderLines val="1"/>
        </c:dLbls>
        <c:firstSliceAng val="0"/>
        <c:holeSize val="65"/>
      </c:doughnutChart>
      <c:spPr>
        <a:noFill/>
        <a:ln>
          <a:noFill/>
        </a:ln>
        <a:effectLst/>
      </c:spPr>
    </c:plotArea>
    <c:legend>
      <c:legendPos val="r"/>
      <c:layout>
        <c:manualLayout>
          <c:xMode val="edge"/>
          <c:yMode val="edge"/>
          <c:x val="0.70437029746281699"/>
          <c:y val="0.25034594634004098"/>
          <c:w val="0.27896303587051602"/>
          <c:h val="0.59027996500437396"/>
        </c:manualLayout>
      </c:layout>
      <c:overlay val="0"/>
      <c:spPr>
        <a:noFill/>
        <a:ln>
          <a:noFill/>
        </a:ln>
        <a:effectLst/>
      </c:spPr>
      <c:txPr>
        <a:bodyPr rot="0" spcFirstLastPara="1" vertOverflow="ellipsis" vert="horz" wrap="square" anchor="ctr" anchorCtr="1"/>
        <a:lstStyle/>
        <a:p>
          <a:pPr>
            <a:defRPr lang="en-US" sz="1200" b="1" i="0" u="none" strike="noStrike" kern="1200" baseline="0">
              <a:solidFill>
                <a:srgbClr val="FF0000"/>
              </a:solidFill>
              <a:latin typeface="+mn-lt"/>
              <a:ea typeface="+mn-ea"/>
              <a:cs typeface="+mn-cs"/>
            </a:defRPr>
          </a:pPr>
          <a:endParaRPr lang="en-US"/>
        </a:p>
      </c:txPr>
    </c:legend>
    <c:plotVisOnly val="1"/>
    <c:dispBlanksAs val="gap"/>
    <c:showDLblsOverMax val="0"/>
  </c:chart>
  <c:spPr>
    <a:noFill/>
    <a:ln>
      <a:noFill/>
    </a:ln>
    <a:effectLst/>
  </c:spPr>
  <c:txPr>
    <a:bodyPr/>
    <a:lstStyle/>
    <a:p>
      <a:pPr>
        <a:defRPr lang="en-US"/>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5AD9799-8BEF-4935-9E9C-61A2E6A82D3F}"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51F233-C1EE-4D58-94B7-E73C970AFEDC}" type="slidenum">
              <a:rPr lang="en-US" smtClean="0"/>
              <a:t>‹#›</a:t>
            </a:fld>
            <a:endParaRPr lang="en-US"/>
          </a:p>
        </p:txBody>
      </p:sp>
    </p:spTree>
    <p:extLst>
      <p:ext uri="{BB962C8B-B14F-4D97-AF65-F5344CB8AC3E}">
        <p14:creationId xmlns:p14="http://schemas.microsoft.com/office/powerpoint/2010/main" val="2706015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AD9799-8BEF-4935-9E9C-61A2E6A82D3F}"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51F233-C1EE-4D58-94B7-E73C970AFEDC}" type="slidenum">
              <a:rPr lang="en-US" smtClean="0"/>
              <a:t>‹#›</a:t>
            </a:fld>
            <a:endParaRPr lang="en-US"/>
          </a:p>
        </p:txBody>
      </p:sp>
    </p:spTree>
    <p:extLst>
      <p:ext uri="{BB962C8B-B14F-4D97-AF65-F5344CB8AC3E}">
        <p14:creationId xmlns:p14="http://schemas.microsoft.com/office/powerpoint/2010/main" val="4035513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AD9799-8BEF-4935-9E9C-61A2E6A82D3F}"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51F233-C1EE-4D58-94B7-E73C970AFEDC}" type="slidenum">
              <a:rPr lang="en-US" smtClean="0"/>
              <a:t>‹#›</a:t>
            </a:fld>
            <a:endParaRPr lang="en-US"/>
          </a:p>
        </p:txBody>
      </p:sp>
    </p:spTree>
    <p:extLst>
      <p:ext uri="{BB962C8B-B14F-4D97-AF65-F5344CB8AC3E}">
        <p14:creationId xmlns:p14="http://schemas.microsoft.com/office/powerpoint/2010/main" val="3771553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AD9799-8BEF-4935-9E9C-61A2E6A82D3F}"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51F233-C1EE-4D58-94B7-E73C970AFEDC}" type="slidenum">
              <a:rPr lang="en-US" smtClean="0"/>
              <a:t>‹#›</a:t>
            </a:fld>
            <a:endParaRPr lang="en-US"/>
          </a:p>
        </p:txBody>
      </p:sp>
    </p:spTree>
    <p:extLst>
      <p:ext uri="{BB962C8B-B14F-4D97-AF65-F5344CB8AC3E}">
        <p14:creationId xmlns:p14="http://schemas.microsoft.com/office/powerpoint/2010/main" val="3899626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AD9799-8BEF-4935-9E9C-61A2E6A82D3F}"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51F233-C1EE-4D58-94B7-E73C970AFEDC}" type="slidenum">
              <a:rPr lang="en-US" smtClean="0"/>
              <a:t>‹#›</a:t>
            </a:fld>
            <a:endParaRPr lang="en-US"/>
          </a:p>
        </p:txBody>
      </p:sp>
    </p:spTree>
    <p:extLst>
      <p:ext uri="{BB962C8B-B14F-4D97-AF65-F5344CB8AC3E}">
        <p14:creationId xmlns:p14="http://schemas.microsoft.com/office/powerpoint/2010/main" val="4139588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AD9799-8BEF-4935-9E9C-61A2E6A82D3F}" type="datetimeFigureOut">
              <a:rPr lang="en-US" smtClean="0"/>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51F233-C1EE-4D58-94B7-E73C970AFEDC}" type="slidenum">
              <a:rPr lang="en-US" smtClean="0"/>
              <a:t>‹#›</a:t>
            </a:fld>
            <a:endParaRPr lang="en-US"/>
          </a:p>
        </p:txBody>
      </p:sp>
    </p:spTree>
    <p:extLst>
      <p:ext uri="{BB962C8B-B14F-4D97-AF65-F5344CB8AC3E}">
        <p14:creationId xmlns:p14="http://schemas.microsoft.com/office/powerpoint/2010/main" val="1526091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5AD9799-8BEF-4935-9E9C-61A2E6A82D3F}" type="datetimeFigureOut">
              <a:rPr lang="en-US" smtClean="0"/>
              <a:t>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51F233-C1EE-4D58-94B7-E73C970AFEDC}" type="slidenum">
              <a:rPr lang="en-US" smtClean="0"/>
              <a:t>‹#›</a:t>
            </a:fld>
            <a:endParaRPr lang="en-US"/>
          </a:p>
        </p:txBody>
      </p:sp>
    </p:spTree>
    <p:extLst>
      <p:ext uri="{BB962C8B-B14F-4D97-AF65-F5344CB8AC3E}">
        <p14:creationId xmlns:p14="http://schemas.microsoft.com/office/powerpoint/2010/main" val="3604264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5AD9799-8BEF-4935-9E9C-61A2E6A82D3F}" type="datetimeFigureOut">
              <a:rPr lang="en-US" smtClean="0"/>
              <a:t>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51F233-C1EE-4D58-94B7-E73C970AFEDC}" type="slidenum">
              <a:rPr lang="en-US" smtClean="0"/>
              <a:t>‹#›</a:t>
            </a:fld>
            <a:endParaRPr lang="en-US"/>
          </a:p>
        </p:txBody>
      </p:sp>
    </p:spTree>
    <p:extLst>
      <p:ext uri="{BB962C8B-B14F-4D97-AF65-F5344CB8AC3E}">
        <p14:creationId xmlns:p14="http://schemas.microsoft.com/office/powerpoint/2010/main" val="2841605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AD9799-8BEF-4935-9E9C-61A2E6A82D3F}" type="datetimeFigureOut">
              <a:rPr lang="en-US" smtClean="0"/>
              <a:t>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51F233-C1EE-4D58-94B7-E73C970AFEDC}" type="slidenum">
              <a:rPr lang="en-US" smtClean="0"/>
              <a:t>‹#›</a:t>
            </a:fld>
            <a:endParaRPr lang="en-US"/>
          </a:p>
        </p:txBody>
      </p:sp>
    </p:spTree>
    <p:extLst>
      <p:ext uri="{BB962C8B-B14F-4D97-AF65-F5344CB8AC3E}">
        <p14:creationId xmlns:p14="http://schemas.microsoft.com/office/powerpoint/2010/main" val="1362954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AD9799-8BEF-4935-9E9C-61A2E6A82D3F}" type="datetimeFigureOut">
              <a:rPr lang="en-US" smtClean="0"/>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51F233-C1EE-4D58-94B7-E73C970AFEDC}" type="slidenum">
              <a:rPr lang="en-US" smtClean="0"/>
              <a:t>‹#›</a:t>
            </a:fld>
            <a:endParaRPr lang="en-US"/>
          </a:p>
        </p:txBody>
      </p:sp>
    </p:spTree>
    <p:extLst>
      <p:ext uri="{BB962C8B-B14F-4D97-AF65-F5344CB8AC3E}">
        <p14:creationId xmlns:p14="http://schemas.microsoft.com/office/powerpoint/2010/main" val="1426426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AD9799-8BEF-4935-9E9C-61A2E6A82D3F}" type="datetimeFigureOut">
              <a:rPr lang="en-US" smtClean="0"/>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51F233-C1EE-4D58-94B7-E73C970AFEDC}" type="slidenum">
              <a:rPr lang="en-US" smtClean="0"/>
              <a:t>‹#›</a:t>
            </a:fld>
            <a:endParaRPr lang="en-US"/>
          </a:p>
        </p:txBody>
      </p:sp>
    </p:spTree>
    <p:extLst>
      <p:ext uri="{BB962C8B-B14F-4D97-AF65-F5344CB8AC3E}">
        <p14:creationId xmlns:p14="http://schemas.microsoft.com/office/powerpoint/2010/main" val="369193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5000">
              <a:schemeClr val="accent6">
                <a:lumMod val="40000"/>
                <a:lumOff val="60000"/>
              </a:schemeClr>
            </a:gs>
            <a:gs pos="36000">
              <a:schemeClr val="accent6">
                <a:lumMod val="60000"/>
                <a:lumOff val="40000"/>
              </a:schemeClr>
            </a:gs>
            <a:gs pos="58000">
              <a:schemeClr val="tx1">
                <a:lumMod val="65000"/>
                <a:lumOff val="35000"/>
              </a:schemeClr>
            </a:gs>
            <a:gs pos="76000">
              <a:schemeClr val="tx1"/>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AD9799-8BEF-4935-9E9C-61A2E6A82D3F}" type="datetimeFigureOut">
              <a:rPr lang="en-US" smtClean="0"/>
              <a:t>2/6/2023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51F233-C1EE-4D58-94B7-E73C970AFEDC}" type="slidenum">
              <a:rPr lang="en-US" smtClean="0"/>
              <a:t>‹#›</a:t>
            </a:fld>
            <a:endParaRPr lang="en-US"/>
          </a:p>
        </p:txBody>
      </p:sp>
    </p:spTree>
    <p:extLst>
      <p:ext uri="{BB962C8B-B14F-4D97-AF65-F5344CB8AC3E}">
        <p14:creationId xmlns:p14="http://schemas.microsoft.com/office/powerpoint/2010/main" val="4775294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tradingeconomics.com/nigeria/current-account" TargetMode="External"/><Relationship Id="rId13" Type="http://schemas.openxmlformats.org/officeDocument/2006/relationships/hyperlink" Target="https://tradingeconomics.com/nigeria/personal-income-tax-rate" TargetMode="External"/><Relationship Id="rId3" Type="http://schemas.openxmlformats.org/officeDocument/2006/relationships/hyperlink" Target="https://tradingeconomics.com/nigeria/gdp-growth-annual" TargetMode="External"/><Relationship Id="rId7" Type="http://schemas.openxmlformats.org/officeDocument/2006/relationships/hyperlink" Target="https://tradingeconomics.com/nigeria/balance-of-trade" TargetMode="External"/><Relationship Id="rId12" Type="http://schemas.openxmlformats.org/officeDocument/2006/relationships/hyperlink" Target="https://tradingeconomics.com/nigeria/corporate-tax-rate" TargetMode="External"/><Relationship Id="rId2" Type="http://schemas.openxmlformats.org/officeDocument/2006/relationships/hyperlink" Target="https://tradingeconomics.com/nigeria/gdp-growth" TargetMode="External"/><Relationship Id="rId1" Type="http://schemas.openxmlformats.org/officeDocument/2006/relationships/slideLayout" Target="../slideLayouts/slideLayout2.xml"/><Relationship Id="rId6" Type="http://schemas.openxmlformats.org/officeDocument/2006/relationships/hyperlink" Target="https://tradingeconomics.com/nigeria/interest-rate" TargetMode="External"/><Relationship Id="rId11" Type="http://schemas.openxmlformats.org/officeDocument/2006/relationships/hyperlink" Target="https://tradingeconomics.com/nigeria/government-budget" TargetMode="External"/><Relationship Id="rId5" Type="http://schemas.openxmlformats.org/officeDocument/2006/relationships/hyperlink" Target="https://tradingeconomics.com/nigeria/inflation-cpi" TargetMode="External"/><Relationship Id="rId10" Type="http://schemas.openxmlformats.org/officeDocument/2006/relationships/hyperlink" Target="https://tradingeconomics.com/nigeria/government-debt-to-gdp" TargetMode="External"/><Relationship Id="rId4" Type="http://schemas.openxmlformats.org/officeDocument/2006/relationships/hyperlink" Target="https://tradingeconomics.com/nigeria/unemployment-rate" TargetMode="External"/><Relationship Id="rId9" Type="http://schemas.openxmlformats.org/officeDocument/2006/relationships/hyperlink" Target="https://tradingeconomics.com/nigeria/current-account-to-gdp"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tradingeconomics.com/nigeria/stock-market" TargetMode="External"/><Relationship Id="rId2" Type="http://schemas.openxmlformats.org/officeDocument/2006/relationships/hyperlink" Target="https://tradingeconomics.com/nigeria/currency" TargetMode="External"/><Relationship Id="rId1" Type="http://schemas.openxmlformats.org/officeDocument/2006/relationships/slideLayout" Target="../slideLayouts/slideLayout2.xml"/><Relationship Id="rId4" Type="http://schemas.openxmlformats.org/officeDocument/2006/relationships/hyperlink" Target="https://tradingeconomics.com/nigeria/government-bond-yield"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1899138" y="1420838"/>
            <a:ext cx="10292862" cy="1659988"/>
          </a:xfrm>
          <a:prstGeom prst="flowChartTermina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781822" y="1420837"/>
            <a:ext cx="6410177" cy="5437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083104" y="3080826"/>
            <a:ext cx="5807611" cy="2308324"/>
          </a:xfrm>
          <a:prstGeom prst="rect">
            <a:avLst/>
          </a:prstGeom>
          <a:noFill/>
        </p:spPr>
        <p:txBody>
          <a:bodyPr wrap="square" rtlCol="0">
            <a:spAutoFit/>
          </a:bodyPr>
          <a:lstStyle/>
          <a:p>
            <a:pPr algn="ctr"/>
            <a:r>
              <a:rPr lang="en-GB" sz="4800" b="1" dirty="0">
                <a:latin typeface="Agency FB" panose="020B0503020202020204" pitchFamily="34" charset="0"/>
              </a:rPr>
              <a:t>MAINTAINING BALANCE AND </a:t>
            </a:r>
          </a:p>
          <a:p>
            <a:pPr algn="ctr"/>
            <a:r>
              <a:rPr lang="en-GB" sz="4800" b="1" dirty="0">
                <a:latin typeface="Agency FB" panose="020B0503020202020204" pitchFamily="34" charset="0"/>
              </a:rPr>
              <a:t>GROWTH STRATEGY</a:t>
            </a:r>
            <a:endParaRPr lang="en-US" sz="4800" b="1" dirty="0">
              <a:latin typeface="Agency FB" panose="020B0503020202020204" pitchFamily="34" charset="0"/>
            </a:endParaRPr>
          </a:p>
        </p:txBody>
      </p:sp>
      <p:sp>
        <p:nvSpPr>
          <p:cNvPr id="7" name="TextBox 6"/>
          <p:cNvSpPr txBox="1"/>
          <p:nvPr/>
        </p:nvSpPr>
        <p:spPr>
          <a:xfrm>
            <a:off x="9092419" y="5569577"/>
            <a:ext cx="3123027" cy="369332"/>
          </a:xfrm>
          <a:prstGeom prst="rect">
            <a:avLst/>
          </a:prstGeom>
          <a:noFill/>
        </p:spPr>
        <p:txBody>
          <a:bodyPr wrap="square" rtlCol="0">
            <a:spAutoFit/>
          </a:bodyPr>
          <a:lstStyle/>
          <a:p>
            <a:r>
              <a:rPr lang="en-GB" b="1" i="1" dirty="0"/>
              <a:t>By: Christian </a:t>
            </a:r>
            <a:r>
              <a:rPr lang="en-GB" b="1" i="1" dirty="0" err="1"/>
              <a:t>Chigbundu</a:t>
            </a:r>
            <a:endParaRPr lang="en-US" b="1" i="1" dirty="0"/>
          </a:p>
        </p:txBody>
      </p:sp>
    </p:spTree>
    <p:extLst>
      <p:ext uri="{BB962C8B-B14F-4D97-AF65-F5344CB8AC3E}">
        <p14:creationId xmlns:p14="http://schemas.microsoft.com/office/powerpoint/2010/main" val="20473907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21169" y="520505"/>
            <a:ext cx="9870832" cy="6337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731520" y="520505"/>
            <a:ext cx="11460480" cy="63374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Terminator 5"/>
          <p:cNvSpPr/>
          <p:nvPr/>
        </p:nvSpPr>
        <p:spPr>
          <a:xfrm>
            <a:off x="309489" y="1083212"/>
            <a:ext cx="9242474" cy="422031"/>
          </a:xfrm>
          <a:prstGeom prst="flowChartTermina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87901" y="1589651"/>
            <a:ext cx="10883705" cy="5016758"/>
          </a:xfrm>
          <a:prstGeom prst="rect">
            <a:avLst/>
          </a:prstGeom>
          <a:noFill/>
        </p:spPr>
        <p:txBody>
          <a:bodyPr wrap="square" rtlCol="0">
            <a:spAutoFit/>
          </a:bodyPr>
          <a:lstStyle/>
          <a:p>
            <a:pPr marL="461645" lvl="0" indent="-342900" eaLnBrk="0" fontAlgn="base" hangingPunct="0">
              <a:spcBef>
                <a:spcPct val="0"/>
              </a:spcBef>
              <a:spcAft>
                <a:spcPct val="0"/>
              </a:spcAft>
              <a:buClr>
                <a:schemeClr val="accent6">
                  <a:lumMod val="50000"/>
                </a:schemeClr>
              </a:buClr>
              <a:buSzPct val="80000"/>
              <a:buFont typeface="Wingdings" panose="05000000000000000000" pitchFamily="2" charset="2"/>
              <a:buChar char="v"/>
              <a:defRPr/>
            </a:pPr>
            <a:r>
              <a:rPr lang="en-US" altLang="en-US" sz="2000" dirty="0">
                <a:latin typeface="Bahnschrift" panose="020B0502040204020203" pitchFamily="34" charset="0"/>
              </a:rPr>
              <a:t>Taking a critical look at the macro economy i.e. the political, the social, the monetary and fiscal etc. as well as the Federal government of Nigeria’s 2023 Appropriation Bill, these will likely have a negative impact on businesses generally in 2023, especially till the end of 2</a:t>
            </a:r>
            <a:r>
              <a:rPr lang="en-US" altLang="en-US" sz="2000" baseline="30000" dirty="0">
                <a:latin typeface="Bahnschrift" panose="020B0502040204020203" pitchFamily="34" charset="0"/>
              </a:rPr>
              <a:t>nd</a:t>
            </a:r>
            <a:r>
              <a:rPr lang="en-US" altLang="en-US" sz="2000" dirty="0">
                <a:latin typeface="Bahnschrift" panose="020B0502040204020203" pitchFamily="34" charset="0"/>
              </a:rPr>
              <a:t> quarter after which we can have some stability for the rest of the year.</a:t>
            </a:r>
          </a:p>
          <a:p>
            <a:pPr marL="461645" lvl="0" indent="-342900" eaLnBrk="0" fontAlgn="base" hangingPunct="0">
              <a:spcBef>
                <a:spcPct val="0"/>
              </a:spcBef>
              <a:spcAft>
                <a:spcPct val="0"/>
              </a:spcAft>
              <a:buClr>
                <a:schemeClr val="accent6">
                  <a:lumMod val="50000"/>
                </a:schemeClr>
              </a:buClr>
              <a:buSzPct val="80000"/>
              <a:buFont typeface="Wingdings" panose="05000000000000000000" pitchFamily="2" charset="2"/>
              <a:buChar char="v"/>
              <a:defRPr/>
            </a:pPr>
            <a:endParaRPr lang="en-US" altLang="en-US" sz="2000" dirty="0">
              <a:latin typeface="Bahnschrift" panose="020B0502040204020203" pitchFamily="34" charset="0"/>
            </a:endParaRPr>
          </a:p>
          <a:p>
            <a:pPr marL="461645" lvl="0" indent="-342900" eaLnBrk="0" fontAlgn="base" hangingPunct="0">
              <a:spcBef>
                <a:spcPct val="0"/>
              </a:spcBef>
              <a:spcAft>
                <a:spcPct val="0"/>
              </a:spcAft>
              <a:buClr>
                <a:schemeClr val="accent6">
                  <a:lumMod val="50000"/>
                </a:schemeClr>
              </a:buClr>
              <a:buSzPct val="80000"/>
              <a:buFont typeface="Wingdings" panose="05000000000000000000" pitchFamily="2" charset="2"/>
              <a:buChar char="v"/>
              <a:defRPr/>
            </a:pPr>
            <a:r>
              <a:rPr lang="en-US" altLang="en-US" sz="2000" dirty="0">
                <a:latin typeface="Bahnschrift" panose="020B0502040204020203" pitchFamily="34" charset="0"/>
              </a:rPr>
              <a:t>However, opportunities still abound and businesses like ours will make the best use of such opportunities.</a:t>
            </a:r>
          </a:p>
          <a:p>
            <a:pPr marL="461645" lvl="0" indent="-342900" eaLnBrk="0" fontAlgn="base" hangingPunct="0">
              <a:spcBef>
                <a:spcPct val="0"/>
              </a:spcBef>
              <a:spcAft>
                <a:spcPct val="0"/>
              </a:spcAft>
              <a:buClr>
                <a:schemeClr val="accent6">
                  <a:lumMod val="50000"/>
                </a:schemeClr>
              </a:buClr>
              <a:buSzPct val="80000"/>
              <a:buFont typeface="Wingdings" panose="05000000000000000000" pitchFamily="2" charset="2"/>
              <a:buChar char="v"/>
              <a:defRPr/>
            </a:pPr>
            <a:r>
              <a:rPr lang="en-US" altLang="en-US" sz="2000" dirty="0">
                <a:latin typeface="Bahnschrift" panose="020B0502040204020203" pitchFamily="34" charset="0"/>
              </a:rPr>
              <a:t>A recent report published by the Equipment Leasing Association of Nigeria (ELAN) shows that the global leasing industry has grown by 125% in the past decade.</a:t>
            </a:r>
          </a:p>
          <a:p>
            <a:pPr marL="461645" lvl="0" indent="-342900" eaLnBrk="0" fontAlgn="base" hangingPunct="0">
              <a:spcBef>
                <a:spcPct val="0"/>
              </a:spcBef>
              <a:spcAft>
                <a:spcPct val="0"/>
              </a:spcAft>
              <a:buClr>
                <a:schemeClr val="accent6">
                  <a:lumMod val="50000"/>
                </a:schemeClr>
              </a:buClr>
              <a:buSzPct val="80000"/>
              <a:buFont typeface="Wingdings" panose="05000000000000000000" pitchFamily="2" charset="2"/>
              <a:buChar char="v"/>
              <a:defRPr/>
            </a:pPr>
            <a:endParaRPr lang="en-US" altLang="en-US" sz="2000" dirty="0">
              <a:latin typeface="Bahnschrift" panose="020B0502040204020203" pitchFamily="34" charset="0"/>
            </a:endParaRPr>
          </a:p>
          <a:p>
            <a:pPr marL="461645" lvl="0" indent="-342900" eaLnBrk="0" fontAlgn="base" hangingPunct="0">
              <a:spcBef>
                <a:spcPct val="0"/>
              </a:spcBef>
              <a:spcAft>
                <a:spcPct val="0"/>
              </a:spcAft>
              <a:buClr>
                <a:schemeClr val="accent6">
                  <a:lumMod val="50000"/>
                </a:schemeClr>
              </a:buClr>
              <a:buSzPct val="80000"/>
              <a:buFont typeface="Wingdings" panose="05000000000000000000" pitchFamily="2" charset="2"/>
              <a:buChar char="v"/>
              <a:defRPr/>
            </a:pPr>
            <a:r>
              <a:rPr lang="en-US" altLang="en-US" sz="2000" dirty="0">
                <a:latin typeface="Bahnschrift" panose="020B0502040204020203" pitchFamily="34" charset="0"/>
              </a:rPr>
              <a:t>Three regions of the world-North America, Europe and Asia account for 96.5% of the world lease volume.</a:t>
            </a:r>
          </a:p>
          <a:p>
            <a:pPr marL="461645" lvl="0" indent="-342900" eaLnBrk="0" fontAlgn="base" hangingPunct="0">
              <a:spcBef>
                <a:spcPct val="0"/>
              </a:spcBef>
              <a:spcAft>
                <a:spcPct val="0"/>
              </a:spcAft>
              <a:buClr>
                <a:schemeClr val="accent6">
                  <a:lumMod val="50000"/>
                </a:schemeClr>
              </a:buClr>
              <a:buSzPct val="80000"/>
              <a:buFont typeface="Wingdings" panose="05000000000000000000" pitchFamily="2" charset="2"/>
              <a:buChar char="v"/>
              <a:defRPr/>
            </a:pPr>
            <a:endParaRPr lang="en-US" altLang="en-US" sz="2000" dirty="0">
              <a:latin typeface="Bahnschrift" panose="020B0502040204020203" pitchFamily="34" charset="0"/>
            </a:endParaRPr>
          </a:p>
          <a:p>
            <a:pPr marL="461645" lvl="0" indent="-342900" eaLnBrk="0" fontAlgn="base" hangingPunct="0">
              <a:spcBef>
                <a:spcPct val="0"/>
              </a:spcBef>
              <a:spcAft>
                <a:spcPct val="0"/>
              </a:spcAft>
              <a:buClr>
                <a:schemeClr val="accent6">
                  <a:lumMod val="50000"/>
                </a:schemeClr>
              </a:buClr>
              <a:buSzPct val="80000"/>
              <a:buFont typeface="Wingdings" panose="05000000000000000000" pitchFamily="2" charset="2"/>
              <a:buChar char="v"/>
              <a:defRPr/>
            </a:pPr>
            <a:r>
              <a:rPr lang="en-US" altLang="en-US" sz="2000" dirty="0">
                <a:latin typeface="Bahnschrift" panose="020B0502040204020203" pitchFamily="34" charset="0"/>
              </a:rPr>
              <a:t>Africa accounts for only 0.3% of the world market in leasing with only five African countries achieving a placing within the top 50-South Africa, Morocco, Egypt, Kenya and Nigeria.</a:t>
            </a:r>
          </a:p>
        </p:txBody>
      </p:sp>
    </p:spTree>
    <p:extLst>
      <p:ext uri="{BB962C8B-B14F-4D97-AF65-F5344CB8AC3E}">
        <p14:creationId xmlns:p14="http://schemas.microsoft.com/office/powerpoint/2010/main" val="1135747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21169" y="520505"/>
            <a:ext cx="9870832" cy="6337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731520" y="520505"/>
            <a:ext cx="11460480" cy="63374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Terminator 5"/>
          <p:cNvSpPr/>
          <p:nvPr/>
        </p:nvSpPr>
        <p:spPr>
          <a:xfrm>
            <a:off x="309489" y="1083212"/>
            <a:ext cx="9242474" cy="422031"/>
          </a:xfrm>
          <a:prstGeom prst="flowChartTermina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130104" y="2138293"/>
            <a:ext cx="10883705" cy="3477875"/>
          </a:xfrm>
          <a:prstGeom prst="rect">
            <a:avLst/>
          </a:prstGeom>
          <a:noFill/>
        </p:spPr>
        <p:txBody>
          <a:bodyPr wrap="square" rtlCol="0">
            <a:spAutoFit/>
          </a:bodyPr>
          <a:lstStyle/>
          <a:p>
            <a:r>
              <a:rPr lang="en-US" sz="2000" dirty="0">
                <a:latin typeface="Bahnschrift" panose="020B0502040204020203" pitchFamily="34" charset="0"/>
              </a:rPr>
              <a:t>Global growth is projected to fall from an estimated 3.4 percent in 2022 to 2.9 percent in 2023, then rise to 3.1 percent in 2024. The forecast for 2023 is 0.2 percentage point higher than predicted in the October 2022 World Economic Outlook (WEO) but below the historical (2000–19) average of 3.8 percent. </a:t>
            </a:r>
          </a:p>
          <a:p>
            <a:endParaRPr lang="en-US" sz="2000" dirty="0">
              <a:latin typeface="Bahnschrift" panose="020B0502040204020203" pitchFamily="34" charset="0"/>
            </a:endParaRPr>
          </a:p>
          <a:p>
            <a:r>
              <a:rPr lang="en-US" sz="2000" dirty="0">
                <a:latin typeface="Bahnschrift" panose="020B0502040204020203" pitchFamily="34" charset="0"/>
              </a:rPr>
              <a:t>The rise in central bank rates to fight inflation and Russia’s war in Ukraine continue to weigh on economic activity. The rapid spread of COVID-19 in China dampened growth in 2022, but the recent reopening has paved the way for a faster-than-expected recovery. </a:t>
            </a:r>
          </a:p>
          <a:p>
            <a:endParaRPr lang="en-US" sz="2000" dirty="0">
              <a:latin typeface="Bahnschrift" panose="020B0502040204020203" pitchFamily="34" charset="0"/>
            </a:endParaRPr>
          </a:p>
          <a:p>
            <a:r>
              <a:rPr lang="en-US" sz="2000" dirty="0">
                <a:latin typeface="Bahnschrift" panose="020B0502040204020203" pitchFamily="34" charset="0"/>
              </a:rPr>
              <a:t>Global inflation is expected to fall from 8.8 percent in 2022 to 6.6 percent in 2023 and 4.3 percent in 2024, still above pre-pandemic (2017–19) levels of about 3.5 percent.</a:t>
            </a:r>
          </a:p>
        </p:txBody>
      </p:sp>
      <p:sp>
        <p:nvSpPr>
          <p:cNvPr id="8" name="TextBox 7"/>
          <p:cNvSpPr txBox="1"/>
          <p:nvPr/>
        </p:nvSpPr>
        <p:spPr>
          <a:xfrm>
            <a:off x="7277688" y="6352826"/>
            <a:ext cx="4914312" cy="369332"/>
          </a:xfrm>
          <a:prstGeom prst="rect">
            <a:avLst/>
          </a:prstGeom>
          <a:noFill/>
        </p:spPr>
        <p:txBody>
          <a:bodyPr wrap="square" rtlCol="0">
            <a:spAutoFit/>
          </a:bodyPr>
          <a:lstStyle/>
          <a:p>
            <a:r>
              <a:rPr lang="en-GB" b="1" i="1" dirty="0"/>
              <a:t>Source: International Monetary Funds (IMF)</a:t>
            </a:r>
            <a:endParaRPr lang="en-US" b="1" i="1" dirty="0"/>
          </a:p>
        </p:txBody>
      </p:sp>
    </p:spTree>
    <p:extLst>
      <p:ext uri="{BB962C8B-B14F-4D97-AF65-F5344CB8AC3E}">
        <p14:creationId xmlns:p14="http://schemas.microsoft.com/office/powerpoint/2010/main" val="178644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21169" y="520505"/>
            <a:ext cx="9870832" cy="6337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731520" y="520505"/>
            <a:ext cx="11460480" cy="63374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Terminator 5"/>
          <p:cNvSpPr/>
          <p:nvPr/>
        </p:nvSpPr>
        <p:spPr>
          <a:xfrm>
            <a:off x="309489" y="1083212"/>
            <a:ext cx="9242474" cy="422031"/>
          </a:xfrm>
          <a:prstGeom prst="flowChartTermina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p:cNvGraphicFramePr>
            <a:graphicFrameLocks noGrp="1"/>
          </p:cNvGraphicFramePr>
          <p:nvPr>
            <p:extLst>
              <p:ext uri="{D42A27DB-BD31-4B8C-83A1-F6EECF244321}">
                <p14:modId xmlns:p14="http://schemas.microsoft.com/office/powerpoint/2010/main" val="3279598039"/>
              </p:ext>
            </p:extLst>
          </p:nvPr>
        </p:nvGraphicFramePr>
        <p:xfrm>
          <a:off x="1432558" y="1670878"/>
          <a:ext cx="10482779" cy="4316792"/>
        </p:xfrm>
        <a:graphic>
          <a:graphicData uri="http://schemas.openxmlformats.org/drawingml/2006/table">
            <a:tbl>
              <a:tblPr/>
              <a:tblGrid>
                <a:gridCol w="4763884">
                  <a:extLst>
                    <a:ext uri="{9D8B030D-6E8A-4147-A177-3AD203B41FA5}">
                      <a16:colId xmlns:a16="http://schemas.microsoft.com/office/drawing/2014/main" xmlns="" val="20000"/>
                    </a:ext>
                  </a:extLst>
                </a:gridCol>
                <a:gridCol w="1143779">
                  <a:extLst>
                    <a:ext uri="{9D8B030D-6E8A-4147-A177-3AD203B41FA5}">
                      <a16:colId xmlns:a16="http://schemas.microsoft.com/office/drawing/2014/main" xmlns="" val="20001"/>
                    </a:ext>
                  </a:extLst>
                </a:gridCol>
                <a:gridCol w="1143779">
                  <a:extLst>
                    <a:ext uri="{9D8B030D-6E8A-4147-A177-3AD203B41FA5}">
                      <a16:colId xmlns:a16="http://schemas.microsoft.com/office/drawing/2014/main" xmlns="" val="20002"/>
                    </a:ext>
                  </a:extLst>
                </a:gridCol>
                <a:gridCol w="1143779">
                  <a:extLst>
                    <a:ext uri="{9D8B030D-6E8A-4147-A177-3AD203B41FA5}">
                      <a16:colId xmlns:a16="http://schemas.microsoft.com/office/drawing/2014/main" xmlns="" val="20003"/>
                    </a:ext>
                  </a:extLst>
                </a:gridCol>
                <a:gridCol w="1143779">
                  <a:extLst>
                    <a:ext uri="{9D8B030D-6E8A-4147-A177-3AD203B41FA5}">
                      <a16:colId xmlns:a16="http://schemas.microsoft.com/office/drawing/2014/main" xmlns="" val="20004"/>
                    </a:ext>
                  </a:extLst>
                </a:gridCol>
                <a:gridCol w="1143779">
                  <a:extLst>
                    <a:ext uri="{9D8B030D-6E8A-4147-A177-3AD203B41FA5}">
                      <a16:colId xmlns:a16="http://schemas.microsoft.com/office/drawing/2014/main" xmlns="" val="20005"/>
                    </a:ext>
                  </a:extLst>
                </a:gridCol>
              </a:tblGrid>
              <a:tr h="308176">
                <a:tc>
                  <a:txBody>
                    <a:bodyPr/>
                    <a:lstStyle/>
                    <a:p>
                      <a:pPr algn="l" fontAlgn="b"/>
                      <a:r>
                        <a:rPr lang="en-US" sz="1600" b="1" dirty="0">
                          <a:effectLst/>
                        </a:rPr>
                        <a:t>Overview</a:t>
                      </a:r>
                    </a:p>
                  </a:txBody>
                  <a:tcPr marL="22075" marR="35319" marT="35319" marB="3531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5F5"/>
                    </a:solidFill>
                  </a:tcPr>
                </a:tc>
                <a:tc>
                  <a:txBody>
                    <a:bodyPr/>
                    <a:lstStyle/>
                    <a:p>
                      <a:pPr algn="r" fontAlgn="b"/>
                      <a:r>
                        <a:rPr lang="en-US" sz="1600" b="1">
                          <a:effectLst/>
                        </a:rPr>
                        <a:t>Actual</a:t>
                      </a:r>
                    </a:p>
                  </a:txBody>
                  <a:tcPr marL="35319" marR="35319" marT="35319" marB="3531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5F5"/>
                    </a:solidFill>
                  </a:tcPr>
                </a:tc>
                <a:tc>
                  <a:txBody>
                    <a:bodyPr/>
                    <a:lstStyle/>
                    <a:p>
                      <a:pPr algn="r" fontAlgn="b"/>
                      <a:r>
                        <a:rPr lang="en-US" sz="1600" b="1">
                          <a:effectLst/>
                        </a:rPr>
                        <a:t>Q1/23</a:t>
                      </a:r>
                    </a:p>
                  </a:txBody>
                  <a:tcPr marL="35319" marR="35319" marT="35319" marB="3531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5F5"/>
                    </a:solidFill>
                  </a:tcPr>
                </a:tc>
                <a:tc>
                  <a:txBody>
                    <a:bodyPr/>
                    <a:lstStyle/>
                    <a:p>
                      <a:pPr algn="r" fontAlgn="b"/>
                      <a:r>
                        <a:rPr lang="en-US" sz="1600" b="1">
                          <a:effectLst/>
                        </a:rPr>
                        <a:t>Q2/23</a:t>
                      </a:r>
                    </a:p>
                  </a:txBody>
                  <a:tcPr marL="35319" marR="35319" marT="35319" marB="3531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5F5"/>
                    </a:solidFill>
                  </a:tcPr>
                </a:tc>
                <a:tc>
                  <a:txBody>
                    <a:bodyPr/>
                    <a:lstStyle/>
                    <a:p>
                      <a:pPr algn="r" fontAlgn="b"/>
                      <a:r>
                        <a:rPr lang="en-US" sz="1600" b="1">
                          <a:effectLst/>
                        </a:rPr>
                        <a:t>Q3/23</a:t>
                      </a:r>
                    </a:p>
                  </a:txBody>
                  <a:tcPr marL="35319" marR="35319" marT="35319" marB="3531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5F5"/>
                    </a:solidFill>
                  </a:tcPr>
                </a:tc>
                <a:tc>
                  <a:txBody>
                    <a:bodyPr/>
                    <a:lstStyle/>
                    <a:p>
                      <a:pPr algn="r" fontAlgn="b"/>
                      <a:r>
                        <a:rPr lang="en-US" sz="1600" b="1">
                          <a:effectLst/>
                        </a:rPr>
                        <a:t>Q4/23</a:t>
                      </a:r>
                    </a:p>
                  </a:txBody>
                  <a:tcPr marL="35319" marR="35319" marT="35319" marB="3531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5F5"/>
                    </a:solidFill>
                  </a:tcPr>
                </a:tc>
                <a:extLst>
                  <a:ext uri="{0D108BD9-81ED-4DB2-BD59-A6C34878D82A}">
                    <a16:rowId xmlns:a16="http://schemas.microsoft.com/office/drawing/2014/main" xmlns="" val="10000"/>
                  </a:ext>
                </a:extLst>
              </a:tr>
              <a:tr h="298256">
                <a:tc>
                  <a:txBody>
                    <a:bodyPr/>
                    <a:lstStyle/>
                    <a:p>
                      <a:pPr algn="l" fontAlgn="t"/>
                      <a:r>
                        <a:rPr lang="en-US" sz="1600" b="1" u="none" strike="noStrike" dirty="0">
                          <a:solidFill>
                            <a:srgbClr val="333333"/>
                          </a:solidFill>
                          <a:effectLst/>
                          <a:hlinkClick r:id="rId2"/>
                        </a:rPr>
                        <a:t>GDP Growth Rate </a:t>
                      </a:r>
                      <a:r>
                        <a:rPr lang="en-US" sz="1600" b="1" u="none" strike="noStrike" dirty="0">
                          <a:solidFill>
                            <a:srgbClr val="AEABAB"/>
                          </a:solidFill>
                          <a:effectLst/>
                          <a:hlinkClick r:id="rId2"/>
                        </a:rPr>
                        <a:t>(%)</a:t>
                      </a:r>
                      <a:endParaRPr lang="en-US" sz="1600" b="1" dirty="0">
                        <a:effectLst/>
                      </a:endParaRPr>
                    </a:p>
                  </a:txBody>
                  <a:tcPr marL="44149" marR="35319" marT="35319" marB="35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600" b="1" dirty="0">
                          <a:effectLst/>
                        </a:rPr>
                        <a:t>9.68</a:t>
                      </a:r>
                    </a:p>
                  </a:txBody>
                  <a:tcPr marL="35319" marR="35319" marT="35319" marB="35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600" b="1">
                          <a:solidFill>
                            <a:srgbClr val="8B0000"/>
                          </a:solidFill>
                          <a:effectLst/>
                        </a:rPr>
                        <a:t>-13</a:t>
                      </a:r>
                      <a:endParaRPr lang="en-US" sz="1600" b="1">
                        <a:effectLst/>
                      </a:endParaRPr>
                    </a:p>
                  </a:txBody>
                  <a:tcPr marL="35319" marR="35319" marT="35319" marB="35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600" b="1">
                          <a:solidFill>
                            <a:srgbClr val="8B0000"/>
                          </a:solidFill>
                          <a:effectLst/>
                        </a:rPr>
                        <a:t>-0.4</a:t>
                      </a:r>
                      <a:endParaRPr lang="en-US" sz="1600" b="1">
                        <a:effectLst/>
                      </a:endParaRPr>
                    </a:p>
                  </a:txBody>
                  <a:tcPr marL="35319" marR="35319" marT="35319" marB="35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600" b="1">
                          <a:effectLst/>
                        </a:rPr>
                        <a:t>10.8</a:t>
                      </a:r>
                    </a:p>
                  </a:txBody>
                  <a:tcPr marL="35319" marR="35319" marT="35319" marB="35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600" b="1">
                          <a:effectLst/>
                        </a:rPr>
                        <a:t>5</a:t>
                      </a:r>
                    </a:p>
                  </a:txBody>
                  <a:tcPr marL="35319" marR="35319" marT="35319" marB="35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08176">
                <a:tc>
                  <a:txBody>
                    <a:bodyPr/>
                    <a:lstStyle/>
                    <a:p>
                      <a:pPr algn="l" fontAlgn="t"/>
                      <a:r>
                        <a:rPr lang="en-US" sz="1600" b="1" u="none" strike="noStrike" dirty="0">
                          <a:solidFill>
                            <a:srgbClr val="333333"/>
                          </a:solidFill>
                          <a:effectLst/>
                          <a:hlinkClick r:id="rId3"/>
                        </a:rPr>
                        <a:t>GDP Annual Growth Rate </a:t>
                      </a:r>
                      <a:r>
                        <a:rPr lang="en-US" sz="1600" b="1" u="none" strike="noStrike" dirty="0">
                          <a:solidFill>
                            <a:srgbClr val="AEABAB"/>
                          </a:solidFill>
                          <a:effectLst/>
                          <a:hlinkClick r:id="rId3"/>
                        </a:rPr>
                        <a:t>(%)</a:t>
                      </a:r>
                      <a:endParaRPr lang="en-US" sz="1600" b="1" dirty="0">
                        <a:effectLst/>
                      </a:endParaRPr>
                    </a:p>
                  </a:txBody>
                  <a:tcPr marL="44149" marR="35319" marT="35319" marB="35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600" b="1">
                          <a:effectLst/>
                        </a:rPr>
                        <a:t>2.25</a:t>
                      </a:r>
                    </a:p>
                  </a:txBody>
                  <a:tcPr marL="35319" marR="35319" marT="35319" marB="35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600" b="1">
                          <a:effectLst/>
                        </a:rPr>
                        <a:t>2.7</a:t>
                      </a:r>
                    </a:p>
                  </a:txBody>
                  <a:tcPr marL="35319" marR="35319" marT="35319" marB="35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600" b="1">
                          <a:effectLst/>
                        </a:rPr>
                        <a:t>3.2</a:t>
                      </a:r>
                    </a:p>
                  </a:txBody>
                  <a:tcPr marL="35319" marR="35319" marT="35319" marB="35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600" b="1">
                          <a:effectLst/>
                        </a:rPr>
                        <a:t>3.4</a:t>
                      </a:r>
                    </a:p>
                  </a:txBody>
                  <a:tcPr marL="35319" marR="35319" marT="35319" marB="35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600" b="1">
                          <a:effectLst/>
                        </a:rPr>
                        <a:t>3.2</a:t>
                      </a:r>
                    </a:p>
                  </a:txBody>
                  <a:tcPr marL="35319" marR="35319" marT="35319" marB="35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308176">
                <a:tc>
                  <a:txBody>
                    <a:bodyPr/>
                    <a:lstStyle/>
                    <a:p>
                      <a:pPr algn="l" fontAlgn="t"/>
                      <a:r>
                        <a:rPr lang="en-US" sz="1600" b="1" u="none" strike="noStrike" dirty="0">
                          <a:solidFill>
                            <a:srgbClr val="333333"/>
                          </a:solidFill>
                          <a:effectLst/>
                          <a:hlinkClick r:id="rId4"/>
                        </a:rPr>
                        <a:t>Unemployment Rate </a:t>
                      </a:r>
                      <a:r>
                        <a:rPr lang="en-US" sz="1600" b="1" u="none" strike="noStrike" dirty="0">
                          <a:solidFill>
                            <a:srgbClr val="AEABAB"/>
                          </a:solidFill>
                          <a:effectLst/>
                          <a:hlinkClick r:id="rId4"/>
                        </a:rPr>
                        <a:t>(%)</a:t>
                      </a:r>
                      <a:endParaRPr lang="en-US" sz="1600" b="1" dirty="0">
                        <a:effectLst/>
                      </a:endParaRPr>
                    </a:p>
                  </a:txBody>
                  <a:tcPr marL="44149" marR="35319" marT="35319" marB="35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600" b="1">
                          <a:effectLst/>
                        </a:rPr>
                        <a:t>33.30</a:t>
                      </a:r>
                    </a:p>
                  </a:txBody>
                  <a:tcPr marL="35319" marR="35319" marT="35319" marB="35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600" b="1">
                          <a:effectLst/>
                        </a:rPr>
                        <a:t>40</a:t>
                      </a:r>
                    </a:p>
                  </a:txBody>
                  <a:tcPr marL="35319" marR="35319" marT="35319" marB="35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600" b="1">
                          <a:effectLst/>
                        </a:rPr>
                        <a:t>42.5</a:t>
                      </a:r>
                    </a:p>
                  </a:txBody>
                  <a:tcPr marL="35319" marR="35319" marT="35319" marB="35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600" b="1">
                          <a:effectLst/>
                        </a:rPr>
                        <a:t>44</a:t>
                      </a:r>
                    </a:p>
                  </a:txBody>
                  <a:tcPr marL="35319" marR="35319" marT="35319" marB="35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600" b="1">
                          <a:effectLst/>
                        </a:rPr>
                        <a:t>45</a:t>
                      </a:r>
                    </a:p>
                  </a:txBody>
                  <a:tcPr marL="35319" marR="35319" marT="35319" marB="35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308176">
                <a:tc>
                  <a:txBody>
                    <a:bodyPr/>
                    <a:lstStyle/>
                    <a:p>
                      <a:pPr algn="l" fontAlgn="t"/>
                      <a:r>
                        <a:rPr lang="en-US" sz="1600" b="1" u="none" strike="noStrike" dirty="0">
                          <a:solidFill>
                            <a:srgbClr val="333333"/>
                          </a:solidFill>
                          <a:effectLst/>
                          <a:hlinkClick r:id="rId5"/>
                        </a:rPr>
                        <a:t>Inflation Rate </a:t>
                      </a:r>
                      <a:r>
                        <a:rPr lang="en-US" sz="1600" b="1" u="none" strike="noStrike" dirty="0">
                          <a:solidFill>
                            <a:srgbClr val="AEABAB"/>
                          </a:solidFill>
                          <a:effectLst/>
                          <a:hlinkClick r:id="rId5"/>
                        </a:rPr>
                        <a:t>(%)</a:t>
                      </a:r>
                      <a:endParaRPr lang="en-US" sz="1600" b="1" dirty="0">
                        <a:effectLst/>
                      </a:endParaRPr>
                    </a:p>
                  </a:txBody>
                  <a:tcPr marL="44149" marR="35319" marT="35319" marB="35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600" b="1">
                          <a:effectLst/>
                        </a:rPr>
                        <a:t>21.34</a:t>
                      </a:r>
                    </a:p>
                  </a:txBody>
                  <a:tcPr marL="35319" marR="35319" marT="35319" marB="35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600" b="1">
                          <a:effectLst/>
                        </a:rPr>
                        <a:t>20</a:t>
                      </a:r>
                    </a:p>
                  </a:txBody>
                  <a:tcPr marL="35319" marR="35319" marT="35319" marB="35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600" b="1" dirty="0">
                          <a:effectLst/>
                        </a:rPr>
                        <a:t>17</a:t>
                      </a:r>
                    </a:p>
                  </a:txBody>
                  <a:tcPr marL="35319" marR="35319" marT="35319" marB="35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600" b="1">
                          <a:effectLst/>
                        </a:rPr>
                        <a:t>16</a:t>
                      </a:r>
                    </a:p>
                  </a:txBody>
                  <a:tcPr marL="35319" marR="35319" marT="35319" marB="35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600" b="1">
                          <a:effectLst/>
                        </a:rPr>
                        <a:t>15</a:t>
                      </a:r>
                    </a:p>
                  </a:txBody>
                  <a:tcPr marL="35319" marR="35319" marT="35319" marB="35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308176">
                <a:tc>
                  <a:txBody>
                    <a:bodyPr/>
                    <a:lstStyle/>
                    <a:p>
                      <a:pPr algn="l" fontAlgn="t"/>
                      <a:r>
                        <a:rPr lang="en-US" sz="1600" b="1" u="none" strike="noStrike" dirty="0">
                          <a:solidFill>
                            <a:srgbClr val="333333"/>
                          </a:solidFill>
                          <a:effectLst/>
                          <a:hlinkClick r:id="rId6"/>
                        </a:rPr>
                        <a:t>Interest Rate </a:t>
                      </a:r>
                      <a:r>
                        <a:rPr lang="en-US" sz="1600" b="1" u="none" strike="noStrike" dirty="0">
                          <a:solidFill>
                            <a:srgbClr val="AEABAB"/>
                          </a:solidFill>
                          <a:effectLst/>
                          <a:hlinkClick r:id="rId6"/>
                        </a:rPr>
                        <a:t>(%)</a:t>
                      </a:r>
                      <a:endParaRPr lang="en-US" sz="1600" b="1" dirty="0">
                        <a:effectLst/>
                      </a:endParaRPr>
                    </a:p>
                  </a:txBody>
                  <a:tcPr marL="44149" marR="35319" marT="35319" marB="35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600" b="1">
                          <a:effectLst/>
                        </a:rPr>
                        <a:t>17.50</a:t>
                      </a:r>
                    </a:p>
                  </a:txBody>
                  <a:tcPr marL="35319" marR="35319" marT="35319" marB="35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600" b="1">
                          <a:effectLst/>
                        </a:rPr>
                        <a:t>17.5</a:t>
                      </a:r>
                    </a:p>
                  </a:txBody>
                  <a:tcPr marL="35319" marR="35319" marT="35319" marB="35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600" b="1">
                          <a:effectLst/>
                        </a:rPr>
                        <a:t>17.5</a:t>
                      </a:r>
                    </a:p>
                  </a:txBody>
                  <a:tcPr marL="35319" marR="35319" marT="35319" marB="35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600" b="1">
                          <a:effectLst/>
                        </a:rPr>
                        <a:t>17</a:t>
                      </a:r>
                    </a:p>
                  </a:txBody>
                  <a:tcPr marL="35319" marR="35319" marT="35319" marB="35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600" b="1">
                          <a:effectLst/>
                        </a:rPr>
                        <a:t>17</a:t>
                      </a:r>
                    </a:p>
                  </a:txBody>
                  <a:tcPr marL="35319" marR="35319" marT="35319" marB="35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428767">
                <a:tc>
                  <a:txBody>
                    <a:bodyPr/>
                    <a:lstStyle/>
                    <a:p>
                      <a:pPr algn="l" fontAlgn="t"/>
                      <a:r>
                        <a:rPr lang="en-GB" sz="1600" b="1" u="none" strike="noStrike" dirty="0">
                          <a:solidFill>
                            <a:srgbClr val="333333"/>
                          </a:solidFill>
                          <a:effectLst/>
                          <a:hlinkClick r:id="rId7"/>
                        </a:rPr>
                        <a:t>Balance of Trade </a:t>
                      </a:r>
                      <a:r>
                        <a:rPr lang="en-GB" sz="1600" b="1" u="none" strike="noStrike" dirty="0">
                          <a:solidFill>
                            <a:srgbClr val="AEABAB"/>
                          </a:solidFill>
                          <a:effectLst/>
                          <a:hlinkClick r:id="rId7"/>
                        </a:rPr>
                        <a:t>(NGN Millions)</a:t>
                      </a:r>
                      <a:endParaRPr lang="en-GB" sz="1600" b="1" dirty="0">
                        <a:effectLst/>
                      </a:endParaRPr>
                    </a:p>
                  </a:txBody>
                  <a:tcPr marL="44149" marR="35319" marT="35319" marB="35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600" b="1">
                          <a:effectLst/>
                        </a:rPr>
                        <a:t>402412.40</a:t>
                      </a:r>
                    </a:p>
                  </a:txBody>
                  <a:tcPr marL="35319" marR="35319" marT="35319" marB="35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600" b="1">
                          <a:effectLst/>
                        </a:rPr>
                        <a:t>50000</a:t>
                      </a:r>
                    </a:p>
                  </a:txBody>
                  <a:tcPr marL="35319" marR="35319" marT="35319" marB="35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600" b="1">
                          <a:effectLst/>
                        </a:rPr>
                        <a:t>70000</a:t>
                      </a:r>
                    </a:p>
                  </a:txBody>
                  <a:tcPr marL="35319" marR="35319" marT="35319" marB="35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600" b="1">
                          <a:effectLst/>
                        </a:rPr>
                        <a:t>850000</a:t>
                      </a:r>
                    </a:p>
                  </a:txBody>
                  <a:tcPr marL="35319" marR="35319" marT="35319" marB="35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600" b="1">
                          <a:solidFill>
                            <a:srgbClr val="8B0000"/>
                          </a:solidFill>
                          <a:effectLst/>
                        </a:rPr>
                        <a:t>-150000</a:t>
                      </a:r>
                      <a:endParaRPr lang="en-US" sz="1600" b="1">
                        <a:effectLst/>
                      </a:endParaRPr>
                    </a:p>
                  </a:txBody>
                  <a:tcPr marL="35319" marR="35319" marT="35319" marB="35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428767">
                <a:tc>
                  <a:txBody>
                    <a:bodyPr/>
                    <a:lstStyle/>
                    <a:p>
                      <a:pPr algn="l" fontAlgn="t"/>
                      <a:r>
                        <a:rPr lang="en-US" sz="1600" b="1" u="none" strike="noStrike" dirty="0">
                          <a:solidFill>
                            <a:srgbClr val="333333"/>
                          </a:solidFill>
                          <a:effectLst/>
                          <a:hlinkClick r:id="rId8"/>
                        </a:rPr>
                        <a:t>Current Account </a:t>
                      </a:r>
                      <a:r>
                        <a:rPr lang="en-US" sz="1600" b="1" u="none" strike="noStrike" dirty="0">
                          <a:solidFill>
                            <a:srgbClr val="AEABAB"/>
                          </a:solidFill>
                          <a:effectLst/>
                          <a:hlinkClick r:id="rId8"/>
                        </a:rPr>
                        <a:t>(USD Million)</a:t>
                      </a:r>
                      <a:endParaRPr lang="en-US" sz="1600" b="1" dirty="0">
                        <a:effectLst/>
                      </a:endParaRPr>
                    </a:p>
                  </a:txBody>
                  <a:tcPr marL="44149" marR="35319" marT="35319" marB="35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600" b="1">
                          <a:effectLst/>
                        </a:rPr>
                        <a:t>1890.00</a:t>
                      </a:r>
                    </a:p>
                  </a:txBody>
                  <a:tcPr marL="35319" marR="35319" marT="35319" marB="35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600" b="1">
                          <a:effectLst/>
                        </a:rPr>
                        <a:t>1050</a:t>
                      </a:r>
                    </a:p>
                  </a:txBody>
                  <a:tcPr marL="35319" marR="35319" marT="35319" marB="35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600" b="1">
                          <a:effectLst/>
                        </a:rPr>
                        <a:t>850</a:t>
                      </a:r>
                    </a:p>
                  </a:txBody>
                  <a:tcPr marL="35319" marR="35319" marT="35319" marB="35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600" b="1">
                          <a:solidFill>
                            <a:srgbClr val="8B0000"/>
                          </a:solidFill>
                          <a:effectLst/>
                        </a:rPr>
                        <a:t>-400</a:t>
                      </a:r>
                      <a:endParaRPr lang="en-US" sz="1600" b="1">
                        <a:effectLst/>
                      </a:endParaRPr>
                    </a:p>
                  </a:txBody>
                  <a:tcPr marL="35319" marR="35319" marT="35319" marB="35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600" b="1">
                          <a:solidFill>
                            <a:srgbClr val="8B0000"/>
                          </a:solidFill>
                          <a:effectLst/>
                        </a:rPr>
                        <a:t>-1000</a:t>
                      </a:r>
                      <a:endParaRPr lang="en-US" sz="1600" b="1">
                        <a:effectLst/>
                      </a:endParaRPr>
                    </a:p>
                  </a:txBody>
                  <a:tcPr marL="35319" marR="35319" marT="35319" marB="35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308176">
                <a:tc>
                  <a:txBody>
                    <a:bodyPr/>
                    <a:lstStyle/>
                    <a:p>
                      <a:pPr algn="l" fontAlgn="t"/>
                      <a:r>
                        <a:rPr lang="en-GB" sz="1600" b="1" u="none" strike="noStrike" dirty="0">
                          <a:solidFill>
                            <a:srgbClr val="333333"/>
                          </a:solidFill>
                          <a:effectLst/>
                          <a:hlinkClick r:id="rId9"/>
                        </a:rPr>
                        <a:t>Current Account to GDP </a:t>
                      </a:r>
                      <a:r>
                        <a:rPr lang="en-GB" sz="1600" b="1" u="none" strike="noStrike" dirty="0">
                          <a:solidFill>
                            <a:srgbClr val="AEABAB"/>
                          </a:solidFill>
                          <a:effectLst/>
                          <a:hlinkClick r:id="rId9"/>
                        </a:rPr>
                        <a:t>(% of GDP)</a:t>
                      </a:r>
                      <a:endParaRPr lang="en-GB" sz="1600" b="1" dirty="0">
                        <a:effectLst/>
                      </a:endParaRPr>
                    </a:p>
                  </a:txBody>
                  <a:tcPr marL="44149" marR="35319" marT="35319" marB="35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600" b="1">
                          <a:effectLst/>
                        </a:rPr>
                        <a:t>-0.50</a:t>
                      </a:r>
                    </a:p>
                  </a:txBody>
                  <a:tcPr marL="35319" marR="35319" marT="35319" marB="35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endParaRPr lang="en-US" sz="1600" b="1">
                        <a:effectLst/>
                      </a:endParaRPr>
                    </a:p>
                  </a:txBody>
                  <a:tcPr marL="35319" marR="35319" marT="35319" marB="35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endParaRPr lang="en-US" sz="1600" b="1">
                        <a:effectLst/>
                      </a:endParaRPr>
                    </a:p>
                  </a:txBody>
                  <a:tcPr marL="35319" marR="35319" marT="35319" marB="35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endParaRPr lang="en-US" sz="1600" b="1">
                        <a:effectLst/>
                      </a:endParaRPr>
                    </a:p>
                  </a:txBody>
                  <a:tcPr marL="35319" marR="35319" marT="35319" marB="35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600" b="1">
                          <a:solidFill>
                            <a:srgbClr val="8B0000"/>
                          </a:solidFill>
                          <a:effectLst/>
                        </a:rPr>
                        <a:t>-0.7</a:t>
                      </a:r>
                      <a:endParaRPr lang="en-US" sz="1600" b="1">
                        <a:effectLst/>
                      </a:endParaRPr>
                    </a:p>
                  </a:txBody>
                  <a:tcPr marL="35319" marR="35319" marT="35319" marB="35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r h="308176">
                <a:tc>
                  <a:txBody>
                    <a:bodyPr/>
                    <a:lstStyle/>
                    <a:p>
                      <a:pPr algn="l" fontAlgn="t"/>
                      <a:r>
                        <a:rPr lang="en-GB" sz="1600" b="1" u="none" strike="noStrike" dirty="0">
                          <a:solidFill>
                            <a:srgbClr val="333333"/>
                          </a:solidFill>
                          <a:effectLst/>
                          <a:hlinkClick r:id="rId10"/>
                        </a:rPr>
                        <a:t>Government Debt to GDP </a:t>
                      </a:r>
                      <a:r>
                        <a:rPr lang="en-GB" sz="1600" b="1" u="none" strike="noStrike" dirty="0">
                          <a:solidFill>
                            <a:srgbClr val="AEABAB"/>
                          </a:solidFill>
                          <a:effectLst/>
                          <a:hlinkClick r:id="rId10"/>
                        </a:rPr>
                        <a:t>(% of GDP)</a:t>
                      </a:r>
                      <a:endParaRPr lang="en-GB" sz="1600" b="1" dirty="0">
                        <a:effectLst/>
                      </a:endParaRPr>
                    </a:p>
                  </a:txBody>
                  <a:tcPr marL="44149" marR="35319" marT="35319" marB="35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600" b="1">
                          <a:effectLst/>
                        </a:rPr>
                        <a:t>37.00</a:t>
                      </a:r>
                    </a:p>
                  </a:txBody>
                  <a:tcPr marL="35319" marR="35319" marT="35319" marB="35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endParaRPr lang="en-US" sz="1600" b="1">
                        <a:effectLst/>
                      </a:endParaRPr>
                    </a:p>
                  </a:txBody>
                  <a:tcPr marL="35319" marR="35319" marT="35319" marB="35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endParaRPr lang="en-US" sz="1600" b="1">
                        <a:effectLst/>
                      </a:endParaRPr>
                    </a:p>
                  </a:txBody>
                  <a:tcPr marL="35319" marR="35319" marT="35319" marB="35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endParaRPr lang="en-US" sz="1600" b="1">
                        <a:effectLst/>
                      </a:endParaRPr>
                    </a:p>
                  </a:txBody>
                  <a:tcPr marL="35319" marR="35319" marT="35319" marB="35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600" b="1">
                          <a:effectLst/>
                        </a:rPr>
                        <a:t>39</a:t>
                      </a:r>
                    </a:p>
                  </a:txBody>
                  <a:tcPr marL="35319" marR="35319" marT="35319" marB="35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9"/>
                  </a:ext>
                </a:extLst>
              </a:tr>
              <a:tr h="308176">
                <a:tc>
                  <a:txBody>
                    <a:bodyPr/>
                    <a:lstStyle/>
                    <a:p>
                      <a:pPr algn="l" fontAlgn="t"/>
                      <a:r>
                        <a:rPr lang="en-US" sz="1600" b="1" u="none" strike="noStrike" dirty="0">
                          <a:solidFill>
                            <a:srgbClr val="333333"/>
                          </a:solidFill>
                          <a:effectLst/>
                          <a:hlinkClick r:id="rId11"/>
                        </a:rPr>
                        <a:t>Government Budget </a:t>
                      </a:r>
                      <a:r>
                        <a:rPr lang="en-US" sz="1600" b="1" u="none" strike="noStrike" dirty="0">
                          <a:solidFill>
                            <a:srgbClr val="AEABAB"/>
                          </a:solidFill>
                          <a:effectLst/>
                          <a:hlinkClick r:id="rId11"/>
                        </a:rPr>
                        <a:t>(% of GDP)</a:t>
                      </a:r>
                      <a:endParaRPr lang="en-US" sz="1600" b="1" dirty="0">
                        <a:effectLst/>
                      </a:endParaRPr>
                    </a:p>
                  </a:txBody>
                  <a:tcPr marL="44149" marR="35319" marT="35319" marB="35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600" b="1">
                          <a:effectLst/>
                        </a:rPr>
                        <a:t>-4.70</a:t>
                      </a:r>
                    </a:p>
                  </a:txBody>
                  <a:tcPr marL="35319" marR="35319" marT="35319" marB="35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endParaRPr lang="en-US" sz="1600" b="1">
                        <a:effectLst/>
                      </a:endParaRPr>
                    </a:p>
                  </a:txBody>
                  <a:tcPr marL="35319" marR="35319" marT="35319" marB="35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endParaRPr lang="en-US" sz="1600" b="1">
                        <a:effectLst/>
                      </a:endParaRPr>
                    </a:p>
                  </a:txBody>
                  <a:tcPr marL="35319" marR="35319" marT="35319" marB="35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endParaRPr lang="en-US" sz="1600" b="1">
                        <a:effectLst/>
                      </a:endParaRPr>
                    </a:p>
                  </a:txBody>
                  <a:tcPr marL="35319" marR="35319" marT="35319" marB="35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600" b="1">
                          <a:solidFill>
                            <a:srgbClr val="8B0000"/>
                          </a:solidFill>
                          <a:effectLst/>
                        </a:rPr>
                        <a:t>-4.8</a:t>
                      </a:r>
                      <a:endParaRPr lang="en-US" sz="1600" b="1">
                        <a:effectLst/>
                      </a:endParaRPr>
                    </a:p>
                  </a:txBody>
                  <a:tcPr marL="35319" marR="35319" marT="35319" marB="35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0"/>
                  </a:ext>
                </a:extLst>
              </a:tr>
              <a:tr h="308176">
                <a:tc>
                  <a:txBody>
                    <a:bodyPr/>
                    <a:lstStyle/>
                    <a:p>
                      <a:pPr algn="l" fontAlgn="t"/>
                      <a:r>
                        <a:rPr lang="en-US" sz="1600" b="1" u="none" strike="noStrike" dirty="0">
                          <a:solidFill>
                            <a:srgbClr val="333333"/>
                          </a:solidFill>
                          <a:effectLst/>
                          <a:hlinkClick r:id="rId12"/>
                        </a:rPr>
                        <a:t>Corporate Tax Rate </a:t>
                      </a:r>
                      <a:r>
                        <a:rPr lang="en-US" sz="1600" b="1" u="none" strike="noStrike" dirty="0">
                          <a:solidFill>
                            <a:srgbClr val="AEABAB"/>
                          </a:solidFill>
                          <a:effectLst/>
                          <a:hlinkClick r:id="rId12"/>
                        </a:rPr>
                        <a:t>(%)</a:t>
                      </a:r>
                      <a:endParaRPr lang="en-US" sz="1600" b="1" dirty="0">
                        <a:effectLst/>
                      </a:endParaRPr>
                    </a:p>
                  </a:txBody>
                  <a:tcPr marL="44149" marR="35319" marT="35319" marB="35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600" b="1">
                          <a:effectLst/>
                        </a:rPr>
                        <a:t>30.00</a:t>
                      </a:r>
                    </a:p>
                  </a:txBody>
                  <a:tcPr marL="35319" marR="35319" marT="35319" marB="35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endParaRPr lang="en-US" sz="1600" b="1">
                        <a:effectLst/>
                      </a:endParaRPr>
                    </a:p>
                  </a:txBody>
                  <a:tcPr marL="35319" marR="35319" marT="35319" marB="35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endParaRPr lang="en-US" sz="1600" b="1">
                        <a:effectLst/>
                      </a:endParaRPr>
                    </a:p>
                  </a:txBody>
                  <a:tcPr marL="35319" marR="35319" marT="35319" marB="35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endParaRPr lang="en-US" sz="1600" b="1">
                        <a:effectLst/>
                      </a:endParaRPr>
                    </a:p>
                  </a:txBody>
                  <a:tcPr marL="35319" marR="35319" marT="35319" marB="35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600" b="1">
                          <a:effectLst/>
                        </a:rPr>
                        <a:t>30</a:t>
                      </a:r>
                    </a:p>
                  </a:txBody>
                  <a:tcPr marL="35319" marR="35319" marT="35319" marB="35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1"/>
                  </a:ext>
                </a:extLst>
              </a:tr>
              <a:tr h="308176">
                <a:tc>
                  <a:txBody>
                    <a:bodyPr/>
                    <a:lstStyle/>
                    <a:p>
                      <a:pPr algn="l" fontAlgn="t"/>
                      <a:r>
                        <a:rPr lang="en-US" sz="1600" b="1" u="none" strike="noStrike" dirty="0">
                          <a:solidFill>
                            <a:srgbClr val="333333"/>
                          </a:solidFill>
                          <a:effectLst/>
                          <a:hlinkClick r:id="rId13"/>
                        </a:rPr>
                        <a:t>Personal Income Tax Rate </a:t>
                      </a:r>
                      <a:r>
                        <a:rPr lang="en-US" sz="1600" b="1" u="none" strike="noStrike" dirty="0">
                          <a:solidFill>
                            <a:srgbClr val="AEABAB"/>
                          </a:solidFill>
                          <a:effectLst/>
                          <a:hlinkClick r:id="rId13"/>
                        </a:rPr>
                        <a:t>(%)</a:t>
                      </a:r>
                      <a:endParaRPr lang="en-US" sz="1600" b="1" dirty="0">
                        <a:effectLst/>
                      </a:endParaRPr>
                    </a:p>
                  </a:txBody>
                  <a:tcPr marL="44149" marR="35319" marT="35319" marB="35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600" b="1">
                          <a:effectLst/>
                        </a:rPr>
                        <a:t>24.00</a:t>
                      </a:r>
                    </a:p>
                  </a:txBody>
                  <a:tcPr marL="35319" marR="35319" marT="35319" marB="35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endParaRPr lang="en-US" sz="1600" b="1">
                        <a:effectLst/>
                      </a:endParaRPr>
                    </a:p>
                  </a:txBody>
                  <a:tcPr marL="35319" marR="35319" marT="35319" marB="35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endParaRPr lang="en-US" sz="1600" b="1">
                        <a:effectLst/>
                      </a:endParaRPr>
                    </a:p>
                  </a:txBody>
                  <a:tcPr marL="35319" marR="35319" marT="35319" marB="35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endParaRPr lang="en-US" sz="1600" b="1">
                        <a:effectLst/>
                      </a:endParaRPr>
                    </a:p>
                  </a:txBody>
                  <a:tcPr marL="35319" marR="35319" marT="35319" marB="35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600" b="1" dirty="0">
                          <a:effectLst/>
                        </a:rPr>
                        <a:t>24</a:t>
                      </a:r>
                    </a:p>
                  </a:txBody>
                  <a:tcPr marL="35319" marR="35319" marT="35319" marB="35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2"/>
                  </a:ext>
                </a:extLst>
              </a:tr>
            </a:tbl>
          </a:graphicData>
        </a:graphic>
      </p:graphicFrame>
      <p:sp>
        <p:nvSpPr>
          <p:cNvPr id="3" name="TextBox 2"/>
          <p:cNvSpPr txBox="1"/>
          <p:nvPr/>
        </p:nvSpPr>
        <p:spPr>
          <a:xfrm>
            <a:off x="9491004" y="6488668"/>
            <a:ext cx="3123027" cy="369332"/>
          </a:xfrm>
          <a:prstGeom prst="rect">
            <a:avLst/>
          </a:prstGeom>
          <a:noFill/>
        </p:spPr>
        <p:txBody>
          <a:bodyPr wrap="square" rtlCol="0">
            <a:spAutoFit/>
          </a:bodyPr>
          <a:lstStyle/>
          <a:p>
            <a:r>
              <a:rPr lang="en-GB" b="1" i="1" dirty="0"/>
              <a:t>Source: Trading Economics</a:t>
            </a:r>
            <a:endParaRPr lang="en-US" b="1" i="1" dirty="0"/>
          </a:p>
        </p:txBody>
      </p:sp>
      <p:sp>
        <p:nvSpPr>
          <p:cNvPr id="8" name="TextBox 7"/>
          <p:cNvSpPr txBox="1"/>
          <p:nvPr/>
        </p:nvSpPr>
        <p:spPr>
          <a:xfrm>
            <a:off x="1533376" y="582845"/>
            <a:ext cx="5331657" cy="584775"/>
          </a:xfrm>
          <a:prstGeom prst="rect">
            <a:avLst/>
          </a:prstGeom>
          <a:noFill/>
        </p:spPr>
        <p:txBody>
          <a:bodyPr wrap="square" rtlCol="0">
            <a:spAutoFit/>
          </a:bodyPr>
          <a:lstStyle/>
          <a:p>
            <a:r>
              <a:rPr lang="en-GB" sz="3200" b="1" dirty="0"/>
              <a:t>2023 OVERVIEW FORECAST</a:t>
            </a:r>
            <a:endParaRPr lang="en-US" sz="3200" b="1" dirty="0"/>
          </a:p>
        </p:txBody>
      </p:sp>
    </p:spTree>
    <p:extLst>
      <p:ext uri="{BB962C8B-B14F-4D97-AF65-F5344CB8AC3E}">
        <p14:creationId xmlns:p14="http://schemas.microsoft.com/office/powerpoint/2010/main" val="1710876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21169" y="520505"/>
            <a:ext cx="9870832" cy="6337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731520" y="520505"/>
            <a:ext cx="11460480" cy="63374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lowchart: Terminator 5"/>
          <p:cNvSpPr/>
          <p:nvPr/>
        </p:nvSpPr>
        <p:spPr>
          <a:xfrm>
            <a:off x="309489" y="1083212"/>
            <a:ext cx="9242474" cy="422031"/>
          </a:xfrm>
          <a:prstGeom prst="flowChartTermina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9491004" y="6488668"/>
            <a:ext cx="3123027" cy="369332"/>
          </a:xfrm>
          <a:prstGeom prst="rect">
            <a:avLst/>
          </a:prstGeom>
          <a:noFill/>
        </p:spPr>
        <p:txBody>
          <a:bodyPr wrap="square" rtlCol="0">
            <a:spAutoFit/>
          </a:bodyPr>
          <a:lstStyle/>
          <a:p>
            <a:r>
              <a:rPr lang="en-GB" b="1" i="1" dirty="0"/>
              <a:t>Source: Trading Economics</a:t>
            </a:r>
            <a:endParaRPr lang="en-US" b="1" i="1" dirty="0"/>
          </a:p>
        </p:txBody>
      </p:sp>
      <p:graphicFrame>
        <p:nvGraphicFramePr>
          <p:cNvPr id="7" name="Table 6"/>
          <p:cNvGraphicFramePr>
            <a:graphicFrameLocks noGrp="1"/>
          </p:cNvGraphicFramePr>
          <p:nvPr>
            <p:extLst>
              <p:ext uri="{D42A27DB-BD31-4B8C-83A1-F6EECF244321}">
                <p14:modId xmlns:p14="http://schemas.microsoft.com/office/powerpoint/2010/main" val="1507199655"/>
              </p:ext>
            </p:extLst>
          </p:nvPr>
        </p:nvGraphicFramePr>
        <p:xfrm>
          <a:off x="2321166" y="2462054"/>
          <a:ext cx="9326883" cy="1706880"/>
        </p:xfrm>
        <a:graphic>
          <a:graphicData uri="http://schemas.openxmlformats.org/drawingml/2006/table">
            <a:tbl>
              <a:tblPr/>
              <a:tblGrid>
                <a:gridCol w="3882686">
                  <a:extLst>
                    <a:ext uri="{9D8B030D-6E8A-4147-A177-3AD203B41FA5}">
                      <a16:colId xmlns:a16="http://schemas.microsoft.com/office/drawing/2014/main" xmlns="" val="20000"/>
                    </a:ext>
                  </a:extLst>
                </a:gridCol>
                <a:gridCol w="1373565">
                  <a:extLst>
                    <a:ext uri="{9D8B030D-6E8A-4147-A177-3AD203B41FA5}">
                      <a16:colId xmlns:a16="http://schemas.microsoft.com/office/drawing/2014/main" xmlns="" val="20001"/>
                    </a:ext>
                  </a:extLst>
                </a:gridCol>
                <a:gridCol w="1017658">
                  <a:extLst>
                    <a:ext uri="{9D8B030D-6E8A-4147-A177-3AD203B41FA5}">
                      <a16:colId xmlns:a16="http://schemas.microsoft.com/office/drawing/2014/main" xmlns="" val="20002"/>
                    </a:ext>
                  </a:extLst>
                </a:gridCol>
                <a:gridCol w="1017658">
                  <a:extLst>
                    <a:ext uri="{9D8B030D-6E8A-4147-A177-3AD203B41FA5}">
                      <a16:colId xmlns:a16="http://schemas.microsoft.com/office/drawing/2014/main" xmlns="" val="20003"/>
                    </a:ext>
                  </a:extLst>
                </a:gridCol>
                <a:gridCol w="1017658">
                  <a:extLst>
                    <a:ext uri="{9D8B030D-6E8A-4147-A177-3AD203B41FA5}">
                      <a16:colId xmlns:a16="http://schemas.microsoft.com/office/drawing/2014/main" xmlns="" val="20004"/>
                    </a:ext>
                  </a:extLst>
                </a:gridCol>
                <a:gridCol w="1017658">
                  <a:extLst>
                    <a:ext uri="{9D8B030D-6E8A-4147-A177-3AD203B41FA5}">
                      <a16:colId xmlns:a16="http://schemas.microsoft.com/office/drawing/2014/main" xmlns="" val="20005"/>
                    </a:ext>
                  </a:extLst>
                </a:gridCol>
              </a:tblGrid>
              <a:tr h="0">
                <a:tc>
                  <a:txBody>
                    <a:bodyPr/>
                    <a:lstStyle/>
                    <a:p>
                      <a:pPr algn="l" fontAlgn="b"/>
                      <a:r>
                        <a:rPr lang="en-US" b="1" dirty="0">
                          <a:effectLst/>
                        </a:rPr>
                        <a:t>MARKETS</a:t>
                      </a:r>
                    </a:p>
                  </a:txBody>
                  <a:tcPr marL="47625" marR="76200" marT="76200" marB="762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5F5"/>
                    </a:solidFill>
                  </a:tcPr>
                </a:tc>
                <a:tc>
                  <a:txBody>
                    <a:bodyPr/>
                    <a:lstStyle/>
                    <a:p>
                      <a:pPr algn="r" fontAlgn="b"/>
                      <a:r>
                        <a:rPr lang="en-US" b="1" dirty="0">
                          <a:effectLst/>
                        </a:rPr>
                        <a:t>ACTUAL</a:t>
                      </a:r>
                    </a:p>
                  </a:txBody>
                  <a:tcPr marL="76200" marR="76200" marT="76200" marB="762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5F5"/>
                    </a:solidFill>
                  </a:tcPr>
                </a:tc>
                <a:tc>
                  <a:txBody>
                    <a:bodyPr/>
                    <a:lstStyle/>
                    <a:p>
                      <a:pPr algn="r" fontAlgn="b"/>
                      <a:r>
                        <a:rPr lang="en-US" b="1" dirty="0">
                          <a:effectLst/>
                        </a:rPr>
                        <a:t>Q1/23</a:t>
                      </a:r>
                    </a:p>
                  </a:txBody>
                  <a:tcPr marL="76200" marR="76200" marT="76200" marB="762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5F5"/>
                    </a:solidFill>
                  </a:tcPr>
                </a:tc>
                <a:tc>
                  <a:txBody>
                    <a:bodyPr/>
                    <a:lstStyle/>
                    <a:p>
                      <a:pPr algn="r" fontAlgn="b"/>
                      <a:r>
                        <a:rPr lang="en-US" b="1" dirty="0">
                          <a:effectLst/>
                        </a:rPr>
                        <a:t>Q2/23</a:t>
                      </a:r>
                    </a:p>
                  </a:txBody>
                  <a:tcPr marL="76200" marR="76200" marT="76200" marB="762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5F5"/>
                    </a:solidFill>
                  </a:tcPr>
                </a:tc>
                <a:tc>
                  <a:txBody>
                    <a:bodyPr/>
                    <a:lstStyle/>
                    <a:p>
                      <a:pPr algn="r" fontAlgn="b"/>
                      <a:r>
                        <a:rPr lang="en-US" b="1" dirty="0">
                          <a:effectLst/>
                        </a:rPr>
                        <a:t>Q3/23</a:t>
                      </a:r>
                    </a:p>
                  </a:txBody>
                  <a:tcPr marL="76200" marR="76200" marT="76200" marB="762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5F5"/>
                    </a:solidFill>
                  </a:tcPr>
                </a:tc>
                <a:tc>
                  <a:txBody>
                    <a:bodyPr/>
                    <a:lstStyle/>
                    <a:p>
                      <a:pPr algn="r" fontAlgn="b"/>
                      <a:r>
                        <a:rPr lang="en-US" b="1" dirty="0">
                          <a:effectLst/>
                        </a:rPr>
                        <a:t>Q4/23</a:t>
                      </a:r>
                    </a:p>
                  </a:txBody>
                  <a:tcPr marL="76200" marR="76200" marT="76200" marB="762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5F5"/>
                    </a:solidFill>
                  </a:tcPr>
                </a:tc>
                <a:extLst>
                  <a:ext uri="{0D108BD9-81ED-4DB2-BD59-A6C34878D82A}">
                    <a16:rowId xmlns:a16="http://schemas.microsoft.com/office/drawing/2014/main" xmlns="" val="10000"/>
                  </a:ext>
                </a:extLst>
              </a:tr>
              <a:tr h="0">
                <a:tc>
                  <a:txBody>
                    <a:bodyPr/>
                    <a:lstStyle/>
                    <a:p>
                      <a:pPr algn="l" fontAlgn="t"/>
                      <a:r>
                        <a:rPr lang="en-US" b="1" u="none" strike="noStrike" dirty="0">
                          <a:solidFill>
                            <a:srgbClr val="333333"/>
                          </a:solidFill>
                          <a:effectLst/>
                          <a:hlinkClick r:id="rId2"/>
                        </a:rPr>
                        <a:t>CURRENCY</a:t>
                      </a:r>
                      <a:endParaRPr lang="en-US" b="1" dirty="0">
                        <a:effectLst/>
                      </a:endParaRPr>
                    </a:p>
                  </a:txBody>
                  <a:tcPr marL="9525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a:effectLst/>
                        </a:rPr>
                        <a:t>460.04</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a:effectLst/>
                        </a:rPr>
                        <a:t>461</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a:effectLst/>
                        </a:rPr>
                        <a:t>463</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a:effectLst/>
                        </a:rPr>
                        <a:t>464</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a:effectLst/>
                        </a:rPr>
                        <a:t>465</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0">
                <a:tc>
                  <a:txBody>
                    <a:bodyPr/>
                    <a:lstStyle/>
                    <a:p>
                      <a:pPr algn="l" fontAlgn="t"/>
                      <a:r>
                        <a:rPr lang="en-US" b="1" u="none" strike="noStrike" dirty="0">
                          <a:solidFill>
                            <a:srgbClr val="333333"/>
                          </a:solidFill>
                          <a:effectLst/>
                          <a:hlinkClick r:id="rId3"/>
                        </a:rPr>
                        <a:t>STOCK MARKET </a:t>
                      </a:r>
                      <a:r>
                        <a:rPr lang="en-US" b="1" u="none" strike="noStrike" dirty="0">
                          <a:solidFill>
                            <a:srgbClr val="AEABAB"/>
                          </a:solidFill>
                          <a:effectLst/>
                          <a:hlinkClick r:id="rId3"/>
                        </a:rPr>
                        <a:t>(POINTS)</a:t>
                      </a:r>
                      <a:endParaRPr lang="en-US" b="1" dirty="0">
                        <a:effectLst/>
                      </a:endParaRPr>
                    </a:p>
                  </a:txBody>
                  <a:tcPr marL="9525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a:effectLst/>
                        </a:rPr>
                        <a:t>54213.09</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a:effectLst/>
                        </a:rPr>
                        <a:t>53145</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a:effectLst/>
                        </a:rPr>
                        <a:t>52099</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a:effectLst/>
                        </a:rPr>
                        <a:t>51074</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a:effectLst/>
                        </a:rPr>
                        <a:t>50066</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0">
                <a:tc>
                  <a:txBody>
                    <a:bodyPr/>
                    <a:lstStyle/>
                    <a:p>
                      <a:pPr algn="l" fontAlgn="t"/>
                      <a:r>
                        <a:rPr lang="en-US" b="1" u="none" strike="noStrike" dirty="0">
                          <a:solidFill>
                            <a:srgbClr val="333333"/>
                          </a:solidFill>
                          <a:effectLst/>
                          <a:hlinkClick r:id="rId4"/>
                        </a:rPr>
                        <a:t>GOVERNMENT BOND 10Y </a:t>
                      </a:r>
                      <a:r>
                        <a:rPr lang="en-US" b="1" u="none" strike="noStrike" dirty="0">
                          <a:solidFill>
                            <a:srgbClr val="AEABAB"/>
                          </a:solidFill>
                          <a:effectLst/>
                          <a:hlinkClick r:id="rId4"/>
                        </a:rPr>
                        <a:t>(%)</a:t>
                      </a:r>
                      <a:endParaRPr lang="en-US" b="1" dirty="0">
                        <a:effectLst/>
                      </a:endParaRPr>
                    </a:p>
                  </a:txBody>
                  <a:tcPr marL="9525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a:effectLst/>
                        </a:rPr>
                        <a:t>14.16</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a:effectLst/>
                        </a:rPr>
                        <a:t>14.41</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a:effectLst/>
                        </a:rPr>
                        <a:t>14.67</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a:effectLst/>
                        </a:rPr>
                        <a:t>14.93</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dirty="0">
                          <a:effectLst/>
                        </a:rPr>
                        <a:t>15.2</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8" name="TextBox 7"/>
          <p:cNvSpPr txBox="1"/>
          <p:nvPr/>
        </p:nvSpPr>
        <p:spPr>
          <a:xfrm>
            <a:off x="1533376" y="582845"/>
            <a:ext cx="5331657" cy="584775"/>
          </a:xfrm>
          <a:prstGeom prst="rect">
            <a:avLst/>
          </a:prstGeom>
          <a:noFill/>
        </p:spPr>
        <p:txBody>
          <a:bodyPr wrap="square" rtlCol="0">
            <a:spAutoFit/>
          </a:bodyPr>
          <a:lstStyle/>
          <a:p>
            <a:r>
              <a:rPr lang="en-GB" sz="3200" b="1" dirty="0"/>
              <a:t>2023 MARKET FORECAST</a:t>
            </a:r>
            <a:endParaRPr lang="en-US" sz="3200" b="1" dirty="0"/>
          </a:p>
        </p:txBody>
      </p:sp>
    </p:spTree>
    <p:extLst>
      <p:ext uri="{BB962C8B-B14F-4D97-AF65-F5344CB8AC3E}">
        <p14:creationId xmlns:p14="http://schemas.microsoft.com/office/powerpoint/2010/main" val="132063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67" y="0"/>
            <a:ext cx="7772399"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005710" y="2138289"/>
            <a:ext cx="5186289" cy="3474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Terminator 5"/>
          <p:cNvSpPr/>
          <p:nvPr/>
        </p:nvSpPr>
        <p:spPr>
          <a:xfrm>
            <a:off x="6303497" y="4559056"/>
            <a:ext cx="3671668" cy="327074"/>
          </a:xfrm>
          <a:prstGeom prst="flowChartTermina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584832" y="3778440"/>
            <a:ext cx="3514578" cy="707886"/>
          </a:xfrm>
          <a:prstGeom prst="rect">
            <a:avLst/>
          </a:prstGeom>
          <a:noFill/>
        </p:spPr>
        <p:txBody>
          <a:bodyPr wrap="square" rtlCol="0">
            <a:spAutoFit/>
          </a:bodyPr>
          <a:lstStyle/>
          <a:p>
            <a:r>
              <a:rPr lang="en-GB" sz="4000" b="1" dirty="0"/>
              <a:t>FUEL SUBSIDY</a:t>
            </a:r>
            <a:endParaRPr lang="en-US" sz="4000" b="1" dirty="0"/>
          </a:p>
        </p:txBody>
      </p:sp>
    </p:spTree>
    <p:extLst>
      <p:ext uri="{BB962C8B-B14F-4D97-AF65-F5344CB8AC3E}">
        <p14:creationId xmlns:p14="http://schemas.microsoft.com/office/powerpoint/2010/main" val="1759700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21169" y="520505"/>
            <a:ext cx="9870832" cy="6337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731520" y="520505"/>
            <a:ext cx="11460480" cy="63374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lowchart: Terminator 5"/>
          <p:cNvSpPr/>
          <p:nvPr/>
        </p:nvSpPr>
        <p:spPr>
          <a:xfrm>
            <a:off x="309489" y="1083212"/>
            <a:ext cx="9242474" cy="422031"/>
          </a:xfrm>
          <a:prstGeom prst="flowChartTermina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16744" y="1797223"/>
            <a:ext cx="11061896" cy="1015663"/>
          </a:xfrm>
          <a:prstGeom prst="rect">
            <a:avLst/>
          </a:prstGeom>
          <a:noFill/>
        </p:spPr>
        <p:txBody>
          <a:bodyPr wrap="square" rtlCol="0">
            <a:spAutoFit/>
          </a:bodyPr>
          <a:lstStyle/>
          <a:p>
            <a:r>
              <a:rPr lang="en-GB" sz="2000" dirty="0">
                <a:latin typeface="Bahnschrift" panose="020B0502040204020203" pitchFamily="34" charset="0"/>
              </a:rPr>
              <a:t>The current budgeted amount for fuel subsidies in the first half of 2023 is N3.36 trillion naira, and according to the political parties' manifestos, the subsidy will be removed immediately after handover. This will have the following effect:</a:t>
            </a:r>
            <a:endParaRPr lang="en-US" sz="2000" dirty="0">
              <a:latin typeface="Bahnschrift" panose="020B0502040204020203" pitchFamily="34" charset="0"/>
            </a:endParaRPr>
          </a:p>
        </p:txBody>
      </p:sp>
      <p:sp>
        <p:nvSpPr>
          <p:cNvPr id="13" name="TextBox 12"/>
          <p:cNvSpPr txBox="1"/>
          <p:nvPr/>
        </p:nvSpPr>
        <p:spPr>
          <a:xfrm>
            <a:off x="1270782" y="5670319"/>
            <a:ext cx="10503876" cy="707886"/>
          </a:xfrm>
          <a:prstGeom prst="rect">
            <a:avLst/>
          </a:prstGeom>
          <a:noFill/>
        </p:spPr>
        <p:txBody>
          <a:bodyPr wrap="square" rtlCol="0">
            <a:spAutoFit/>
          </a:bodyPr>
          <a:lstStyle/>
          <a:p>
            <a:r>
              <a:rPr lang="en-US" sz="2000" dirty="0">
                <a:latin typeface="Bahnschrift" panose="020B0502040204020203" pitchFamily="34" charset="0"/>
              </a:rPr>
              <a:t>It is projected that there will be investment capital projects by government this if properly implemented might cancel between 1-2% increase in inflation created by subsidy.</a:t>
            </a:r>
          </a:p>
        </p:txBody>
      </p:sp>
      <p:sp>
        <p:nvSpPr>
          <p:cNvPr id="14" name="Flowchart: Terminator 13"/>
          <p:cNvSpPr/>
          <p:nvPr/>
        </p:nvSpPr>
        <p:spPr>
          <a:xfrm>
            <a:off x="6260127" y="3152865"/>
            <a:ext cx="45719" cy="2026400"/>
          </a:xfrm>
          <a:prstGeom prst="flowChartTermina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lowchart: Terminator 1"/>
          <p:cNvSpPr/>
          <p:nvPr/>
        </p:nvSpPr>
        <p:spPr>
          <a:xfrm>
            <a:off x="2855742" y="2987893"/>
            <a:ext cx="6907236" cy="1015663"/>
          </a:xfrm>
          <a:prstGeom prst="flowChartTerminator">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376832" y="3141781"/>
            <a:ext cx="5865056" cy="646331"/>
          </a:xfrm>
          <a:prstGeom prst="rect">
            <a:avLst/>
          </a:prstGeom>
          <a:noFill/>
        </p:spPr>
        <p:txBody>
          <a:bodyPr wrap="square" rtlCol="0">
            <a:spAutoFit/>
          </a:bodyPr>
          <a:lstStyle/>
          <a:p>
            <a:pPr algn="ctr"/>
            <a:r>
              <a:rPr lang="en-US" dirty="0">
                <a:solidFill>
                  <a:schemeClr val="bg1"/>
                </a:solidFill>
                <a:latin typeface="Bahnschrift" panose="020B0502040204020203" pitchFamily="34" charset="0"/>
              </a:rPr>
              <a:t>Positive impact on naira exchange with foreign currency</a:t>
            </a:r>
          </a:p>
        </p:txBody>
      </p:sp>
      <p:sp>
        <p:nvSpPr>
          <p:cNvPr id="12" name="Flowchart: Terminator 11"/>
          <p:cNvSpPr/>
          <p:nvPr/>
        </p:nvSpPr>
        <p:spPr>
          <a:xfrm>
            <a:off x="2855742" y="4256526"/>
            <a:ext cx="6907236" cy="1015663"/>
          </a:xfrm>
          <a:prstGeom prst="flowChartTerminator">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010487" y="4347585"/>
            <a:ext cx="6541476" cy="923330"/>
          </a:xfrm>
          <a:prstGeom prst="rect">
            <a:avLst/>
          </a:prstGeom>
          <a:noFill/>
        </p:spPr>
        <p:txBody>
          <a:bodyPr wrap="square" rtlCol="0">
            <a:spAutoFit/>
          </a:bodyPr>
          <a:lstStyle/>
          <a:p>
            <a:pPr algn="ctr"/>
            <a:r>
              <a:rPr lang="en-US" dirty="0">
                <a:solidFill>
                  <a:schemeClr val="bg1"/>
                </a:solidFill>
                <a:latin typeface="Bahnschrift" panose="020B0502040204020203" pitchFamily="34" charset="0"/>
              </a:rPr>
              <a:t>Increase in transportation cost by not less than 50% which will in turn increase the price of goods and services thereby increasing inflation.</a:t>
            </a:r>
          </a:p>
        </p:txBody>
      </p:sp>
    </p:spTree>
    <p:extLst>
      <p:ext uri="{BB962C8B-B14F-4D97-AF65-F5344CB8AC3E}">
        <p14:creationId xmlns:p14="http://schemas.microsoft.com/office/powerpoint/2010/main" val="362224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67" y="0"/>
            <a:ext cx="6921303"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344529" y="2250830"/>
            <a:ext cx="6933026" cy="3474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Terminator 5"/>
          <p:cNvSpPr/>
          <p:nvPr/>
        </p:nvSpPr>
        <p:spPr>
          <a:xfrm>
            <a:off x="5394959" y="4615327"/>
            <a:ext cx="3671668" cy="327074"/>
          </a:xfrm>
          <a:prstGeom prst="flowChartTermina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054945" y="3778440"/>
            <a:ext cx="4353953" cy="707886"/>
          </a:xfrm>
          <a:prstGeom prst="rect">
            <a:avLst/>
          </a:prstGeom>
          <a:noFill/>
        </p:spPr>
        <p:txBody>
          <a:bodyPr wrap="square" rtlCol="0">
            <a:spAutoFit/>
          </a:bodyPr>
          <a:lstStyle/>
          <a:p>
            <a:r>
              <a:rPr lang="en-GB" sz="4000" b="1" dirty="0"/>
              <a:t>CASHLESS POLICY</a:t>
            </a:r>
            <a:endParaRPr lang="en-US" sz="4000" b="1" dirty="0"/>
          </a:p>
        </p:txBody>
      </p:sp>
    </p:spTree>
    <p:extLst>
      <p:ext uri="{BB962C8B-B14F-4D97-AF65-F5344CB8AC3E}">
        <p14:creationId xmlns:p14="http://schemas.microsoft.com/office/powerpoint/2010/main" val="1711210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21169" y="520505"/>
            <a:ext cx="9870832" cy="6337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731520" y="520505"/>
            <a:ext cx="11460480" cy="63374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lowchart: Terminator 5"/>
          <p:cNvSpPr/>
          <p:nvPr/>
        </p:nvSpPr>
        <p:spPr>
          <a:xfrm>
            <a:off x="309489" y="1083212"/>
            <a:ext cx="9242474" cy="422031"/>
          </a:xfrm>
          <a:prstGeom prst="flowChartTermina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1575582" y="1856935"/>
            <a:ext cx="10616418" cy="451573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876844" y="2714416"/>
            <a:ext cx="8714934" cy="2800767"/>
          </a:xfrm>
          <a:prstGeom prst="rect">
            <a:avLst/>
          </a:prstGeom>
          <a:noFill/>
        </p:spPr>
        <p:txBody>
          <a:bodyPr wrap="square" rtlCol="0">
            <a:spAutoFit/>
          </a:bodyPr>
          <a:lstStyle/>
          <a:p>
            <a:r>
              <a:rPr lang="en-GB" sz="2200" dirty="0">
                <a:solidFill>
                  <a:schemeClr val="bg1"/>
                </a:solidFill>
                <a:latin typeface="Bahnschrift" panose="020B0502040204020203" pitchFamily="34" charset="0"/>
              </a:rPr>
              <a:t>Currently, the Nigerian economy is contending with naira design and cashless policy, both of which have resulted in immediate and short-term economic hardship. Economics has predicted that if this policy is implemented consistently, it will increase transparency in transactional flow, control inflation, and reduce fraud, taking a page from other countries' policies. </a:t>
            </a:r>
          </a:p>
          <a:p>
            <a:endParaRPr lang="en-GB" sz="2200" b="1" dirty="0">
              <a:solidFill>
                <a:schemeClr val="bg1"/>
              </a:solidFill>
              <a:latin typeface="Bahnschrift" panose="020B0502040204020203" pitchFamily="34" charset="0"/>
            </a:endParaRPr>
          </a:p>
          <a:p>
            <a:r>
              <a:rPr lang="en-GB" sz="2200" b="1" dirty="0">
                <a:solidFill>
                  <a:schemeClr val="bg1"/>
                </a:solidFill>
                <a:latin typeface="Bahnschrift" panose="020B0502040204020203" pitchFamily="34" charset="0"/>
              </a:rPr>
              <a:t>The fear remains if the policy will be consistent.</a:t>
            </a:r>
            <a:endParaRPr lang="en-US" sz="2200" b="1" dirty="0">
              <a:solidFill>
                <a:schemeClr val="bg1"/>
              </a:solidFill>
              <a:latin typeface="Bahnschrift" panose="020B0502040204020203" pitchFamily="34" charset="0"/>
            </a:endParaRPr>
          </a:p>
        </p:txBody>
      </p:sp>
    </p:spTree>
    <p:extLst>
      <p:ext uri="{BB962C8B-B14F-4D97-AF65-F5344CB8AC3E}">
        <p14:creationId xmlns:p14="http://schemas.microsoft.com/office/powerpoint/2010/main" val="3260902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21169" y="520505"/>
            <a:ext cx="9870832" cy="6337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731520" y="520505"/>
            <a:ext cx="11460480" cy="63374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lowchart: Terminator 5"/>
          <p:cNvSpPr/>
          <p:nvPr/>
        </p:nvSpPr>
        <p:spPr>
          <a:xfrm>
            <a:off x="309489" y="1083212"/>
            <a:ext cx="9242474" cy="422031"/>
          </a:xfrm>
          <a:prstGeom prst="flowChartTermina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58129" y="2913050"/>
            <a:ext cx="11333872" cy="2062103"/>
          </a:xfrm>
          <a:prstGeom prst="rect">
            <a:avLst/>
          </a:prstGeom>
          <a:noFill/>
        </p:spPr>
        <p:txBody>
          <a:bodyPr wrap="square" rtlCol="0">
            <a:spAutoFit/>
          </a:bodyPr>
          <a:lstStyle/>
          <a:p>
            <a:r>
              <a:rPr lang="en-US" sz="3200" dirty="0">
                <a:latin typeface="Bahnschrift" panose="020B0502040204020203" pitchFamily="34" charset="0"/>
              </a:rPr>
              <a:t>In view of the above analysis, the leasing industries are to focus on the following;</a:t>
            </a:r>
          </a:p>
          <a:p>
            <a:pPr marL="457200" indent="-457200" algn="ctr">
              <a:buFont typeface="Wingdings" panose="05000000000000000000" pitchFamily="2" charset="2"/>
              <a:buChar char="Ø"/>
            </a:pPr>
            <a:r>
              <a:rPr lang="en-GB" sz="3200" dirty="0">
                <a:latin typeface="Bahnschrift" panose="020B0502040204020203" pitchFamily="34" charset="0"/>
              </a:rPr>
              <a:t>Maintaining balance</a:t>
            </a:r>
          </a:p>
          <a:p>
            <a:pPr marL="457200" indent="-457200" algn="ctr">
              <a:buFont typeface="Wingdings" panose="05000000000000000000" pitchFamily="2" charset="2"/>
              <a:buChar char="Ø"/>
            </a:pPr>
            <a:r>
              <a:rPr lang="en-GB" sz="3200" dirty="0">
                <a:latin typeface="Bahnschrift" panose="020B0502040204020203" pitchFamily="34" charset="0"/>
              </a:rPr>
              <a:t>Growing business</a:t>
            </a:r>
            <a:endParaRPr lang="en-US" sz="3200" dirty="0">
              <a:latin typeface="Bahnschrift" panose="020B0502040204020203" pitchFamily="34" charset="0"/>
            </a:endParaRPr>
          </a:p>
        </p:txBody>
      </p:sp>
    </p:spTree>
    <p:extLst>
      <p:ext uri="{BB962C8B-B14F-4D97-AF65-F5344CB8AC3E}">
        <p14:creationId xmlns:p14="http://schemas.microsoft.com/office/powerpoint/2010/main" val="1505296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21169" y="520505"/>
            <a:ext cx="9870832" cy="6337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731520" y="520505"/>
            <a:ext cx="11460480" cy="63374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lowchart: Terminator 5"/>
          <p:cNvSpPr/>
          <p:nvPr/>
        </p:nvSpPr>
        <p:spPr>
          <a:xfrm>
            <a:off x="309489" y="1083212"/>
            <a:ext cx="9242474" cy="422031"/>
          </a:xfrm>
          <a:prstGeom prst="flowChartTermina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663" t="15590" r="3269" b="24547"/>
          <a:stretch/>
        </p:blipFill>
        <p:spPr>
          <a:xfrm rot="19999273">
            <a:off x="-56271" y="718506"/>
            <a:ext cx="4754880" cy="1573475"/>
          </a:xfrm>
          <a:prstGeom prst="rect">
            <a:avLst/>
          </a:prstGeom>
        </p:spPr>
      </p:pic>
      <p:sp>
        <p:nvSpPr>
          <p:cNvPr id="8" name="TextBox 7"/>
          <p:cNvSpPr txBox="1"/>
          <p:nvPr/>
        </p:nvSpPr>
        <p:spPr>
          <a:xfrm>
            <a:off x="4012603" y="2029252"/>
            <a:ext cx="6847656" cy="369332"/>
          </a:xfrm>
          <a:prstGeom prst="rect">
            <a:avLst/>
          </a:prstGeom>
          <a:noFill/>
        </p:spPr>
        <p:txBody>
          <a:bodyPr wrap="square" rtlCol="0">
            <a:spAutoFit/>
          </a:bodyPr>
          <a:lstStyle/>
          <a:p>
            <a:r>
              <a:rPr lang="en-US" dirty="0">
                <a:latin typeface="Bahnschrift" panose="020B0502040204020203" pitchFamily="34" charset="0"/>
              </a:rPr>
              <a:t>Review the cost component of all existing portfolios</a:t>
            </a:r>
          </a:p>
        </p:txBody>
      </p:sp>
      <p:sp>
        <p:nvSpPr>
          <p:cNvPr id="9" name="TextBox 8"/>
          <p:cNvSpPr txBox="1"/>
          <p:nvPr/>
        </p:nvSpPr>
        <p:spPr>
          <a:xfrm>
            <a:off x="1419182" y="2846689"/>
            <a:ext cx="11194849" cy="646331"/>
          </a:xfrm>
          <a:prstGeom prst="rect">
            <a:avLst/>
          </a:prstGeom>
          <a:noFill/>
        </p:spPr>
        <p:txBody>
          <a:bodyPr wrap="square" rtlCol="0">
            <a:spAutoFit/>
          </a:bodyPr>
          <a:lstStyle/>
          <a:p>
            <a:r>
              <a:rPr lang="en-GB" dirty="0">
                <a:latin typeface="Bahnschrift" panose="020B0502040204020203" pitchFamily="34" charset="0"/>
              </a:rPr>
              <a:t>Review the amount budgeted for the lease tenure from beginning to end in relation to the amount spent, remaining lease tenure, and available amount to be spent.</a:t>
            </a:r>
            <a:endParaRPr lang="en-US" dirty="0">
              <a:latin typeface="Bahnschrift" panose="020B0502040204020203" pitchFamily="34" charset="0"/>
            </a:endParaRPr>
          </a:p>
        </p:txBody>
      </p:sp>
      <p:sp>
        <p:nvSpPr>
          <p:cNvPr id="10" name="TextBox 9"/>
          <p:cNvSpPr txBox="1"/>
          <p:nvPr/>
        </p:nvSpPr>
        <p:spPr>
          <a:xfrm>
            <a:off x="1688123" y="3914202"/>
            <a:ext cx="10396025" cy="1200329"/>
          </a:xfrm>
          <a:prstGeom prst="rect">
            <a:avLst/>
          </a:prstGeom>
          <a:noFill/>
        </p:spPr>
        <p:txBody>
          <a:bodyPr wrap="square" rtlCol="0">
            <a:spAutoFit/>
          </a:bodyPr>
          <a:lstStyle/>
          <a:p>
            <a:r>
              <a:rPr lang="en-GB" dirty="0">
                <a:latin typeface="Bahnschrift" panose="020B0502040204020203" pitchFamily="34" charset="0"/>
              </a:rPr>
              <a:t>Do a lease portfolio analysis, reviewing the following and making a decision on each portfolio, which may include terminating, restructuring, and so on.</a:t>
            </a:r>
          </a:p>
          <a:p>
            <a:pPr marL="285750" indent="-285750">
              <a:buFont typeface="Arial" panose="020B0604020202020204" pitchFamily="34" charset="0"/>
              <a:buChar char="•"/>
            </a:pPr>
            <a:r>
              <a:rPr lang="en-GB" dirty="0">
                <a:latin typeface="Bahnschrift" panose="020B0502040204020203" pitchFamily="34" charset="0"/>
              </a:rPr>
              <a:t>Current and future risk</a:t>
            </a:r>
          </a:p>
          <a:p>
            <a:pPr marL="342900" indent="-342900">
              <a:buFont typeface="Wingdings" panose="05000000000000000000" pitchFamily="2" charset="2"/>
              <a:buChar char="§"/>
            </a:pPr>
            <a:r>
              <a:rPr lang="en-GB" dirty="0">
                <a:latin typeface="Bahnschrift" panose="020B0502040204020203" pitchFamily="34" charset="0"/>
              </a:rPr>
              <a:t>Current and future profitability </a:t>
            </a:r>
            <a:endParaRPr lang="en-US" dirty="0">
              <a:latin typeface="Bahnschrift" panose="020B0502040204020203" pitchFamily="34" charset="0"/>
            </a:endParaRPr>
          </a:p>
        </p:txBody>
      </p:sp>
      <p:sp>
        <p:nvSpPr>
          <p:cNvPr id="11" name="TextBox 10"/>
          <p:cNvSpPr txBox="1"/>
          <p:nvPr/>
        </p:nvSpPr>
        <p:spPr>
          <a:xfrm>
            <a:off x="2213318" y="5535713"/>
            <a:ext cx="10086534" cy="646331"/>
          </a:xfrm>
          <a:prstGeom prst="rect">
            <a:avLst/>
          </a:prstGeom>
          <a:noFill/>
        </p:spPr>
        <p:txBody>
          <a:bodyPr wrap="square" rtlCol="0">
            <a:spAutoFit/>
          </a:bodyPr>
          <a:lstStyle/>
          <a:p>
            <a:r>
              <a:rPr lang="en-GB" dirty="0">
                <a:latin typeface="Bahnschrift" panose="020B0502040204020203" pitchFamily="34" charset="0"/>
              </a:rPr>
              <a:t>Aggressive marketing for new business that will create a balance between existing and new leases</a:t>
            </a:r>
            <a:endParaRPr lang="en-US" dirty="0">
              <a:latin typeface="Bahnschrift" panose="020B0502040204020203"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0945" y="1908116"/>
            <a:ext cx="651657" cy="651657"/>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4769" t="4423" r="14616"/>
          <a:stretch/>
        </p:blipFill>
        <p:spPr>
          <a:xfrm>
            <a:off x="1009565" y="2853634"/>
            <a:ext cx="409617" cy="554411"/>
          </a:xfrm>
          <a:prstGeom prst="rect">
            <a:avLst/>
          </a:prstGeom>
        </p:spPr>
      </p:pic>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l="12831" r="17015"/>
          <a:stretch/>
        </p:blipFill>
        <p:spPr>
          <a:xfrm>
            <a:off x="983084" y="3957368"/>
            <a:ext cx="705039" cy="1004990"/>
          </a:xfrm>
          <a:prstGeom prst="rect">
            <a:avLst/>
          </a:prstGeom>
        </p:spPr>
      </p:pic>
      <p:pic>
        <p:nvPicPr>
          <p:cNvPr id="14" name="Picture 13"/>
          <p:cNvPicPr>
            <a:picLocks noChangeAspect="1"/>
          </p:cNvPicPr>
          <p:nvPr/>
        </p:nvPicPr>
        <p:blipFill rotWithShape="1">
          <a:blip r:embed="rId6" cstate="print">
            <a:extLst>
              <a:ext uri="{28A0092B-C50C-407E-A947-70E740481C1C}">
                <a14:useLocalDpi xmlns:a14="http://schemas.microsoft.com/office/drawing/2010/main" val="0"/>
              </a:ext>
            </a:extLst>
          </a:blip>
          <a:srcRect l="9434" r="9040"/>
          <a:stretch/>
        </p:blipFill>
        <p:spPr>
          <a:xfrm>
            <a:off x="1590128" y="5511681"/>
            <a:ext cx="574163" cy="704269"/>
          </a:xfrm>
          <a:prstGeom prst="rect">
            <a:avLst/>
          </a:prstGeom>
        </p:spPr>
      </p:pic>
    </p:spTree>
    <p:extLst>
      <p:ext uri="{BB962C8B-B14F-4D97-AF65-F5344CB8AC3E}">
        <p14:creationId xmlns:p14="http://schemas.microsoft.com/office/powerpoint/2010/main" val="789554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66" y="0"/>
            <a:ext cx="541606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642338" y="2138289"/>
            <a:ext cx="7549662" cy="3474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Terminator 5"/>
          <p:cNvSpPr/>
          <p:nvPr/>
        </p:nvSpPr>
        <p:spPr>
          <a:xfrm>
            <a:off x="4086664" y="4709159"/>
            <a:ext cx="3671668" cy="327074"/>
          </a:xfrm>
          <a:prstGeom prst="flowChartTermina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705642" y="2978295"/>
            <a:ext cx="6921305" cy="1323439"/>
          </a:xfrm>
          <a:prstGeom prst="rect">
            <a:avLst/>
          </a:prstGeom>
          <a:noFill/>
        </p:spPr>
        <p:txBody>
          <a:bodyPr wrap="square" rtlCol="0">
            <a:spAutoFit/>
          </a:bodyPr>
          <a:lstStyle/>
          <a:p>
            <a:r>
              <a:rPr lang="en-GB" sz="4000" b="1" dirty="0"/>
              <a:t>OVERVIEW OF THE MACRO ECONOMY</a:t>
            </a:r>
            <a:endParaRPr lang="en-US" sz="4000" b="1" dirty="0"/>
          </a:p>
        </p:txBody>
      </p:sp>
    </p:spTree>
    <p:extLst>
      <p:ext uri="{BB962C8B-B14F-4D97-AF65-F5344CB8AC3E}">
        <p14:creationId xmlns:p14="http://schemas.microsoft.com/office/powerpoint/2010/main" val="20537194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21169" y="520505"/>
            <a:ext cx="9870832" cy="6337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731520" y="520505"/>
            <a:ext cx="11460480" cy="63374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lowchart: Terminator 5"/>
          <p:cNvSpPr/>
          <p:nvPr/>
        </p:nvSpPr>
        <p:spPr>
          <a:xfrm>
            <a:off x="309489" y="1083212"/>
            <a:ext cx="9242474" cy="422031"/>
          </a:xfrm>
          <a:prstGeom prst="flowChartTermina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617784" y="582845"/>
            <a:ext cx="5387927" cy="584775"/>
          </a:xfrm>
          <a:prstGeom prst="rect">
            <a:avLst/>
          </a:prstGeom>
          <a:noFill/>
        </p:spPr>
        <p:txBody>
          <a:bodyPr wrap="square" rtlCol="0">
            <a:spAutoFit/>
          </a:bodyPr>
          <a:lstStyle/>
          <a:p>
            <a:r>
              <a:rPr lang="en-GB" sz="3200" b="1" dirty="0"/>
              <a:t>Growth Strategy</a:t>
            </a:r>
            <a:endParaRPr lang="en-US" sz="3200" b="1" dirty="0"/>
          </a:p>
        </p:txBody>
      </p:sp>
      <p:sp>
        <p:nvSpPr>
          <p:cNvPr id="2" name="Rectangle 1"/>
          <p:cNvSpPr/>
          <p:nvPr/>
        </p:nvSpPr>
        <p:spPr>
          <a:xfrm>
            <a:off x="1561516" y="2276959"/>
            <a:ext cx="10016198" cy="147208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33491" y="2597503"/>
            <a:ext cx="10086534" cy="830997"/>
          </a:xfrm>
          <a:prstGeom prst="rect">
            <a:avLst/>
          </a:prstGeom>
          <a:noFill/>
        </p:spPr>
        <p:txBody>
          <a:bodyPr wrap="square" rtlCol="0">
            <a:spAutoFit/>
          </a:bodyPr>
          <a:lstStyle/>
          <a:p>
            <a:r>
              <a:rPr lang="en-GB" sz="2400" dirty="0">
                <a:latin typeface="Bahnschrift" panose="020B0502040204020203" pitchFamily="34" charset="0"/>
              </a:rPr>
              <a:t>Concentrate more on asset leasing, which is less affected by inflation and exchange rates.</a:t>
            </a:r>
            <a:endParaRPr lang="en-US" sz="2400" dirty="0">
              <a:latin typeface="Bahnschrift" panose="020B0502040204020203" pitchFamily="34" charset="0"/>
            </a:endParaRPr>
          </a:p>
        </p:txBody>
      </p:sp>
      <p:sp>
        <p:nvSpPr>
          <p:cNvPr id="12" name="Rectangle 11"/>
          <p:cNvSpPr/>
          <p:nvPr/>
        </p:nvSpPr>
        <p:spPr>
          <a:xfrm>
            <a:off x="1561516" y="4353957"/>
            <a:ext cx="10016198" cy="147208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798323" y="4632794"/>
            <a:ext cx="10086534" cy="830997"/>
          </a:xfrm>
          <a:prstGeom prst="rect">
            <a:avLst/>
          </a:prstGeom>
          <a:noFill/>
        </p:spPr>
        <p:txBody>
          <a:bodyPr wrap="square" rtlCol="0">
            <a:spAutoFit/>
          </a:bodyPr>
          <a:lstStyle/>
          <a:p>
            <a:r>
              <a:rPr lang="en-GB" sz="2400" dirty="0">
                <a:latin typeface="Bahnschrift" panose="020B0502040204020203" pitchFamily="34" charset="0"/>
              </a:rPr>
              <a:t>If possible, align your lease and borrowing terms to avoid finance/investment misalignment.</a:t>
            </a:r>
            <a:endParaRPr lang="en-US" sz="2400" dirty="0">
              <a:latin typeface="Bahnschrift" panose="020B0502040204020203" pitchFamily="34" charset="0"/>
            </a:endParaRPr>
          </a:p>
        </p:txBody>
      </p:sp>
    </p:spTree>
    <p:extLst>
      <p:ext uri="{BB962C8B-B14F-4D97-AF65-F5344CB8AC3E}">
        <p14:creationId xmlns:p14="http://schemas.microsoft.com/office/powerpoint/2010/main" val="190404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21169" y="520505"/>
            <a:ext cx="9870832" cy="6337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731520" y="520505"/>
            <a:ext cx="11460480" cy="63374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2827605" y="2130291"/>
            <a:ext cx="6583681" cy="2708434"/>
          </a:xfrm>
          <a:prstGeom prst="rect">
            <a:avLst/>
          </a:prstGeom>
          <a:noFill/>
        </p:spPr>
        <p:txBody>
          <a:bodyPr wrap="square" rtlCol="0">
            <a:spAutoFit/>
          </a:bodyPr>
          <a:lstStyle/>
          <a:p>
            <a:r>
              <a:rPr lang="en-GB" sz="8800" b="1" dirty="0"/>
              <a:t>THANK YOU</a:t>
            </a:r>
            <a:r>
              <a:rPr lang="en-GB" sz="17000" b="1" dirty="0">
                <a:latin typeface="Algerian" panose="04020705040A02060702" pitchFamily="82" charset="0"/>
              </a:rPr>
              <a:t>!</a:t>
            </a:r>
            <a:endParaRPr lang="en-US" sz="17000" b="1" dirty="0">
              <a:latin typeface="Algerian" panose="04020705040A02060702" pitchFamily="82" charset="0"/>
            </a:endParaRPr>
          </a:p>
        </p:txBody>
      </p:sp>
    </p:spTree>
    <p:extLst>
      <p:ext uri="{BB962C8B-B14F-4D97-AF65-F5344CB8AC3E}">
        <p14:creationId xmlns:p14="http://schemas.microsoft.com/office/powerpoint/2010/main" val="64236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21169" y="520505"/>
            <a:ext cx="9870832" cy="6337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731520" y="520505"/>
            <a:ext cx="11460480" cy="63374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Decision 9"/>
          <p:cNvSpPr/>
          <p:nvPr/>
        </p:nvSpPr>
        <p:spPr>
          <a:xfrm>
            <a:off x="759655" y="2194562"/>
            <a:ext cx="4968976" cy="3063233"/>
          </a:xfrm>
          <a:prstGeom prst="flowChartDecision">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Terminator 5"/>
          <p:cNvSpPr/>
          <p:nvPr/>
        </p:nvSpPr>
        <p:spPr>
          <a:xfrm>
            <a:off x="309489" y="1167620"/>
            <a:ext cx="9242474" cy="422031"/>
          </a:xfrm>
          <a:prstGeom prst="flowChartTermina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617784" y="582845"/>
            <a:ext cx="7638757" cy="584775"/>
          </a:xfrm>
          <a:prstGeom prst="rect">
            <a:avLst/>
          </a:prstGeom>
          <a:noFill/>
        </p:spPr>
        <p:txBody>
          <a:bodyPr wrap="square" rtlCol="0">
            <a:spAutoFit/>
          </a:bodyPr>
          <a:lstStyle/>
          <a:p>
            <a:r>
              <a:rPr lang="en-GB" sz="3200" b="1" dirty="0"/>
              <a:t>Inflation Rate Forecast</a:t>
            </a:r>
            <a:endParaRPr lang="en-US" sz="3200" b="1" dirty="0"/>
          </a:p>
        </p:txBody>
      </p:sp>
      <p:pic>
        <p:nvPicPr>
          <p:cNvPr id="8" name="Picture 7"/>
          <p:cNvPicPr>
            <a:picLocks noChangeAspect="1"/>
          </p:cNvPicPr>
          <p:nvPr/>
        </p:nvPicPr>
        <p:blipFill rotWithShape="1">
          <a:blip r:embed="rId2"/>
          <a:srcRect b="32951"/>
          <a:stretch/>
        </p:blipFill>
        <p:spPr>
          <a:xfrm>
            <a:off x="5728632" y="1825281"/>
            <a:ext cx="6249272" cy="3474718"/>
          </a:xfrm>
          <a:prstGeom prst="rect">
            <a:avLst/>
          </a:prstGeom>
        </p:spPr>
      </p:pic>
      <p:sp>
        <p:nvSpPr>
          <p:cNvPr id="11" name="TextBox 10"/>
          <p:cNvSpPr txBox="1"/>
          <p:nvPr/>
        </p:nvSpPr>
        <p:spPr>
          <a:xfrm>
            <a:off x="1262139" y="3153352"/>
            <a:ext cx="3942034" cy="1015663"/>
          </a:xfrm>
          <a:prstGeom prst="rect">
            <a:avLst/>
          </a:prstGeom>
          <a:noFill/>
        </p:spPr>
        <p:txBody>
          <a:bodyPr wrap="square" rtlCol="0">
            <a:spAutoFit/>
          </a:bodyPr>
          <a:lstStyle/>
          <a:p>
            <a:pPr algn="ctr">
              <a:buSzPct val="80000"/>
            </a:pPr>
            <a:r>
              <a:rPr lang="en-US" altLang="en-US" sz="2000" b="1" i="1" dirty="0">
                <a:solidFill>
                  <a:schemeClr val="bg1"/>
                </a:solidFill>
              </a:rPr>
              <a:t>Although The Inflation Rate Forecast For 2022 Was 13.5%, It Hit 20.77% In September 2022</a:t>
            </a:r>
          </a:p>
        </p:txBody>
      </p:sp>
      <p:sp>
        <p:nvSpPr>
          <p:cNvPr id="12" name="TextBox 11"/>
          <p:cNvSpPr txBox="1"/>
          <p:nvPr/>
        </p:nvSpPr>
        <p:spPr>
          <a:xfrm>
            <a:off x="5204172" y="5452321"/>
            <a:ext cx="6987827" cy="1015663"/>
          </a:xfrm>
          <a:prstGeom prst="rect">
            <a:avLst/>
          </a:prstGeom>
          <a:noFill/>
        </p:spPr>
        <p:txBody>
          <a:bodyPr wrap="square" rtlCol="0">
            <a:spAutoFit/>
          </a:bodyPr>
          <a:lstStyle/>
          <a:p>
            <a:pPr algn="ctr">
              <a:buSzPct val="80000"/>
            </a:pPr>
            <a:r>
              <a:rPr lang="en-US" altLang="en-US" sz="2000" b="1" i="1" dirty="0"/>
              <a:t>Although IMF and CBN forecast a decline to 17% in 2023, this may not be achievable in the light of the current realities. There is a possibility that inflation may increase to 25%</a:t>
            </a:r>
          </a:p>
        </p:txBody>
      </p:sp>
    </p:spTree>
    <p:extLst>
      <p:ext uri="{BB962C8B-B14F-4D97-AF65-F5344CB8AC3E}">
        <p14:creationId xmlns:p14="http://schemas.microsoft.com/office/powerpoint/2010/main" val="2902155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321169" y="520505"/>
            <a:ext cx="9870832" cy="6337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731520" y="520505"/>
            <a:ext cx="11460480" cy="63374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827619" y="4060288"/>
            <a:ext cx="9242478" cy="1090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Terminator 4"/>
          <p:cNvSpPr/>
          <p:nvPr/>
        </p:nvSpPr>
        <p:spPr>
          <a:xfrm>
            <a:off x="309489" y="1167620"/>
            <a:ext cx="9242474" cy="422031"/>
          </a:xfrm>
          <a:prstGeom prst="flowChartTermina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617784" y="582845"/>
            <a:ext cx="5387927" cy="584775"/>
          </a:xfrm>
          <a:prstGeom prst="rect">
            <a:avLst/>
          </a:prstGeom>
          <a:noFill/>
        </p:spPr>
        <p:txBody>
          <a:bodyPr wrap="square" rtlCol="0">
            <a:spAutoFit/>
          </a:bodyPr>
          <a:lstStyle/>
          <a:p>
            <a:r>
              <a:rPr lang="en-GB" sz="3200" b="1" dirty="0"/>
              <a:t>Foreign Exchange</a:t>
            </a:r>
            <a:endParaRPr lang="en-US" sz="3200" b="1" dirty="0"/>
          </a:p>
        </p:txBody>
      </p:sp>
      <p:sp>
        <p:nvSpPr>
          <p:cNvPr id="8" name="Rectangle 7"/>
          <p:cNvSpPr/>
          <p:nvPr/>
        </p:nvSpPr>
        <p:spPr>
          <a:xfrm>
            <a:off x="900328" y="2180491"/>
            <a:ext cx="2644727" cy="3995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727926" y="2174426"/>
            <a:ext cx="2644727" cy="39952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555524" y="2174426"/>
            <a:ext cx="2644727" cy="3995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380796" y="2174426"/>
            <a:ext cx="2644727" cy="39952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059738" y="3023941"/>
            <a:ext cx="2459508" cy="1938992"/>
          </a:xfrm>
          <a:prstGeom prst="rect">
            <a:avLst/>
          </a:prstGeom>
          <a:noFill/>
        </p:spPr>
        <p:txBody>
          <a:bodyPr wrap="square" rtlCol="0">
            <a:spAutoFit/>
          </a:bodyPr>
          <a:lstStyle/>
          <a:p>
            <a:r>
              <a:rPr lang="en-US" altLang="en-US" sz="2000" dirty="0">
                <a:solidFill>
                  <a:schemeClr val="bg1"/>
                </a:solidFill>
                <a:latin typeface="Bahnschrift" panose="020B0502040204020203" pitchFamily="34" charset="0"/>
              </a:rPr>
              <a:t>The Nigeria Naira has consistently been devaluated against the US dollars, Pound Sterling and Euro.</a:t>
            </a:r>
            <a:endParaRPr lang="en-US" sz="2000" dirty="0">
              <a:solidFill>
                <a:schemeClr val="bg1"/>
              </a:solidFill>
              <a:latin typeface="Bahnschrift" panose="020B0502040204020203" pitchFamily="34" charset="0"/>
            </a:endParaRPr>
          </a:p>
        </p:txBody>
      </p:sp>
      <p:sp>
        <p:nvSpPr>
          <p:cNvPr id="14" name="TextBox 13"/>
          <p:cNvSpPr txBox="1"/>
          <p:nvPr/>
        </p:nvSpPr>
        <p:spPr>
          <a:xfrm>
            <a:off x="3725600" y="2484888"/>
            <a:ext cx="2613049" cy="3785652"/>
          </a:xfrm>
          <a:prstGeom prst="rect">
            <a:avLst/>
          </a:prstGeom>
          <a:noFill/>
        </p:spPr>
        <p:txBody>
          <a:bodyPr wrap="square" rtlCol="0">
            <a:spAutoFit/>
          </a:bodyPr>
          <a:lstStyle/>
          <a:p>
            <a:r>
              <a:rPr lang="en-US" altLang="en-US" sz="2000" dirty="0">
                <a:latin typeface="Bahnschrift" panose="020B0502040204020203" pitchFamily="34" charset="0"/>
              </a:rPr>
              <a:t>The rate of Naira devaluation in 2022 has been too rapid and is almost totally out of control. At the moment it is about N752 to 1 USD parallel market and there are speculations that this will get to N 1,000.</a:t>
            </a:r>
          </a:p>
        </p:txBody>
      </p:sp>
      <p:sp>
        <p:nvSpPr>
          <p:cNvPr id="15" name="TextBox 14"/>
          <p:cNvSpPr txBox="1"/>
          <p:nvPr/>
        </p:nvSpPr>
        <p:spPr>
          <a:xfrm>
            <a:off x="6710273" y="2884997"/>
            <a:ext cx="2459508" cy="2246769"/>
          </a:xfrm>
          <a:prstGeom prst="rect">
            <a:avLst/>
          </a:prstGeom>
          <a:noFill/>
        </p:spPr>
        <p:txBody>
          <a:bodyPr wrap="square" rtlCol="0">
            <a:spAutoFit/>
          </a:bodyPr>
          <a:lstStyle/>
          <a:p>
            <a:r>
              <a:rPr lang="en-US" altLang="en-US" sz="2000" dirty="0">
                <a:solidFill>
                  <a:schemeClr val="bg1"/>
                </a:solidFill>
                <a:latin typeface="Bahnschrift" panose="020B0502040204020203" pitchFamily="34" charset="0"/>
              </a:rPr>
              <a:t>The challenge has always been that the demand for these foreign currencies is far higher than its supply.</a:t>
            </a:r>
          </a:p>
        </p:txBody>
      </p:sp>
      <p:sp>
        <p:nvSpPr>
          <p:cNvPr id="16" name="TextBox 15"/>
          <p:cNvSpPr txBox="1"/>
          <p:nvPr/>
        </p:nvSpPr>
        <p:spPr>
          <a:xfrm>
            <a:off x="9464034" y="2500076"/>
            <a:ext cx="2644728" cy="3170099"/>
          </a:xfrm>
          <a:prstGeom prst="rect">
            <a:avLst/>
          </a:prstGeom>
          <a:noFill/>
        </p:spPr>
        <p:txBody>
          <a:bodyPr wrap="square" rtlCol="0">
            <a:spAutoFit/>
          </a:bodyPr>
          <a:lstStyle/>
          <a:p>
            <a:r>
              <a:rPr lang="en-US" altLang="en-US" sz="2000" dirty="0">
                <a:latin typeface="Bahnschrift" panose="020B0502040204020203" pitchFamily="34" charset="0"/>
              </a:rPr>
              <a:t>These increase in costs cannot be transferred to the  existing clients as lease contracts are fixed and for new leases the rentals will be extremely high which is a discouraging factor.</a:t>
            </a:r>
          </a:p>
        </p:txBody>
      </p:sp>
    </p:spTree>
    <p:extLst>
      <p:ext uri="{BB962C8B-B14F-4D97-AF65-F5344CB8AC3E}">
        <p14:creationId xmlns:p14="http://schemas.microsoft.com/office/powerpoint/2010/main" val="353254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21169" y="520505"/>
            <a:ext cx="9870832" cy="6337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731520" y="520505"/>
            <a:ext cx="11460480" cy="63374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p:cNvSpPr/>
          <p:nvPr/>
        </p:nvSpPr>
        <p:spPr>
          <a:xfrm>
            <a:off x="126608" y="3391931"/>
            <a:ext cx="9242474" cy="120012"/>
          </a:xfrm>
          <a:prstGeom prst="flowChartTermina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935343" y="1118873"/>
            <a:ext cx="6987827" cy="400110"/>
          </a:xfrm>
          <a:prstGeom prst="rect">
            <a:avLst/>
          </a:prstGeom>
          <a:noFill/>
        </p:spPr>
        <p:txBody>
          <a:bodyPr wrap="square" rtlCol="0">
            <a:spAutoFit/>
          </a:bodyPr>
          <a:lstStyle/>
          <a:p>
            <a:pPr algn="ctr">
              <a:buSzPct val="80000"/>
            </a:pPr>
            <a:r>
              <a:rPr lang="en-US" altLang="en-US" sz="2000" dirty="0">
                <a:latin typeface="Bahnschrift" panose="020B0502040204020203" pitchFamily="34" charset="0"/>
              </a:rPr>
              <a:t>The following are also speculated before the end of 2023:</a:t>
            </a:r>
          </a:p>
        </p:txBody>
      </p:sp>
      <p:sp>
        <p:nvSpPr>
          <p:cNvPr id="8" name="TextBox 7"/>
          <p:cNvSpPr txBox="1"/>
          <p:nvPr/>
        </p:nvSpPr>
        <p:spPr>
          <a:xfrm>
            <a:off x="1220890" y="1721387"/>
            <a:ext cx="10481740" cy="1631216"/>
          </a:xfrm>
          <a:prstGeom prst="rect">
            <a:avLst/>
          </a:prstGeom>
          <a:noFill/>
        </p:spPr>
        <p:txBody>
          <a:bodyPr wrap="square" rtlCol="0">
            <a:spAutoFit/>
          </a:bodyPr>
          <a:lstStyle/>
          <a:p>
            <a:pPr>
              <a:buSzPct val="80000"/>
            </a:pPr>
            <a:r>
              <a:rPr lang="en-US" altLang="en-US" sz="2000" dirty="0">
                <a:latin typeface="Bahnschrift" panose="020B0502040204020203" pitchFamily="34" charset="0"/>
              </a:rPr>
              <a:t>Going by the manifesto of the political parties, it is expected that they will abolish having two different rates (Parallel and official rate), which is likely to: </a:t>
            </a:r>
          </a:p>
          <a:p>
            <a:pPr marL="457200" indent="-457200">
              <a:buSzPct val="80000"/>
              <a:buAutoNum type="alphaLcParenR"/>
            </a:pPr>
            <a:r>
              <a:rPr lang="en-US" altLang="en-US" sz="2000" dirty="0">
                <a:latin typeface="Bahnschrift" panose="020B0502040204020203" pitchFamily="34" charset="0"/>
              </a:rPr>
              <a:t>Increase the normal official rate as at today</a:t>
            </a:r>
          </a:p>
          <a:p>
            <a:pPr marL="457200" indent="-457200">
              <a:buSzPct val="80000"/>
              <a:buAutoNum type="alphaLcParenR"/>
            </a:pPr>
            <a:r>
              <a:rPr lang="en-GB" altLang="en-US" sz="2000" dirty="0">
                <a:latin typeface="Bahnschrift" panose="020B0502040204020203" pitchFamily="34" charset="0"/>
              </a:rPr>
              <a:t>Bring stability </a:t>
            </a:r>
          </a:p>
          <a:p>
            <a:pPr marL="457200" indent="-457200">
              <a:buSzPct val="80000"/>
              <a:buAutoNum type="alphaLcParenR"/>
            </a:pPr>
            <a:r>
              <a:rPr lang="en-GB" altLang="en-US" sz="2000" dirty="0">
                <a:latin typeface="Bahnschrift" panose="020B0502040204020203" pitchFamily="34" charset="0"/>
              </a:rPr>
              <a:t>To be resisted by millions currently benefiting from the both market rates.</a:t>
            </a:r>
            <a:endParaRPr lang="en-US" altLang="en-US" sz="2000" dirty="0">
              <a:latin typeface="Bahnschrift" panose="020B0502040204020203" pitchFamily="34" charset="0"/>
            </a:endParaRPr>
          </a:p>
        </p:txBody>
      </p:sp>
      <p:sp>
        <p:nvSpPr>
          <p:cNvPr id="9" name="TextBox 8"/>
          <p:cNvSpPr txBox="1"/>
          <p:nvPr/>
        </p:nvSpPr>
        <p:spPr>
          <a:xfrm>
            <a:off x="1710261" y="3556427"/>
            <a:ext cx="10481740" cy="1323439"/>
          </a:xfrm>
          <a:prstGeom prst="rect">
            <a:avLst/>
          </a:prstGeom>
          <a:noFill/>
        </p:spPr>
        <p:txBody>
          <a:bodyPr wrap="square" rtlCol="0">
            <a:spAutoFit/>
          </a:bodyPr>
          <a:lstStyle/>
          <a:p>
            <a:pPr>
              <a:buSzPct val="80000"/>
            </a:pPr>
            <a:r>
              <a:rPr lang="en-GB" altLang="en-US" sz="2000" dirty="0">
                <a:latin typeface="Bahnschrift" panose="020B0502040204020203" pitchFamily="34" charset="0"/>
              </a:rPr>
              <a:t>It is expected that Dangote refinery will commence before the end of 2</a:t>
            </a:r>
            <a:r>
              <a:rPr lang="en-GB" altLang="en-US" sz="2000" baseline="30000" dirty="0">
                <a:latin typeface="Bahnschrift" panose="020B0502040204020203" pitchFamily="34" charset="0"/>
              </a:rPr>
              <a:t>nd</a:t>
            </a:r>
            <a:r>
              <a:rPr lang="en-GB" altLang="en-US" sz="2000" dirty="0">
                <a:latin typeface="Bahnschrift" panose="020B0502040204020203" pitchFamily="34" charset="0"/>
              </a:rPr>
              <a:t> quarter with all the M.O.U signed with the government . This is likely to reduce pressure on foreign exchange demand to importation of fuel, which may likely create an impact on exchange rate reduction and stability.</a:t>
            </a:r>
            <a:endParaRPr lang="en-US" altLang="en-US" sz="2000" dirty="0">
              <a:latin typeface="Bahnschrift" panose="020B0502040204020203" pitchFamily="34" charset="0"/>
            </a:endParaRPr>
          </a:p>
        </p:txBody>
      </p:sp>
      <p:sp>
        <p:nvSpPr>
          <p:cNvPr id="10" name="TextBox 9"/>
          <p:cNvSpPr txBox="1"/>
          <p:nvPr/>
        </p:nvSpPr>
        <p:spPr>
          <a:xfrm>
            <a:off x="1414837" y="5442107"/>
            <a:ext cx="10481740" cy="707886"/>
          </a:xfrm>
          <a:prstGeom prst="rect">
            <a:avLst/>
          </a:prstGeom>
          <a:noFill/>
        </p:spPr>
        <p:txBody>
          <a:bodyPr wrap="square" rtlCol="0">
            <a:spAutoFit/>
          </a:bodyPr>
          <a:lstStyle/>
          <a:p>
            <a:pPr>
              <a:buSzPct val="80000"/>
            </a:pPr>
            <a:r>
              <a:rPr lang="en-GB" altLang="en-US" sz="2000" dirty="0">
                <a:latin typeface="Bahnschrift" panose="020B0502040204020203" pitchFamily="34" charset="0"/>
              </a:rPr>
              <a:t>The success of the upcoming election notwithstanding the winner, is likely to make a slight impact on foreign investment and diaspora remittance</a:t>
            </a:r>
            <a:endParaRPr lang="en-US" altLang="en-US" sz="2000" dirty="0">
              <a:latin typeface="Bahnschrift" panose="020B0502040204020203" pitchFamily="34" charset="0"/>
            </a:endParaRPr>
          </a:p>
        </p:txBody>
      </p:sp>
      <p:sp>
        <p:nvSpPr>
          <p:cNvPr id="11" name="Flowchart: Connector 10"/>
          <p:cNvSpPr/>
          <p:nvPr/>
        </p:nvSpPr>
        <p:spPr>
          <a:xfrm>
            <a:off x="812926" y="1289028"/>
            <a:ext cx="520505" cy="75794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t>1</a:t>
            </a:r>
            <a:endParaRPr lang="en-US" sz="4000" b="1" dirty="0"/>
          </a:p>
        </p:txBody>
      </p:sp>
      <p:sp>
        <p:nvSpPr>
          <p:cNvPr id="12" name="Flowchart: Terminator 11"/>
          <p:cNvSpPr/>
          <p:nvPr/>
        </p:nvSpPr>
        <p:spPr>
          <a:xfrm>
            <a:off x="126608" y="4905619"/>
            <a:ext cx="9242474" cy="120012"/>
          </a:xfrm>
          <a:prstGeom prst="flowChartTerminator">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p:cNvSpPr/>
          <p:nvPr/>
        </p:nvSpPr>
        <p:spPr>
          <a:xfrm>
            <a:off x="1220426" y="3551271"/>
            <a:ext cx="520505" cy="75794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t>2</a:t>
            </a:r>
            <a:endParaRPr lang="en-US" sz="4000" b="1" dirty="0"/>
          </a:p>
        </p:txBody>
      </p:sp>
      <p:sp>
        <p:nvSpPr>
          <p:cNvPr id="14" name="Flowchart: Connector 13"/>
          <p:cNvSpPr/>
          <p:nvPr/>
        </p:nvSpPr>
        <p:spPr>
          <a:xfrm>
            <a:off x="812926" y="5094373"/>
            <a:ext cx="520505" cy="75794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t>3</a:t>
            </a:r>
            <a:endParaRPr lang="en-US" sz="4000" b="1" dirty="0"/>
          </a:p>
        </p:txBody>
      </p:sp>
    </p:spTree>
    <p:extLst>
      <p:ext uri="{BB962C8B-B14F-4D97-AF65-F5344CB8AC3E}">
        <p14:creationId xmlns:p14="http://schemas.microsoft.com/office/powerpoint/2010/main" val="4147315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321169" y="520505"/>
            <a:ext cx="9870832" cy="6337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731520" y="520505"/>
            <a:ext cx="11460480" cy="63374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827619" y="4060288"/>
            <a:ext cx="9242478" cy="1090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Terminator 4"/>
          <p:cNvSpPr/>
          <p:nvPr/>
        </p:nvSpPr>
        <p:spPr>
          <a:xfrm>
            <a:off x="309489" y="1167620"/>
            <a:ext cx="9242474" cy="422031"/>
          </a:xfrm>
          <a:prstGeom prst="flowChartTermina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617784" y="582845"/>
            <a:ext cx="5387927" cy="584775"/>
          </a:xfrm>
          <a:prstGeom prst="rect">
            <a:avLst/>
          </a:prstGeom>
          <a:noFill/>
        </p:spPr>
        <p:txBody>
          <a:bodyPr wrap="square" rtlCol="0">
            <a:spAutoFit/>
          </a:bodyPr>
          <a:lstStyle/>
          <a:p>
            <a:r>
              <a:rPr lang="en-GB" sz="3200" b="1" dirty="0"/>
              <a:t>CBN Monetary Policy</a:t>
            </a:r>
            <a:endParaRPr lang="en-US" sz="3200" b="1" dirty="0"/>
          </a:p>
        </p:txBody>
      </p:sp>
      <p:sp>
        <p:nvSpPr>
          <p:cNvPr id="8" name="Rectangle 7"/>
          <p:cNvSpPr/>
          <p:nvPr/>
        </p:nvSpPr>
        <p:spPr>
          <a:xfrm>
            <a:off x="900328" y="2180491"/>
            <a:ext cx="2644727" cy="3995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727926" y="2174426"/>
            <a:ext cx="2644727" cy="39952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555524" y="2174426"/>
            <a:ext cx="2644727" cy="3995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380796" y="2174426"/>
            <a:ext cx="2644727" cy="39952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059738" y="3023941"/>
            <a:ext cx="2459508" cy="1323439"/>
          </a:xfrm>
          <a:prstGeom prst="rect">
            <a:avLst/>
          </a:prstGeom>
          <a:noFill/>
        </p:spPr>
        <p:txBody>
          <a:bodyPr wrap="square" rtlCol="0">
            <a:spAutoFit/>
          </a:bodyPr>
          <a:lstStyle/>
          <a:p>
            <a:r>
              <a:rPr lang="en-US" altLang="en-US" sz="2000" dirty="0">
                <a:solidFill>
                  <a:schemeClr val="bg1"/>
                </a:solidFill>
              </a:rPr>
              <a:t>The CBN recently increased the Monetary Policy Rate (MPR) to 17.5%.</a:t>
            </a:r>
          </a:p>
        </p:txBody>
      </p:sp>
      <p:sp>
        <p:nvSpPr>
          <p:cNvPr id="14" name="TextBox 13"/>
          <p:cNvSpPr txBox="1"/>
          <p:nvPr/>
        </p:nvSpPr>
        <p:spPr>
          <a:xfrm>
            <a:off x="3775998" y="3192773"/>
            <a:ext cx="2613049" cy="1631216"/>
          </a:xfrm>
          <a:prstGeom prst="rect">
            <a:avLst/>
          </a:prstGeom>
          <a:noFill/>
        </p:spPr>
        <p:txBody>
          <a:bodyPr wrap="square" rtlCol="0">
            <a:spAutoFit/>
          </a:bodyPr>
          <a:lstStyle/>
          <a:p>
            <a:r>
              <a:rPr lang="en-US" altLang="en-US" sz="2000" dirty="0"/>
              <a:t>The CBN also increased the Cash Reserve Ratio to 32.5% while retaining Liquidity Ratio at 30%.</a:t>
            </a:r>
          </a:p>
        </p:txBody>
      </p:sp>
      <p:sp>
        <p:nvSpPr>
          <p:cNvPr id="15" name="TextBox 14"/>
          <p:cNvSpPr txBox="1"/>
          <p:nvPr/>
        </p:nvSpPr>
        <p:spPr>
          <a:xfrm>
            <a:off x="6710273" y="2884997"/>
            <a:ext cx="2459508" cy="1938992"/>
          </a:xfrm>
          <a:prstGeom prst="rect">
            <a:avLst/>
          </a:prstGeom>
          <a:noFill/>
        </p:spPr>
        <p:txBody>
          <a:bodyPr wrap="square" rtlCol="0">
            <a:spAutoFit/>
          </a:bodyPr>
          <a:lstStyle/>
          <a:p>
            <a:r>
              <a:rPr lang="en-US" altLang="en-US" sz="2000" dirty="0">
                <a:solidFill>
                  <a:schemeClr val="bg1"/>
                </a:solidFill>
              </a:rPr>
              <a:t>Consequently commercial banks increased their lending rates and is currently between 23% to 28%.</a:t>
            </a:r>
          </a:p>
        </p:txBody>
      </p:sp>
      <p:sp>
        <p:nvSpPr>
          <p:cNvPr id="16" name="TextBox 15"/>
          <p:cNvSpPr txBox="1"/>
          <p:nvPr/>
        </p:nvSpPr>
        <p:spPr>
          <a:xfrm>
            <a:off x="9464034" y="2500076"/>
            <a:ext cx="2644728" cy="3477875"/>
          </a:xfrm>
          <a:prstGeom prst="rect">
            <a:avLst/>
          </a:prstGeom>
          <a:noFill/>
        </p:spPr>
        <p:txBody>
          <a:bodyPr wrap="square" rtlCol="0">
            <a:spAutoFit/>
          </a:bodyPr>
          <a:lstStyle/>
          <a:p>
            <a:r>
              <a:rPr lang="en-US" altLang="en-US" sz="2000" dirty="0">
                <a:latin typeface="Bahnschrift" panose="020B0502040204020203" pitchFamily="34" charset="0"/>
              </a:rPr>
              <a:t>This has some effects on the leasing industry as the hedged interest gain would be wiped off and some leases will be operating at a loss since interest rates embedded in most customer leases are fixed.</a:t>
            </a:r>
          </a:p>
        </p:txBody>
      </p:sp>
    </p:spTree>
    <p:extLst>
      <p:ext uri="{BB962C8B-B14F-4D97-AF65-F5344CB8AC3E}">
        <p14:creationId xmlns:p14="http://schemas.microsoft.com/office/powerpoint/2010/main" val="2336256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321169" y="520505"/>
            <a:ext cx="9870832" cy="6337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731520" y="520505"/>
            <a:ext cx="11460480" cy="63374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827619" y="4060288"/>
            <a:ext cx="9242478" cy="1090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Terminator 4"/>
          <p:cNvSpPr/>
          <p:nvPr/>
        </p:nvSpPr>
        <p:spPr>
          <a:xfrm>
            <a:off x="309489" y="1167620"/>
            <a:ext cx="9242474" cy="422031"/>
          </a:xfrm>
          <a:prstGeom prst="flowChartTermina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617784" y="582845"/>
            <a:ext cx="5387927" cy="584775"/>
          </a:xfrm>
          <a:prstGeom prst="rect">
            <a:avLst/>
          </a:prstGeom>
          <a:noFill/>
        </p:spPr>
        <p:txBody>
          <a:bodyPr wrap="square" rtlCol="0">
            <a:spAutoFit/>
          </a:bodyPr>
          <a:lstStyle/>
          <a:p>
            <a:r>
              <a:rPr lang="en-GB" sz="3200" b="1" dirty="0"/>
              <a:t>The Political Environment</a:t>
            </a:r>
            <a:endParaRPr lang="en-US" sz="3200" b="1" dirty="0"/>
          </a:p>
        </p:txBody>
      </p:sp>
      <p:sp>
        <p:nvSpPr>
          <p:cNvPr id="8" name="Rectangle 7"/>
          <p:cNvSpPr/>
          <p:nvPr/>
        </p:nvSpPr>
        <p:spPr>
          <a:xfrm>
            <a:off x="900328" y="2180491"/>
            <a:ext cx="2644727" cy="3995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727926" y="2174426"/>
            <a:ext cx="2644727" cy="39952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555524" y="2174426"/>
            <a:ext cx="2644727" cy="3995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380796" y="2174426"/>
            <a:ext cx="2644727" cy="39952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001131" y="2515264"/>
            <a:ext cx="2459508" cy="3477875"/>
          </a:xfrm>
          <a:prstGeom prst="rect">
            <a:avLst/>
          </a:prstGeom>
          <a:noFill/>
        </p:spPr>
        <p:txBody>
          <a:bodyPr wrap="square" rtlCol="0">
            <a:spAutoFit/>
          </a:bodyPr>
          <a:lstStyle/>
          <a:p>
            <a:r>
              <a:rPr lang="en-US" altLang="en-US" sz="2000" dirty="0">
                <a:solidFill>
                  <a:schemeClr val="bg1"/>
                </a:solidFill>
                <a:latin typeface="Bahnschrift" panose="020B0502040204020203" pitchFamily="34" charset="0"/>
              </a:rPr>
              <a:t>The effect of the oncoming 2023 elections are already being felt in 2022.</a:t>
            </a:r>
          </a:p>
          <a:p>
            <a:r>
              <a:rPr lang="en-US" altLang="en-US" sz="2000" dirty="0">
                <a:solidFill>
                  <a:schemeClr val="bg1"/>
                </a:solidFill>
                <a:latin typeface="Bahnschrift" panose="020B0502040204020203" pitchFamily="34" charset="0"/>
              </a:rPr>
              <a:t>There is general apathy towards investments and this is adversely affecting the leasing business.</a:t>
            </a:r>
          </a:p>
        </p:txBody>
      </p:sp>
      <p:sp>
        <p:nvSpPr>
          <p:cNvPr id="14" name="TextBox 13"/>
          <p:cNvSpPr txBox="1"/>
          <p:nvPr/>
        </p:nvSpPr>
        <p:spPr>
          <a:xfrm>
            <a:off x="3775998" y="2746942"/>
            <a:ext cx="2613049" cy="3170099"/>
          </a:xfrm>
          <a:prstGeom prst="rect">
            <a:avLst/>
          </a:prstGeom>
          <a:noFill/>
        </p:spPr>
        <p:txBody>
          <a:bodyPr wrap="square" rtlCol="0">
            <a:spAutoFit/>
          </a:bodyPr>
          <a:lstStyle/>
          <a:p>
            <a:r>
              <a:rPr lang="en-US" altLang="en-US" sz="2000" dirty="0">
                <a:latin typeface="Bahnschrift" panose="020B0502040204020203" pitchFamily="34" charset="0"/>
              </a:rPr>
              <a:t>Foreign investors are also withdrawing their investments from Nigeria thereby causing further devaluation of the Naira which is widely believed will hit N 1,000 to 1 USD by December 2023.</a:t>
            </a:r>
          </a:p>
        </p:txBody>
      </p:sp>
      <p:sp>
        <p:nvSpPr>
          <p:cNvPr id="15" name="TextBox 14"/>
          <p:cNvSpPr txBox="1"/>
          <p:nvPr/>
        </p:nvSpPr>
        <p:spPr>
          <a:xfrm>
            <a:off x="6710273" y="2884997"/>
            <a:ext cx="2459508" cy="2554545"/>
          </a:xfrm>
          <a:prstGeom prst="rect">
            <a:avLst/>
          </a:prstGeom>
          <a:noFill/>
        </p:spPr>
        <p:txBody>
          <a:bodyPr wrap="square" rtlCol="0">
            <a:spAutoFit/>
          </a:bodyPr>
          <a:lstStyle/>
          <a:p>
            <a:r>
              <a:rPr lang="en-US" altLang="en-US" sz="2000" dirty="0">
                <a:solidFill>
                  <a:schemeClr val="bg1"/>
                </a:solidFill>
                <a:latin typeface="Bahnschrift" panose="020B0502040204020203" pitchFamily="34" charset="0"/>
              </a:rPr>
              <a:t>There are fears of abandonment of the current ongoing projects with a new government coming in and destruction of lives and properties.</a:t>
            </a:r>
          </a:p>
        </p:txBody>
      </p:sp>
      <p:sp>
        <p:nvSpPr>
          <p:cNvPr id="16" name="TextBox 15"/>
          <p:cNvSpPr txBox="1"/>
          <p:nvPr/>
        </p:nvSpPr>
        <p:spPr>
          <a:xfrm>
            <a:off x="9437066" y="3299192"/>
            <a:ext cx="2644728" cy="1631216"/>
          </a:xfrm>
          <a:prstGeom prst="rect">
            <a:avLst/>
          </a:prstGeom>
          <a:noFill/>
        </p:spPr>
        <p:txBody>
          <a:bodyPr wrap="square" rtlCol="0">
            <a:spAutoFit/>
          </a:bodyPr>
          <a:lstStyle/>
          <a:p>
            <a:r>
              <a:rPr lang="en-US" altLang="en-US" sz="2000" dirty="0">
                <a:latin typeface="Bahnschrift" panose="020B0502040204020203" pitchFamily="34" charset="0"/>
              </a:rPr>
              <a:t>The overall effect of all these is that normal businesses will only start to pick up in 3</a:t>
            </a:r>
            <a:r>
              <a:rPr lang="en-US" altLang="en-US" sz="2000" baseline="30000" dirty="0">
                <a:latin typeface="Bahnschrift" panose="020B0502040204020203" pitchFamily="34" charset="0"/>
              </a:rPr>
              <a:t>rd</a:t>
            </a:r>
            <a:r>
              <a:rPr lang="en-US" altLang="en-US" sz="2000" dirty="0">
                <a:latin typeface="Bahnschrift" panose="020B0502040204020203" pitchFamily="34" charset="0"/>
              </a:rPr>
              <a:t> quarter.</a:t>
            </a:r>
          </a:p>
        </p:txBody>
      </p:sp>
    </p:spTree>
    <p:extLst>
      <p:ext uri="{BB962C8B-B14F-4D97-AF65-F5344CB8AC3E}">
        <p14:creationId xmlns:p14="http://schemas.microsoft.com/office/powerpoint/2010/main" val="825342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321169" y="520505"/>
            <a:ext cx="9870832" cy="6337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731520" y="520505"/>
            <a:ext cx="11460480" cy="63374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827619" y="4060288"/>
            <a:ext cx="9242478" cy="1090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Terminator 4"/>
          <p:cNvSpPr/>
          <p:nvPr/>
        </p:nvSpPr>
        <p:spPr>
          <a:xfrm>
            <a:off x="309489" y="1167620"/>
            <a:ext cx="9242474" cy="422031"/>
          </a:xfrm>
          <a:prstGeom prst="flowChartTermina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33376" y="582845"/>
            <a:ext cx="7582467" cy="584775"/>
          </a:xfrm>
          <a:prstGeom prst="rect">
            <a:avLst/>
          </a:prstGeom>
          <a:noFill/>
        </p:spPr>
        <p:txBody>
          <a:bodyPr wrap="square" rtlCol="0">
            <a:spAutoFit/>
          </a:bodyPr>
          <a:lstStyle/>
          <a:p>
            <a:r>
              <a:rPr lang="en-GB" sz="3200" b="1" dirty="0"/>
              <a:t>Sustainability and The Social Environment</a:t>
            </a:r>
            <a:endParaRPr lang="en-US" sz="3200" b="1" dirty="0"/>
          </a:p>
        </p:txBody>
      </p:sp>
      <p:sp>
        <p:nvSpPr>
          <p:cNvPr id="8" name="Rectangle 7"/>
          <p:cNvSpPr/>
          <p:nvPr/>
        </p:nvSpPr>
        <p:spPr>
          <a:xfrm>
            <a:off x="900328" y="2180491"/>
            <a:ext cx="2644727" cy="3995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727926" y="2174426"/>
            <a:ext cx="2644727" cy="39952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555524" y="2174426"/>
            <a:ext cx="2644727" cy="3995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380796" y="2174426"/>
            <a:ext cx="2644727" cy="39952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057403" y="3145304"/>
            <a:ext cx="2459508" cy="1938992"/>
          </a:xfrm>
          <a:prstGeom prst="rect">
            <a:avLst/>
          </a:prstGeom>
          <a:noFill/>
        </p:spPr>
        <p:txBody>
          <a:bodyPr wrap="square" rtlCol="0">
            <a:spAutoFit/>
          </a:bodyPr>
          <a:lstStyle/>
          <a:p>
            <a:r>
              <a:rPr lang="en-GB" altLang="en-US" sz="2000" dirty="0">
                <a:solidFill>
                  <a:schemeClr val="bg1"/>
                </a:solidFill>
                <a:latin typeface="Bahnschrift" panose="020B0502040204020203" pitchFamily="34" charset="0"/>
              </a:rPr>
              <a:t>The subject of Sustainability has become a worldwide issue and a topic for discussion.</a:t>
            </a:r>
          </a:p>
        </p:txBody>
      </p:sp>
      <p:sp>
        <p:nvSpPr>
          <p:cNvPr id="14" name="TextBox 13"/>
          <p:cNvSpPr txBox="1"/>
          <p:nvPr/>
        </p:nvSpPr>
        <p:spPr>
          <a:xfrm>
            <a:off x="3775998" y="2606262"/>
            <a:ext cx="2613049" cy="3477875"/>
          </a:xfrm>
          <a:prstGeom prst="rect">
            <a:avLst/>
          </a:prstGeom>
          <a:noFill/>
        </p:spPr>
        <p:txBody>
          <a:bodyPr wrap="square" rtlCol="0">
            <a:spAutoFit/>
          </a:bodyPr>
          <a:lstStyle/>
          <a:p>
            <a:r>
              <a:rPr lang="en-GB" altLang="en-US" sz="2000" dirty="0">
                <a:latin typeface="Bahnschrift" panose="020B0502040204020203" pitchFamily="34" charset="0"/>
              </a:rPr>
              <a:t>There is a worldwide advocacy for Green Economy which is devoid of carbon emission but promotes alternative power sources like the Solar and Hydro to help manage the current climate change worldwide.</a:t>
            </a:r>
          </a:p>
        </p:txBody>
      </p:sp>
      <p:sp>
        <p:nvSpPr>
          <p:cNvPr id="15" name="TextBox 14"/>
          <p:cNvSpPr txBox="1"/>
          <p:nvPr/>
        </p:nvSpPr>
        <p:spPr>
          <a:xfrm>
            <a:off x="6638773" y="2174426"/>
            <a:ext cx="2459508" cy="4093428"/>
          </a:xfrm>
          <a:prstGeom prst="rect">
            <a:avLst/>
          </a:prstGeom>
          <a:noFill/>
        </p:spPr>
        <p:txBody>
          <a:bodyPr wrap="square" rtlCol="0">
            <a:spAutoFit/>
          </a:bodyPr>
          <a:lstStyle/>
          <a:p>
            <a:r>
              <a:rPr lang="en-GB" altLang="en-US" sz="2000" dirty="0">
                <a:solidFill>
                  <a:schemeClr val="bg1"/>
                </a:solidFill>
                <a:latin typeface="Bahnschrift" panose="020B0502040204020203" pitchFamily="34" charset="0"/>
              </a:rPr>
              <a:t>The Green Economy Advocacy has a negative impact on the Nigerian economy because Nigeria is one of the beneficiaries of carbon emission with a great percentage of her foreign exchange coming from crude oil.</a:t>
            </a:r>
            <a:endParaRPr lang="en-US" altLang="en-US" sz="2000" dirty="0">
              <a:solidFill>
                <a:schemeClr val="bg1"/>
              </a:solidFill>
              <a:latin typeface="Bahnschrift" panose="020B0502040204020203" pitchFamily="34" charset="0"/>
            </a:endParaRPr>
          </a:p>
        </p:txBody>
      </p:sp>
      <p:sp>
        <p:nvSpPr>
          <p:cNvPr id="16" name="TextBox 15"/>
          <p:cNvSpPr txBox="1"/>
          <p:nvPr/>
        </p:nvSpPr>
        <p:spPr>
          <a:xfrm>
            <a:off x="9437066" y="3299192"/>
            <a:ext cx="2644728" cy="2246769"/>
          </a:xfrm>
          <a:prstGeom prst="rect">
            <a:avLst/>
          </a:prstGeom>
          <a:noFill/>
        </p:spPr>
        <p:txBody>
          <a:bodyPr wrap="square" rtlCol="0">
            <a:spAutoFit/>
          </a:bodyPr>
          <a:lstStyle/>
          <a:p>
            <a:r>
              <a:rPr lang="en-GB" altLang="en-US" sz="2000" dirty="0">
                <a:latin typeface="Bahnschrift" panose="020B0502040204020203" pitchFamily="34" charset="0"/>
              </a:rPr>
              <a:t>This also means that leasing companies will start planning on acquiring vehicles that use sources of power other than petrol and diesel.</a:t>
            </a:r>
          </a:p>
        </p:txBody>
      </p:sp>
    </p:spTree>
    <p:extLst>
      <p:ext uri="{BB962C8B-B14F-4D97-AF65-F5344CB8AC3E}">
        <p14:creationId xmlns:p14="http://schemas.microsoft.com/office/powerpoint/2010/main" val="1025851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a:spLocks noGrp="1"/>
          </p:cNvSpPr>
          <p:nvPr/>
        </p:nvSpPr>
        <p:spPr>
          <a:xfrm>
            <a:off x="1065041" y="1464876"/>
            <a:ext cx="3276600" cy="715963"/>
          </a:xfrm>
          <a:prstGeom prst="rect">
            <a:avLst/>
          </a:prstGeom>
          <a:noFill/>
          <a:ln w="9525">
            <a:noFill/>
          </a:ln>
        </p:spPr>
        <p:txBody>
          <a:bodyPr vert="horz" wrap="square" lIns="146304" tIns="91440" rIns="91440" bIns="45720" numCol="1" anchor="ctr" anchorCtr="0" compatLnSpc="1"/>
          <a:lstStyle>
            <a:lvl1pPr marL="0" indent="0" algn="l" rtl="0" eaLnBrk="0" fontAlgn="base" hangingPunct="0">
              <a:spcBef>
                <a:spcPct val="0"/>
              </a:spcBef>
              <a:spcAft>
                <a:spcPct val="0"/>
              </a:spcAft>
              <a:buClr>
                <a:schemeClr val="accent1"/>
              </a:buClr>
              <a:buSzPct val="80000"/>
              <a:buFont typeface="Wingdings 2" panose="05020102010507070707" pitchFamily="18" charset="2"/>
              <a:buNone/>
              <a:defRPr sz="2300" b="1" kern="1200" cap="all" baseline="0">
                <a:solidFill>
                  <a:schemeClr val="tx1"/>
                </a:solidFill>
                <a:latin typeface="+mn-lt"/>
                <a:ea typeface="+mn-ea"/>
                <a:cs typeface="+mn-cs"/>
              </a:defRPr>
            </a:lvl1pPr>
            <a:lvl2pPr marL="457200" indent="0" algn="l" rtl="0" eaLnBrk="0" fontAlgn="base" hangingPunct="0">
              <a:spcBef>
                <a:spcPct val="20000"/>
              </a:spcBef>
              <a:spcAft>
                <a:spcPct val="0"/>
              </a:spcAft>
              <a:buClr>
                <a:schemeClr val="accent2"/>
              </a:buClr>
              <a:buSzPct val="90000"/>
              <a:buFont typeface="Wingdings" panose="05000000000000000000" pitchFamily="2" charset="2"/>
              <a:buNone/>
              <a:defRPr sz="2000" b="1" kern="1200">
                <a:solidFill>
                  <a:schemeClr val="tx1"/>
                </a:solidFill>
                <a:latin typeface="+mn-lt"/>
                <a:ea typeface="+mn-ea"/>
                <a:cs typeface="+mn-cs"/>
              </a:defRPr>
            </a:lvl2pPr>
            <a:lvl3pPr marL="914400" indent="0" algn="l" rtl="0" eaLnBrk="0" fontAlgn="base" hangingPunct="0">
              <a:spcBef>
                <a:spcPct val="20000"/>
              </a:spcBef>
              <a:spcAft>
                <a:spcPct val="0"/>
              </a:spcAft>
              <a:buClr>
                <a:srgbClr val="E66C7D"/>
              </a:buClr>
              <a:buFont typeface="Arial" panose="020B0604020202020204" pitchFamily="34" charset="0"/>
              <a:buNone/>
              <a:defRPr sz="1800" b="1" kern="1200">
                <a:solidFill>
                  <a:schemeClr val="tx1"/>
                </a:solidFill>
                <a:latin typeface="+mn-lt"/>
                <a:ea typeface="+mn-ea"/>
                <a:cs typeface="+mn-cs"/>
              </a:defRPr>
            </a:lvl3pPr>
            <a:lvl4pPr marL="1371600" indent="0" algn="l" rtl="0" eaLnBrk="0" fontAlgn="base" hangingPunct="0">
              <a:spcBef>
                <a:spcPct val="20000"/>
              </a:spcBef>
              <a:spcAft>
                <a:spcPct val="0"/>
              </a:spcAft>
              <a:buClr>
                <a:srgbClr val="6BB76D"/>
              </a:buClr>
              <a:buFont typeface="Arial" panose="020B0604020202020204" pitchFamily="34" charset="0"/>
              <a:buNone/>
              <a:defRPr sz="1600" b="1" kern="1200">
                <a:solidFill>
                  <a:schemeClr val="tx1"/>
                </a:solidFill>
                <a:latin typeface="+mn-lt"/>
                <a:ea typeface="+mn-ea"/>
                <a:cs typeface="+mn-cs"/>
              </a:defRPr>
            </a:lvl4pPr>
            <a:lvl5pPr marL="1828800" indent="0" algn="l" rtl="0" eaLnBrk="0" fontAlgn="base" hangingPunct="0">
              <a:spcBef>
                <a:spcPct val="20000"/>
              </a:spcBef>
              <a:spcAft>
                <a:spcPct val="0"/>
              </a:spcAft>
              <a:buClr>
                <a:srgbClr val="E88651"/>
              </a:buClr>
              <a:buFont typeface="Wingdings 3" panose="05040102010807070707" pitchFamily="18" charset="2"/>
              <a:buNone/>
              <a:defRPr lang="en-US" sz="1600" b="1" kern="1200">
                <a:solidFill>
                  <a:schemeClr val="tx1"/>
                </a:solidFill>
                <a:latin typeface="+mn-lt"/>
                <a:ea typeface="+mn-ea"/>
                <a:cs typeface="+mn-cs"/>
              </a:defRPr>
            </a:lvl5pPr>
            <a:lvl6pPr marL="2286000" indent="0" algn="l" rtl="0" eaLnBrk="1" latinLnBrk="0" hangingPunct="1">
              <a:spcBef>
                <a:spcPct val="20000"/>
              </a:spcBef>
              <a:buClr>
                <a:schemeClr val="accent6"/>
              </a:buClr>
              <a:buSzPct val="100000"/>
              <a:buFont typeface="Wingdings 2" panose="05020102010507070707"/>
              <a:buNone/>
              <a:defRPr kumimoji="0" sz="1600" b="1" kern="1200">
                <a:solidFill>
                  <a:schemeClr val="tx1"/>
                </a:solidFill>
                <a:latin typeface="+mn-lt"/>
                <a:ea typeface="+mn-ea"/>
                <a:cs typeface="+mn-cs"/>
              </a:defRPr>
            </a:lvl6pPr>
            <a:lvl7pPr marL="2743200" indent="0" algn="l" rtl="0" eaLnBrk="1" latinLnBrk="0" hangingPunct="1">
              <a:spcBef>
                <a:spcPct val="20000"/>
              </a:spcBef>
              <a:buClr>
                <a:schemeClr val="accent1"/>
              </a:buClr>
              <a:buSzPct val="100000"/>
              <a:buFont typeface="Wingdings 2" panose="05020102010507070707"/>
              <a:buNone/>
              <a:defRPr kumimoji="0" sz="1600" b="1" kern="1200">
                <a:solidFill>
                  <a:schemeClr val="tx1"/>
                </a:solidFill>
                <a:latin typeface="+mn-lt"/>
                <a:ea typeface="+mn-ea"/>
                <a:cs typeface="+mn-cs"/>
              </a:defRPr>
            </a:lvl7pPr>
            <a:lvl8pPr marL="3200400" indent="0" algn="l" rtl="0" eaLnBrk="1" latinLnBrk="0" hangingPunct="1">
              <a:spcBef>
                <a:spcPct val="20000"/>
              </a:spcBef>
              <a:buClr>
                <a:schemeClr val="accent2"/>
              </a:buClr>
              <a:buFont typeface="Wingdings 2" panose="05020102010507070707" pitchFamily="18" charset="2"/>
              <a:buNone/>
              <a:defRPr kumimoji="0" sz="1600" b="1" kern="1200">
                <a:solidFill>
                  <a:schemeClr val="tx1"/>
                </a:solidFill>
                <a:latin typeface="+mn-lt"/>
                <a:ea typeface="+mn-ea"/>
                <a:cs typeface="+mn-cs"/>
              </a:defRPr>
            </a:lvl8pPr>
            <a:lvl9pPr marL="3657600" indent="0" algn="l" rtl="0" eaLnBrk="1" latinLnBrk="0" hangingPunct="1">
              <a:spcBef>
                <a:spcPct val="20000"/>
              </a:spcBef>
              <a:buClr>
                <a:schemeClr val="accent3"/>
              </a:buClr>
              <a:buFont typeface="Wingdings 2" panose="05020102010507070707" pitchFamily="18" charset="2"/>
              <a:buNone/>
              <a:defRPr kumimoji="0" sz="1600" b="1" kern="1200" baseline="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
                <a:schemeClr val="accent1"/>
              </a:buClr>
              <a:buSzPct val="80000"/>
              <a:buFont typeface="Wingdings 2" panose="05020102010507070707" pitchFamily="18" charset="2"/>
              <a:buNone/>
              <a:defRPr/>
            </a:pPr>
            <a:r>
              <a:rPr kumimoji="0" lang="en-US" sz="2300" b="1" i="0" u="none" strike="noStrike" kern="1200" cap="all" spc="0" normalizeH="0" baseline="0" noProof="0" dirty="0">
                <a:ln>
                  <a:noFill/>
                </a:ln>
                <a:solidFill>
                  <a:schemeClr val="bg1"/>
                </a:solidFill>
                <a:effectLst/>
                <a:uLnTx/>
                <a:uFillTx/>
                <a:latin typeface="+mn-lt"/>
                <a:ea typeface="+mn-ea"/>
                <a:cs typeface="+mn-cs"/>
              </a:rPr>
              <a:t>INCREASE IN 2023 FGN BUDGET OVER 2022</a:t>
            </a:r>
          </a:p>
        </p:txBody>
      </p:sp>
      <p:sp>
        <p:nvSpPr>
          <p:cNvPr id="5" name="Text Placeholder 4"/>
          <p:cNvSpPr>
            <a:spLocks noGrp="1"/>
          </p:cNvSpPr>
          <p:nvPr/>
        </p:nvSpPr>
        <p:spPr>
          <a:xfrm>
            <a:off x="6645568" y="1305341"/>
            <a:ext cx="4041775" cy="715963"/>
          </a:xfrm>
          <a:prstGeom prst="rect">
            <a:avLst/>
          </a:prstGeom>
          <a:noFill/>
          <a:ln w="9525">
            <a:noFill/>
          </a:ln>
        </p:spPr>
        <p:txBody>
          <a:bodyPr vert="horz" wrap="square" lIns="146304" tIns="91440" rIns="91440" bIns="45720" numCol="1" anchor="ctr" anchorCtr="0" compatLnSpc="1"/>
          <a:lstStyle>
            <a:lvl1pPr marL="0" indent="0" algn="l" rtl="0" eaLnBrk="0" fontAlgn="base" hangingPunct="0">
              <a:spcBef>
                <a:spcPct val="0"/>
              </a:spcBef>
              <a:spcAft>
                <a:spcPct val="0"/>
              </a:spcAft>
              <a:buClr>
                <a:schemeClr val="accent1"/>
              </a:buClr>
              <a:buSzPct val="80000"/>
              <a:buFont typeface="Wingdings 2" panose="05020102010507070707" pitchFamily="18" charset="2"/>
              <a:buNone/>
              <a:defRPr sz="2300" b="1" kern="1200" cap="all" baseline="0">
                <a:solidFill>
                  <a:schemeClr val="tx1"/>
                </a:solidFill>
                <a:latin typeface="+mn-lt"/>
                <a:ea typeface="+mn-ea"/>
                <a:cs typeface="+mn-cs"/>
              </a:defRPr>
            </a:lvl1pPr>
            <a:lvl2pPr marL="457200" indent="0" algn="l" rtl="0" eaLnBrk="0" fontAlgn="base" hangingPunct="0">
              <a:spcBef>
                <a:spcPct val="20000"/>
              </a:spcBef>
              <a:spcAft>
                <a:spcPct val="0"/>
              </a:spcAft>
              <a:buClr>
                <a:schemeClr val="accent2"/>
              </a:buClr>
              <a:buSzPct val="90000"/>
              <a:buFont typeface="Wingdings" panose="05000000000000000000" pitchFamily="2" charset="2"/>
              <a:buNone/>
              <a:defRPr sz="2000" b="1" kern="1200">
                <a:solidFill>
                  <a:schemeClr val="tx1"/>
                </a:solidFill>
                <a:latin typeface="+mn-lt"/>
                <a:ea typeface="+mn-ea"/>
                <a:cs typeface="+mn-cs"/>
              </a:defRPr>
            </a:lvl2pPr>
            <a:lvl3pPr marL="914400" indent="0" algn="l" rtl="0" eaLnBrk="0" fontAlgn="base" hangingPunct="0">
              <a:spcBef>
                <a:spcPct val="20000"/>
              </a:spcBef>
              <a:spcAft>
                <a:spcPct val="0"/>
              </a:spcAft>
              <a:buClr>
                <a:srgbClr val="E66C7D"/>
              </a:buClr>
              <a:buFont typeface="Arial" panose="020B0604020202020204" pitchFamily="34" charset="0"/>
              <a:buNone/>
              <a:defRPr sz="1800" b="1" kern="1200">
                <a:solidFill>
                  <a:schemeClr val="tx1"/>
                </a:solidFill>
                <a:latin typeface="+mn-lt"/>
                <a:ea typeface="+mn-ea"/>
                <a:cs typeface="+mn-cs"/>
              </a:defRPr>
            </a:lvl3pPr>
            <a:lvl4pPr marL="1371600" indent="0" algn="l" rtl="0" eaLnBrk="0" fontAlgn="base" hangingPunct="0">
              <a:spcBef>
                <a:spcPct val="20000"/>
              </a:spcBef>
              <a:spcAft>
                <a:spcPct val="0"/>
              </a:spcAft>
              <a:buClr>
                <a:srgbClr val="6BB76D"/>
              </a:buClr>
              <a:buFont typeface="Arial" panose="020B0604020202020204" pitchFamily="34" charset="0"/>
              <a:buNone/>
              <a:defRPr sz="1600" b="1" kern="1200">
                <a:solidFill>
                  <a:schemeClr val="tx1"/>
                </a:solidFill>
                <a:latin typeface="+mn-lt"/>
                <a:ea typeface="+mn-ea"/>
                <a:cs typeface="+mn-cs"/>
              </a:defRPr>
            </a:lvl4pPr>
            <a:lvl5pPr marL="1828800" indent="0" algn="l" rtl="0" eaLnBrk="0" fontAlgn="base" hangingPunct="0">
              <a:spcBef>
                <a:spcPct val="20000"/>
              </a:spcBef>
              <a:spcAft>
                <a:spcPct val="0"/>
              </a:spcAft>
              <a:buClr>
                <a:srgbClr val="E88651"/>
              </a:buClr>
              <a:buFont typeface="Wingdings 3" panose="05040102010807070707" pitchFamily="18" charset="2"/>
              <a:buNone/>
              <a:defRPr lang="en-US" sz="1600" b="1" kern="1200">
                <a:solidFill>
                  <a:schemeClr val="tx1"/>
                </a:solidFill>
                <a:latin typeface="+mn-lt"/>
                <a:ea typeface="+mn-ea"/>
                <a:cs typeface="+mn-cs"/>
              </a:defRPr>
            </a:lvl5pPr>
            <a:lvl6pPr marL="2286000" indent="0" algn="l" rtl="0" eaLnBrk="1" latinLnBrk="0" hangingPunct="1">
              <a:spcBef>
                <a:spcPct val="20000"/>
              </a:spcBef>
              <a:buClr>
                <a:schemeClr val="accent6"/>
              </a:buClr>
              <a:buSzPct val="100000"/>
              <a:buFont typeface="Wingdings 2" panose="05020102010507070707"/>
              <a:buNone/>
              <a:defRPr kumimoji="0" sz="1600" b="1" kern="1200">
                <a:solidFill>
                  <a:schemeClr val="tx1"/>
                </a:solidFill>
                <a:latin typeface="+mn-lt"/>
                <a:ea typeface="+mn-ea"/>
                <a:cs typeface="+mn-cs"/>
              </a:defRPr>
            </a:lvl6pPr>
            <a:lvl7pPr marL="2743200" indent="0" algn="l" rtl="0" eaLnBrk="1" latinLnBrk="0" hangingPunct="1">
              <a:spcBef>
                <a:spcPct val="20000"/>
              </a:spcBef>
              <a:buClr>
                <a:schemeClr val="accent1"/>
              </a:buClr>
              <a:buSzPct val="100000"/>
              <a:buFont typeface="Wingdings 2" panose="05020102010507070707"/>
              <a:buNone/>
              <a:defRPr kumimoji="0" sz="1600" b="1" kern="1200">
                <a:solidFill>
                  <a:schemeClr val="tx1"/>
                </a:solidFill>
                <a:latin typeface="+mn-lt"/>
                <a:ea typeface="+mn-ea"/>
                <a:cs typeface="+mn-cs"/>
              </a:defRPr>
            </a:lvl7pPr>
            <a:lvl8pPr marL="3200400" indent="0" algn="l" rtl="0" eaLnBrk="1" latinLnBrk="0" hangingPunct="1">
              <a:spcBef>
                <a:spcPct val="20000"/>
              </a:spcBef>
              <a:buClr>
                <a:schemeClr val="accent2"/>
              </a:buClr>
              <a:buFont typeface="Wingdings 2" panose="05020102010507070707" pitchFamily="18" charset="2"/>
              <a:buNone/>
              <a:defRPr kumimoji="0" sz="1600" b="1" kern="1200">
                <a:solidFill>
                  <a:schemeClr val="tx1"/>
                </a:solidFill>
                <a:latin typeface="+mn-lt"/>
                <a:ea typeface="+mn-ea"/>
                <a:cs typeface="+mn-cs"/>
              </a:defRPr>
            </a:lvl8pPr>
            <a:lvl9pPr marL="3657600" indent="0" algn="l" rtl="0" eaLnBrk="1" latinLnBrk="0" hangingPunct="1">
              <a:spcBef>
                <a:spcPct val="20000"/>
              </a:spcBef>
              <a:buClr>
                <a:schemeClr val="accent3"/>
              </a:buClr>
              <a:buFont typeface="Wingdings 2" panose="05020102010507070707" pitchFamily="18" charset="2"/>
              <a:buNone/>
              <a:defRPr kumimoji="0" sz="1600" b="1" kern="1200" baseline="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
                <a:schemeClr val="accent1"/>
              </a:buClr>
              <a:buSzPct val="80000"/>
              <a:buFont typeface="Wingdings 2" panose="05020102010507070707" pitchFamily="18" charset="2"/>
              <a:buNone/>
              <a:defRPr/>
            </a:pPr>
            <a:r>
              <a:rPr kumimoji="0" lang="en-US" sz="2300" b="1" i="0" u="none" strike="noStrike" kern="1200" cap="all" spc="0" normalizeH="0" baseline="0" noProof="0" dirty="0">
                <a:ln>
                  <a:noFill/>
                </a:ln>
                <a:solidFill>
                  <a:schemeClr val="bg1"/>
                </a:solidFill>
                <a:effectLst/>
                <a:uLnTx/>
                <a:uFillTx/>
                <a:latin typeface="+mn-lt"/>
                <a:ea typeface="+mn-ea"/>
                <a:cs typeface="+mn-cs"/>
              </a:rPr>
              <a:t>N21.83 TRILLION BUDGET ANALYSIS</a:t>
            </a:r>
          </a:p>
        </p:txBody>
      </p:sp>
      <p:grpSp>
        <p:nvGrpSpPr>
          <p:cNvPr id="6" name="Content Placeholder 7" descr="Bar graph with upward trend"/>
          <p:cNvGrpSpPr/>
          <p:nvPr/>
        </p:nvGrpSpPr>
        <p:grpSpPr>
          <a:xfrm>
            <a:off x="1065041" y="2729743"/>
            <a:ext cx="3276600" cy="3581400"/>
            <a:chOff x="968375" y="3283514"/>
            <a:chExt cx="2519362" cy="2379098"/>
          </a:xfrm>
        </p:grpSpPr>
        <p:sp>
          <p:nvSpPr>
            <p:cNvPr id="8" name="Freeform: Shape 9"/>
            <p:cNvSpPr/>
            <p:nvPr/>
          </p:nvSpPr>
          <p:spPr>
            <a:xfrm>
              <a:off x="968375" y="3328987"/>
              <a:ext cx="2519362" cy="2333625"/>
            </a:xfrm>
            <a:custGeom>
              <a:avLst/>
              <a:gdLst/>
              <a:ahLst/>
              <a:cxnLst>
                <a:cxn ang="0">
                  <a:pos x="219075" y="0"/>
                </a:cxn>
                <a:cxn ang="0">
                  <a:pos x="0" y="0"/>
                </a:cxn>
                <a:cxn ang="0">
                  <a:pos x="0" y="2333625"/>
                </a:cxn>
                <a:cxn ang="0">
                  <a:pos x="2519363" y="2333625"/>
                </a:cxn>
                <a:cxn ang="0">
                  <a:pos x="2519363" y="2133600"/>
                </a:cxn>
                <a:cxn ang="0">
                  <a:pos x="219075" y="2133600"/>
                </a:cxn>
                <a:cxn ang="0">
                  <a:pos x="219075" y="0"/>
                </a:cxn>
              </a:cxnLst>
              <a:rect l="0" t="0" r="0" b="0"/>
              <a:pathLst>
                <a:path w="2519362" h="2333625">
                  <a:moveTo>
                    <a:pt x="219075" y="0"/>
                  </a:moveTo>
                  <a:lnTo>
                    <a:pt x="0" y="0"/>
                  </a:lnTo>
                  <a:lnTo>
                    <a:pt x="0" y="2333625"/>
                  </a:lnTo>
                  <a:lnTo>
                    <a:pt x="2519363" y="2333625"/>
                  </a:lnTo>
                  <a:lnTo>
                    <a:pt x="2519363" y="2133600"/>
                  </a:lnTo>
                  <a:lnTo>
                    <a:pt x="219075" y="2133600"/>
                  </a:lnTo>
                  <a:lnTo>
                    <a:pt x="219075" y="0"/>
                  </a:lnTo>
                  <a:close/>
                </a:path>
              </a:pathLst>
            </a:custGeom>
            <a:solidFill>
              <a:srgbClr val="002060">
                <a:alpha val="100000"/>
              </a:srgbClr>
            </a:solidFill>
            <a:ln w="36513">
              <a:noFill/>
            </a:ln>
          </p:spPr>
          <p:txBody>
            <a:bodyPr/>
            <a:ls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a:lstStyle>
            <a:p>
              <a:endParaRPr lang="en-US"/>
            </a:p>
          </p:txBody>
        </p:sp>
        <p:sp>
          <p:nvSpPr>
            <p:cNvPr id="9" name="Freeform: Shape 10"/>
            <p:cNvSpPr/>
            <p:nvPr/>
          </p:nvSpPr>
          <p:spPr>
            <a:xfrm rot="10800000">
              <a:off x="2940050" y="3328987"/>
              <a:ext cx="547687" cy="1933575"/>
            </a:xfrm>
            <a:custGeom>
              <a:avLst/>
              <a:gdLst/>
              <a:ahLst/>
              <a:cxnLst>
                <a:cxn ang="0">
                  <a:pos x="0" y="0"/>
                </a:cxn>
                <a:cxn ang="0">
                  <a:pos x="547688" y="0"/>
                </a:cxn>
                <a:cxn ang="0">
                  <a:pos x="547688" y="1933575"/>
                </a:cxn>
                <a:cxn ang="0">
                  <a:pos x="0" y="1933575"/>
                </a:cxn>
              </a:cxnLst>
              <a:rect l="0" t="0" r="0" b="0"/>
              <a:pathLst>
                <a:path w="547687" h="1933575">
                  <a:moveTo>
                    <a:pt x="0" y="0"/>
                  </a:moveTo>
                  <a:lnTo>
                    <a:pt x="547688" y="0"/>
                  </a:lnTo>
                  <a:lnTo>
                    <a:pt x="547688" y="1933575"/>
                  </a:lnTo>
                  <a:lnTo>
                    <a:pt x="0" y="1933575"/>
                  </a:lnTo>
                  <a:lnTo>
                    <a:pt x="0" y="0"/>
                  </a:lnTo>
                  <a:close/>
                </a:path>
              </a:pathLst>
            </a:custGeom>
            <a:solidFill>
              <a:srgbClr val="00B050">
                <a:alpha val="100000"/>
              </a:srgbClr>
            </a:solidFill>
            <a:ln w="36513">
              <a:noFill/>
            </a:ln>
          </p:spPr>
          <p:txBody>
            <a:bodyPr/>
            <a:ls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a:lstStyle>
            <a:p>
              <a:endParaRPr lang="en-US"/>
            </a:p>
          </p:txBody>
        </p:sp>
        <p:sp>
          <p:nvSpPr>
            <p:cNvPr id="10" name="Freeform: Shape 11"/>
            <p:cNvSpPr/>
            <p:nvPr/>
          </p:nvSpPr>
          <p:spPr>
            <a:xfrm rot="10800000">
              <a:off x="2173287" y="3995737"/>
              <a:ext cx="547687" cy="1266825"/>
            </a:xfrm>
            <a:custGeom>
              <a:avLst/>
              <a:gdLst/>
              <a:ahLst/>
              <a:cxnLst>
                <a:cxn ang="0">
                  <a:pos x="0" y="0"/>
                </a:cxn>
                <a:cxn ang="0">
                  <a:pos x="547688" y="0"/>
                </a:cxn>
                <a:cxn ang="0">
                  <a:pos x="547688" y="1266825"/>
                </a:cxn>
                <a:cxn ang="0">
                  <a:pos x="0" y="1266825"/>
                </a:cxn>
              </a:cxnLst>
              <a:rect l="0" t="0" r="0" b="0"/>
              <a:pathLst>
                <a:path w="547687" h="1266825">
                  <a:moveTo>
                    <a:pt x="0" y="0"/>
                  </a:moveTo>
                  <a:lnTo>
                    <a:pt x="547688" y="0"/>
                  </a:lnTo>
                  <a:lnTo>
                    <a:pt x="547688" y="1266825"/>
                  </a:lnTo>
                  <a:lnTo>
                    <a:pt x="0" y="1266825"/>
                  </a:lnTo>
                  <a:lnTo>
                    <a:pt x="0" y="0"/>
                  </a:lnTo>
                  <a:close/>
                </a:path>
              </a:pathLst>
            </a:custGeom>
            <a:solidFill>
              <a:srgbClr val="00B050">
                <a:alpha val="100000"/>
              </a:srgbClr>
            </a:solidFill>
            <a:ln w="36513">
              <a:noFill/>
            </a:ln>
          </p:spPr>
          <p:txBody>
            <a:bodyPr/>
            <a:ls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a:lstStyle>
            <a:p>
              <a:endParaRPr lang="en-US"/>
            </a:p>
          </p:txBody>
        </p:sp>
        <p:sp>
          <p:nvSpPr>
            <p:cNvPr id="11" name="Freeform: Shape 12"/>
            <p:cNvSpPr/>
            <p:nvPr/>
          </p:nvSpPr>
          <p:spPr>
            <a:xfrm rot="10800000">
              <a:off x="1406525" y="4595812"/>
              <a:ext cx="547687" cy="666750"/>
            </a:xfrm>
            <a:custGeom>
              <a:avLst/>
              <a:gdLst/>
              <a:ahLst/>
              <a:cxnLst>
                <a:cxn ang="0">
                  <a:pos x="0" y="0"/>
                </a:cxn>
                <a:cxn ang="0">
                  <a:pos x="547688" y="0"/>
                </a:cxn>
                <a:cxn ang="0">
                  <a:pos x="547688" y="666750"/>
                </a:cxn>
                <a:cxn ang="0">
                  <a:pos x="0" y="666750"/>
                </a:cxn>
              </a:cxnLst>
              <a:rect l="0" t="0" r="0" b="0"/>
              <a:pathLst>
                <a:path w="547687" h="666750">
                  <a:moveTo>
                    <a:pt x="0" y="0"/>
                  </a:moveTo>
                  <a:lnTo>
                    <a:pt x="547688" y="0"/>
                  </a:lnTo>
                  <a:lnTo>
                    <a:pt x="547688" y="666750"/>
                  </a:lnTo>
                  <a:lnTo>
                    <a:pt x="0" y="666750"/>
                  </a:lnTo>
                  <a:lnTo>
                    <a:pt x="0" y="0"/>
                  </a:lnTo>
                  <a:close/>
                </a:path>
              </a:pathLst>
            </a:custGeom>
            <a:solidFill>
              <a:srgbClr val="00B050">
                <a:alpha val="100000"/>
              </a:srgbClr>
            </a:solidFill>
            <a:ln w="36513">
              <a:noFill/>
            </a:ln>
          </p:spPr>
          <p:txBody>
            <a:bodyPr/>
            <a:ls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a:lstStyle>
            <a:p>
              <a:endParaRPr lang="en-US"/>
            </a:p>
          </p:txBody>
        </p:sp>
        <p:sp>
          <p:nvSpPr>
            <p:cNvPr id="12" name="Freeform: Shape 13"/>
            <p:cNvSpPr/>
            <p:nvPr/>
          </p:nvSpPr>
          <p:spPr>
            <a:xfrm>
              <a:off x="1406578" y="3283514"/>
              <a:ext cx="1631970" cy="1266533"/>
            </a:xfrm>
            <a:custGeom>
              <a:avLst/>
              <a:gdLst>
                <a:gd name="connsiteX0" fmla="*/ 1183370 w 1183370"/>
                <a:gd name="connsiteY0" fmla="*/ 458057 h 1080468"/>
                <a:gd name="connsiteX1" fmla="*/ 1183370 w 1183370"/>
                <a:gd name="connsiteY1" fmla="*/ 0 h 1080468"/>
                <a:gd name="connsiteX2" fmla="*/ 681688 w 1183370"/>
                <a:gd name="connsiteY2" fmla="*/ 0 h 1080468"/>
                <a:gd name="connsiteX3" fmla="*/ 881047 w 1183370"/>
                <a:gd name="connsiteY3" fmla="*/ 182023 h 1080468"/>
                <a:gd name="connsiteX4" fmla="*/ 0 w 1183370"/>
                <a:gd name="connsiteY4" fmla="*/ 986457 h 1080468"/>
                <a:gd name="connsiteX5" fmla="*/ 102965 w 1183370"/>
                <a:gd name="connsiteY5" fmla="*/ 1080468 h 1080468"/>
                <a:gd name="connsiteX6" fmla="*/ 984012 w 1183370"/>
                <a:gd name="connsiteY6" fmla="*/ 276368 h 1080468"/>
                <a:gd name="connsiteX7" fmla="*/ 1183370 w 1183370"/>
                <a:gd name="connsiteY7" fmla="*/ 458057 h 108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3370" h="1080468">
                  <a:moveTo>
                    <a:pt x="1183370" y="458057"/>
                  </a:moveTo>
                  <a:lnTo>
                    <a:pt x="1183370" y="0"/>
                  </a:lnTo>
                  <a:lnTo>
                    <a:pt x="681688" y="0"/>
                  </a:lnTo>
                  <a:lnTo>
                    <a:pt x="881047" y="182023"/>
                  </a:lnTo>
                  <a:lnTo>
                    <a:pt x="0" y="986457"/>
                  </a:lnTo>
                  <a:lnTo>
                    <a:pt x="102965" y="1080468"/>
                  </a:lnTo>
                  <a:lnTo>
                    <a:pt x="984012" y="276368"/>
                  </a:lnTo>
                  <a:lnTo>
                    <a:pt x="1183370" y="458057"/>
                  </a:lnTo>
                  <a:close/>
                </a:path>
              </a:pathLst>
            </a:custGeom>
            <a:solidFill>
              <a:srgbClr val="002060"/>
            </a:solidFill>
            <a:ln w="36513" cap="flat">
              <a:noFill/>
              <a:prstDash val="solid"/>
              <a:miter/>
            </a:ln>
          </p:spPr>
          <p:txBody>
            <a:bodyPr anchor="ctr"/>
            <a:ls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6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20%</a:t>
              </a:r>
            </a:p>
          </p:txBody>
        </p:sp>
      </p:grpSp>
      <p:graphicFrame>
        <p:nvGraphicFramePr>
          <p:cNvPr id="7" name="Chart 6"/>
          <p:cNvGraphicFramePr/>
          <p:nvPr>
            <p:extLst>
              <p:ext uri="{D42A27DB-BD31-4B8C-83A1-F6EECF244321}">
                <p14:modId xmlns:p14="http://schemas.microsoft.com/office/powerpoint/2010/main" val="31815567"/>
              </p:ext>
            </p:extLst>
          </p:nvPr>
        </p:nvGraphicFramePr>
        <p:xfrm>
          <a:off x="6205709" y="2196343"/>
          <a:ext cx="461176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85856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375</TotalTime>
  <Words>1426</Words>
  <Application>Microsoft Office PowerPoint</Application>
  <PresentationFormat>Custom</PresentationFormat>
  <Paragraphs>169</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user</cp:lastModifiedBy>
  <cp:revision>71</cp:revision>
  <dcterms:created xsi:type="dcterms:W3CDTF">2023-02-06T07:37:00Z</dcterms:created>
  <dcterms:modified xsi:type="dcterms:W3CDTF">2023-02-07T06:22:23Z</dcterms:modified>
</cp:coreProperties>
</file>