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81" r:id="rId6"/>
    <p:sldId id="258" r:id="rId7"/>
    <p:sldId id="259" r:id="rId8"/>
    <p:sldId id="282" r:id="rId9"/>
    <p:sldId id="262" r:id="rId10"/>
    <p:sldId id="263" r:id="rId11"/>
    <p:sldId id="283" r:id="rId12"/>
    <p:sldId id="284" r:id="rId13"/>
    <p:sldId id="286" r:id="rId14"/>
    <p:sldId id="275" r:id="rId15"/>
    <p:sldId id="285" r:id="rId16"/>
    <p:sldId id="287" r:id="rId17"/>
    <p:sldId id="288" r:id="rId18"/>
    <p:sldId id="289"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ncent Okhiria" userId="277399eb-8c98-439a-8017-da31e7dadea5" providerId="ADAL" clId="{0FEA3E1A-43D9-448D-A8AB-0C69BAAFE593}"/>
    <pc:docChg chg="custSel modSld">
      <pc:chgData name="Vincent Okhiria" userId="277399eb-8c98-439a-8017-da31e7dadea5" providerId="ADAL" clId="{0FEA3E1A-43D9-448D-A8AB-0C69BAAFE593}" dt="2022-11-09T13:18:25.822" v="143" actId="20577"/>
      <pc:docMkLst>
        <pc:docMk/>
      </pc:docMkLst>
      <pc:sldChg chg="modSp mod">
        <pc:chgData name="Vincent Okhiria" userId="277399eb-8c98-439a-8017-da31e7dadea5" providerId="ADAL" clId="{0FEA3E1A-43D9-448D-A8AB-0C69BAAFE593}" dt="2022-11-09T13:18:25.822" v="143" actId="20577"/>
        <pc:sldMkLst>
          <pc:docMk/>
          <pc:sldMk cId="3823514045" sldId="256"/>
        </pc:sldMkLst>
        <pc:spChg chg="mod">
          <ac:chgData name="Vincent Okhiria" userId="277399eb-8c98-439a-8017-da31e7dadea5" providerId="ADAL" clId="{0FEA3E1A-43D9-448D-A8AB-0C69BAAFE593}" dt="2022-10-26T09:40:43.994" v="0" actId="20577"/>
          <ac:spMkLst>
            <pc:docMk/>
            <pc:sldMk cId="3823514045" sldId="256"/>
            <ac:spMk id="4" creationId="{65477391-C3EC-87CD-E545-9E15BD7CF01E}"/>
          </ac:spMkLst>
        </pc:spChg>
        <pc:spChg chg="mod">
          <ac:chgData name="Vincent Okhiria" userId="277399eb-8c98-439a-8017-da31e7dadea5" providerId="ADAL" clId="{0FEA3E1A-43D9-448D-A8AB-0C69BAAFE593}" dt="2022-11-09T13:18:25.822" v="143" actId="20577"/>
          <ac:spMkLst>
            <pc:docMk/>
            <pc:sldMk cId="3823514045" sldId="256"/>
            <ac:spMk id="5" creationId="{CB250685-BA7E-716F-0CE5-DA3B92863BE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57DC48-C94F-1422-02C5-6AA0C20517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90775944-70CD-C19E-7DBC-A556A61A34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59058E3-EDA5-1CE7-DB3E-15C91A87A985}"/>
              </a:ext>
            </a:extLst>
          </p:cNvPr>
          <p:cNvSpPr>
            <a:spLocks noGrp="1"/>
          </p:cNvSpPr>
          <p:nvPr>
            <p:ph type="dt" sz="half" idx="10"/>
          </p:nvPr>
        </p:nvSpPr>
        <p:spPr/>
        <p:txBody>
          <a:bodyPr/>
          <a:lstStyle/>
          <a:p>
            <a:fld id="{131392A3-5CA0-4A09-8A14-16B72CDF8652}" type="datetimeFigureOut">
              <a:rPr lang="en-US" smtClean="0"/>
              <a:t>11/23/2022</a:t>
            </a:fld>
            <a:endParaRPr lang="en-US"/>
          </a:p>
        </p:txBody>
      </p:sp>
      <p:sp>
        <p:nvSpPr>
          <p:cNvPr id="5" name="Footer Placeholder 4">
            <a:extLst>
              <a:ext uri="{FF2B5EF4-FFF2-40B4-BE49-F238E27FC236}">
                <a16:creationId xmlns:a16="http://schemas.microsoft.com/office/drawing/2014/main" xmlns="" id="{476BE5DB-254C-0147-E5C9-0D57611B06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D911830-5209-9873-8D66-B58F68D0C4E2}"/>
              </a:ext>
            </a:extLst>
          </p:cNvPr>
          <p:cNvSpPr>
            <a:spLocks noGrp="1"/>
          </p:cNvSpPr>
          <p:nvPr>
            <p:ph type="sldNum" sz="quarter" idx="12"/>
          </p:nvPr>
        </p:nvSpPr>
        <p:spPr/>
        <p:txBody>
          <a:bodyPr/>
          <a:lstStyle/>
          <a:p>
            <a:fld id="{D34A822D-8285-4DA2-AB46-60900C21D262}" type="slidenum">
              <a:rPr lang="en-US" smtClean="0"/>
              <a:t>‹#›</a:t>
            </a:fld>
            <a:endParaRPr lang="en-US"/>
          </a:p>
        </p:txBody>
      </p:sp>
    </p:spTree>
    <p:extLst>
      <p:ext uri="{BB962C8B-B14F-4D97-AF65-F5344CB8AC3E}">
        <p14:creationId xmlns:p14="http://schemas.microsoft.com/office/powerpoint/2010/main" val="3720733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3A76BB-2EEC-2DC8-20F9-91583B09C7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BD75627-0FD6-BEB1-9AA2-682A1F4A0A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FF3D944-8981-F909-1709-D619BBAD7A71}"/>
              </a:ext>
            </a:extLst>
          </p:cNvPr>
          <p:cNvSpPr>
            <a:spLocks noGrp="1"/>
          </p:cNvSpPr>
          <p:nvPr>
            <p:ph type="dt" sz="half" idx="10"/>
          </p:nvPr>
        </p:nvSpPr>
        <p:spPr/>
        <p:txBody>
          <a:bodyPr/>
          <a:lstStyle/>
          <a:p>
            <a:fld id="{131392A3-5CA0-4A09-8A14-16B72CDF8652}" type="datetimeFigureOut">
              <a:rPr lang="en-US" smtClean="0"/>
              <a:t>11/23/2022</a:t>
            </a:fld>
            <a:endParaRPr lang="en-US"/>
          </a:p>
        </p:txBody>
      </p:sp>
      <p:sp>
        <p:nvSpPr>
          <p:cNvPr id="5" name="Footer Placeholder 4">
            <a:extLst>
              <a:ext uri="{FF2B5EF4-FFF2-40B4-BE49-F238E27FC236}">
                <a16:creationId xmlns:a16="http://schemas.microsoft.com/office/drawing/2014/main" xmlns="" id="{0A0548F1-CF31-3586-1E11-A9575A747E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21F1271-827C-CD9D-3966-15807B945400}"/>
              </a:ext>
            </a:extLst>
          </p:cNvPr>
          <p:cNvSpPr>
            <a:spLocks noGrp="1"/>
          </p:cNvSpPr>
          <p:nvPr>
            <p:ph type="sldNum" sz="quarter" idx="12"/>
          </p:nvPr>
        </p:nvSpPr>
        <p:spPr/>
        <p:txBody>
          <a:bodyPr/>
          <a:lstStyle/>
          <a:p>
            <a:fld id="{D34A822D-8285-4DA2-AB46-60900C21D262}" type="slidenum">
              <a:rPr lang="en-US" smtClean="0"/>
              <a:t>‹#›</a:t>
            </a:fld>
            <a:endParaRPr lang="en-US"/>
          </a:p>
        </p:txBody>
      </p:sp>
    </p:spTree>
    <p:extLst>
      <p:ext uri="{BB962C8B-B14F-4D97-AF65-F5344CB8AC3E}">
        <p14:creationId xmlns:p14="http://schemas.microsoft.com/office/powerpoint/2010/main" val="390990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068A0E5-57EC-3098-9A78-B7E18D93F5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B31F365-6F95-4279-B058-8EB323998E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F54541B-81F0-FE51-5532-3693F1657A71}"/>
              </a:ext>
            </a:extLst>
          </p:cNvPr>
          <p:cNvSpPr>
            <a:spLocks noGrp="1"/>
          </p:cNvSpPr>
          <p:nvPr>
            <p:ph type="dt" sz="half" idx="10"/>
          </p:nvPr>
        </p:nvSpPr>
        <p:spPr/>
        <p:txBody>
          <a:bodyPr/>
          <a:lstStyle/>
          <a:p>
            <a:fld id="{131392A3-5CA0-4A09-8A14-16B72CDF8652}" type="datetimeFigureOut">
              <a:rPr lang="en-US" smtClean="0"/>
              <a:t>11/23/2022</a:t>
            </a:fld>
            <a:endParaRPr lang="en-US"/>
          </a:p>
        </p:txBody>
      </p:sp>
      <p:sp>
        <p:nvSpPr>
          <p:cNvPr id="5" name="Footer Placeholder 4">
            <a:extLst>
              <a:ext uri="{FF2B5EF4-FFF2-40B4-BE49-F238E27FC236}">
                <a16:creationId xmlns:a16="http://schemas.microsoft.com/office/drawing/2014/main" xmlns="" id="{E3272E0E-E4ED-2D67-113D-7FA0ED80BA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59ED16C-63CC-6D66-C66A-6E4FCE73C487}"/>
              </a:ext>
            </a:extLst>
          </p:cNvPr>
          <p:cNvSpPr>
            <a:spLocks noGrp="1"/>
          </p:cNvSpPr>
          <p:nvPr>
            <p:ph type="sldNum" sz="quarter" idx="12"/>
          </p:nvPr>
        </p:nvSpPr>
        <p:spPr/>
        <p:txBody>
          <a:bodyPr/>
          <a:lstStyle/>
          <a:p>
            <a:fld id="{D34A822D-8285-4DA2-AB46-60900C21D262}" type="slidenum">
              <a:rPr lang="en-US" smtClean="0"/>
              <a:t>‹#›</a:t>
            </a:fld>
            <a:endParaRPr lang="en-US"/>
          </a:p>
        </p:txBody>
      </p:sp>
    </p:spTree>
    <p:extLst>
      <p:ext uri="{BB962C8B-B14F-4D97-AF65-F5344CB8AC3E}">
        <p14:creationId xmlns:p14="http://schemas.microsoft.com/office/powerpoint/2010/main" val="182874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9A04F8-6F25-8B51-FAA7-B181569F0F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4C3523F-FF58-008C-8A19-D19DB52903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DDC2CDA-7D71-49CB-1B35-C335880B031D}"/>
              </a:ext>
            </a:extLst>
          </p:cNvPr>
          <p:cNvSpPr>
            <a:spLocks noGrp="1"/>
          </p:cNvSpPr>
          <p:nvPr>
            <p:ph type="dt" sz="half" idx="10"/>
          </p:nvPr>
        </p:nvSpPr>
        <p:spPr/>
        <p:txBody>
          <a:bodyPr/>
          <a:lstStyle/>
          <a:p>
            <a:fld id="{131392A3-5CA0-4A09-8A14-16B72CDF8652}" type="datetimeFigureOut">
              <a:rPr lang="en-US" smtClean="0"/>
              <a:t>11/23/2022</a:t>
            </a:fld>
            <a:endParaRPr lang="en-US"/>
          </a:p>
        </p:txBody>
      </p:sp>
      <p:sp>
        <p:nvSpPr>
          <p:cNvPr id="5" name="Footer Placeholder 4">
            <a:extLst>
              <a:ext uri="{FF2B5EF4-FFF2-40B4-BE49-F238E27FC236}">
                <a16:creationId xmlns:a16="http://schemas.microsoft.com/office/drawing/2014/main" xmlns="" id="{B54E67B3-3F43-211B-F78E-824A9485B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C29CEE7-B20C-0CC3-10F8-892E6B5F3A7E}"/>
              </a:ext>
            </a:extLst>
          </p:cNvPr>
          <p:cNvSpPr>
            <a:spLocks noGrp="1"/>
          </p:cNvSpPr>
          <p:nvPr>
            <p:ph type="sldNum" sz="quarter" idx="12"/>
          </p:nvPr>
        </p:nvSpPr>
        <p:spPr/>
        <p:txBody>
          <a:bodyPr/>
          <a:lstStyle/>
          <a:p>
            <a:fld id="{D34A822D-8285-4DA2-AB46-60900C21D262}" type="slidenum">
              <a:rPr lang="en-US" smtClean="0"/>
              <a:t>‹#›</a:t>
            </a:fld>
            <a:endParaRPr lang="en-US"/>
          </a:p>
        </p:txBody>
      </p:sp>
    </p:spTree>
    <p:extLst>
      <p:ext uri="{BB962C8B-B14F-4D97-AF65-F5344CB8AC3E}">
        <p14:creationId xmlns:p14="http://schemas.microsoft.com/office/powerpoint/2010/main" val="2660581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9F3957-F4CE-528E-955E-2EDBCF7165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C07F598-0ADD-04C7-7FFD-510FA52728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B365263-ED57-CB18-8692-ADE18E96F47C}"/>
              </a:ext>
            </a:extLst>
          </p:cNvPr>
          <p:cNvSpPr>
            <a:spLocks noGrp="1"/>
          </p:cNvSpPr>
          <p:nvPr>
            <p:ph type="dt" sz="half" idx="10"/>
          </p:nvPr>
        </p:nvSpPr>
        <p:spPr/>
        <p:txBody>
          <a:bodyPr/>
          <a:lstStyle/>
          <a:p>
            <a:fld id="{131392A3-5CA0-4A09-8A14-16B72CDF8652}" type="datetimeFigureOut">
              <a:rPr lang="en-US" smtClean="0"/>
              <a:t>11/23/2022</a:t>
            </a:fld>
            <a:endParaRPr lang="en-US"/>
          </a:p>
        </p:txBody>
      </p:sp>
      <p:sp>
        <p:nvSpPr>
          <p:cNvPr id="5" name="Footer Placeholder 4">
            <a:extLst>
              <a:ext uri="{FF2B5EF4-FFF2-40B4-BE49-F238E27FC236}">
                <a16:creationId xmlns:a16="http://schemas.microsoft.com/office/drawing/2014/main" xmlns="" id="{883F887F-65A4-D864-AE33-8B64ABD031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E80082B-83B2-2ACA-B407-174D2A0ACC45}"/>
              </a:ext>
            </a:extLst>
          </p:cNvPr>
          <p:cNvSpPr>
            <a:spLocks noGrp="1"/>
          </p:cNvSpPr>
          <p:nvPr>
            <p:ph type="sldNum" sz="quarter" idx="12"/>
          </p:nvPr>
        </p:nvSpPr>
        <p:spPr/>
        <p:txBody>
          <a:bodyPr/>
          <a:lstStyle/>
          <a:p>
            <a:fld id="{D34A822D-8285-4DA2-AB46-60900C21D262}" type="slidenum">
              <a:rPr lang="en-US" smtClean="0"/>
              <a:t>‹#›</a:t>
            </a:fld>
            <a:endParaRPr lang="en-US"/>
          </a:p>
        </p:txBody>
      </p:sp>
    </p:spTree>
    <p:extLst>
      <p:ext uri="{BB962C8B-B14F-4D97-AF65-F5344CB8AC3E}">
        <p14:creationId xmlns:p14="http://schemas.microsoft.com/office/powerpoint/2010/main" val="470458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D95A19-41B4-9BFD-88DA-92A0787CC0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45C1DC6-AAF7-55C6-B03F-DB75E79F14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52F5919-BB54-78A5-4416-871A2D089C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A04168C9-46F5-560A-66B2-9CA2C305E9AA}"/>
              </a:ext>
            </a:extLst>
          </p:cNvPr>
          <p:cNvSpPr>
            <a:spLocks noGrp="1"/>
          </p:cNvSpPr>
          <p:nvPr>
            <p:ph type="dt" sz="half" idx="10"/>
          </p:nvPr>
        </p:nvSpPr>
        <p:spPr/>
        <p:txBody>
          <a:bodyPr/>
          <a:lstStyle/>
          <a:p>
            <a:fld id="{131392A3-5CA0-4A09-8A14-16B72CDF8652}" type="datetimeFigureOut">
              <a:rPr lang="en-US" smtClean="0"/>
              <a:t>11/23/2022</a:t>
            </a:fld>
            <a:endParaRPr lang="en-US"/>
          </a:p>
        </p:txBody>
      </p:sp>
      <p:sp>
        <p:nvSpPr>
          <p:cNvPr id="6" name="Footer Placeholder 5">
            <a:extLst>
              <a:ext uri="{FF2B5EF4-FFF2-40B4-BE49-F238E27FC236}">
                <a16:creationId xmlns:a16="http://schemas.microsoft.com/office/drawing/2014/main" xmlns="" id="{57D952F4-666C-43C9-4BA1-D8A8808DF0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D885C67-9691-367B-F31A-ECB03D733C67}"/>
              </a:ext>
            </a:extLst>
          </p:cNvPr>
          <p:cNvSpPr>
            <a:spLocks noGrp="1"/>
          </p:cNvSpPr>
          <p:nvPr>
            <p:ph type="sldNum" sz="quarter" idx="12"/>
          </p:nvPr>
        </p:nvSpPr>
        <p:spPr/>
        <p:txBody>
          <a:bodyPr/>
          <a:lstStyle/>
          <a:p>
            <a:fld id="{D34A822D-8285-4DA2-AB46-60900C21D262}" type="slidenum">
              <a:rPr lang="en-US" smtClean="0"/>
              <a:t>‹#›</a:t>
            </a:fld>
            <a:endParaRPr lang="en-US"/>
          </a:p>
        </p:txBody>
      </p:sp>
    </p:spTree>
    <p:extLst>
      <p:ext uri="{BB962C8B-B14F-4D97-AF65-F5344CB8AC3E}">
        <p14:creationId xmlns:p14="http://schemas.microsoft.com/office/powerpoint/2010/main" val="2924749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071FAE-1B53-6EDA-AE23-B5433BA3D8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E28912B5-997C-89BB-CE82-13DC53B985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1A8487C-71DE-6C11-1864-00169C05EC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E878002-88E4-C89B-41F6-478BE3244D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2ED101F-18E0-EC06-6CB6-089D4C371B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D2B057B-126D-BA8E-2B8A-E2152C93D822}"/>
              </a:ext>
            </a:extLst>
          </p:cNvPr>
          <p:cNvSpPr>
            <a:spLocks noGrp="1"/>
          </p:cNvSpPr>
          <p:nvPr>
            <p:ph type="dt" sz="half" idx="10"/>
          </p:nvPr>
        </p:nvSpPr>
        <p:spPr/>
        <p:txBody>
          <a:bodyPr/>
          <a:lstStyle/>
          <a:p>
            <a:fld id="{131392A3-5CA0-4A09-8A14-16B72CDF8652}" type="datetimeFigureOut">
              <a:rPr lang="en-US" smtClean="0"/>
              <a:t>11/23/2022</a:t>
            </a:fld>
            <a:endParaRPr lang="en-US"/>
          </a:p>
        </p:txBody>
      </p:sp>
      <p:sp>
        <p:nvSpPr>
          <p:cNvPr id="8" name="Footer Placeholder 7">
            <a:extLst>
              <a:ext uri="{FF2B5EF4-FFF2-40B4-BE49-F238E27FC236}">
                <a16:creationId xmlns:a16="http://schemas.microsoft.com/office/drawing/2014/main" xmlns="" id="{2691EF3B-3C7E-DDFB-E0F4-D9217C8509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4B4D059-83C9-2BA2-DD30-882FFEE60055}"/>
              </a:ext>
            </a:extLst>
          </p:cNvPr>
          <p:cNvSpPr>
            <a:spLocks noGrp="1"/>
          </p:cNvSpPr>
          <p:nvPr>
            <p:ph type="sldNum" sz="quarter" idx="12"/>
          </p:nvPr>
        </p:nvSpPr>
        <p:spPr/>
        <p:txBody>
          <a:bodyPr/>
          <a:lstStyle/>
          <a:p>
            <a:fld id="{D34A822D-8285-4DA2-AB46-60900C21D262}" type="slidenum">
              <a:rPr lang="en-US" smtClean="0"/>
              <a:t>‹#›</a:t>
            </a:fld>
            <a:endParaRPr lang="en-US"/>
          </a:p>
        </p:txBody>
      </p:sp>
    </p:spTree>
    <p:extLst>
      <p:ext uri="{BB962C8B-B14F-4D97-AF65-F5344CB8AC3E}">
        <p14:creationId xmlns:p14="http://schemas.microsoft.com/office/powerpoint/2010/main" val="39151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3BEB49-0392-16A3-9357-7EC2DA808A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BEF63232-65B6-16F5-BC65-641054B95058}"/>
              </a:ext>
            </a:extLst>
          </p:cNvPr>
          <p:cNvSpPr>
            <a:spLocks noGrp="1"/>
          </p:cNvSpPr>
          <p:nvPr>
            <p:ph type="dt" sz="half" idx="10"/>
          </p:nvPr>
        </p:nvSpPr>
        <p:spPr/>
        <p:txBody>
          <a:bodyPr/>
          <a:lstStyle/>
          <a:p>
            <a:fld id="{131392A3-5CA0-4A09-8A14-16B72CDF8652}" type="datetimeFigureOut">
              <a:rPr lang="en-US" smtClean="0"/>
              <a:t>11/23/2022</a:t>
            </a:fld>
            <a:endParaRPr lang="en-US"/>
          </a:p>
        </p:txBody>
      </p:sp>
      <p:sp>
        <p:nvSpPr>
          <p:cNvPr id="4" name="Footer Placeholder 3">
            <a:extLst>
              <a:ext uri="{FF2B5EF4-FFF2-40B4-BE49-F238E27FC236}">
                <a16:creationId xmlns:a16="http://schemas.microsoft.com/office/drawing/2014/main" xmlns="" id="{45AFB600-5ADC-5FFD-E951-88B5666D95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F3F3262-D948-0333-B63A-897681F874E9}"/>
              </a:ext>
            </a:extLst>
          </p:cNvPr>
          <p:cNvSpPr>
            <a:spLocks noGrp="1"/>
          </p:cNvSpPr>
          <p:nvPr>
            <p:ph type="sldNum" sz="quarter" idx="12"/>
          </p:nvPr>
        </p:nvSpPr>
        <p:spPr/>
        <p:txBody>
          <a:bodyPr/>
          <a:lstStyle/>
          <a:p>
            <a:fld id="{D34A822D-8285-4DA2-AB46-60900C21D262}" type="slidenum">
              <a:rPr lang="en-US" smtClean="0"/>
              <a:t>‹#›</a:t>
            </a:fld>
            <a:endParaRPr lang="en-US"/>
          </a:p>
        </p:txBody>
      </p:sp>
    </p:spTree>
    <p:extLst>
      <p:ext uri="{BB962C8B-B14F-4D97-AF65-F5344CB8AC3E}">
        <p14:creationId xmlns:p14="http://schemas.microsoft.com/office/powerpoint/2010/main" val="348678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159504E-0DC7-E66D-FDFA-8DB433A94FB6}"/>
              </a:ext>
            </a:extLst>
          </p:cNvPr>
          <p:cNvSpPr>
            <a:spLocks noGrp="1"/>
          </p:cNvSpPr>
          <p:nvPr>
            <p:ph type="dt" sz="half" idx="10"/>
          </p:nvPr>
        </p:nvSpPr>
        <p:spPr/>
        <p:txBody>
          <a:bodyPr/>
          <a:lstStyle/>
          <a:p>
            <a:fld id="{131392A3-5CA0-4A09-8A14-16B72CDF8652}" type="datetimeFigureOut">
              <a:rPr lang="en-US" smtClean="0"/>
              <a:t>11/23/2022</a:t>
            </a:fld>
            <a:endParaRPr lang="en-US"/>
          </a:p>
        </p:txBody>
      </p:sp>
      <p:sp>
        <p:nvSpPr>
          <p:cNvPr id="3" name="Footer Placeholder 2">
            <a:extLst>
              <a:ext uri="{FF2B5EF4-FFF2-40B4-BE49-F238E27FC236}">
                <a16:creationId xmlns:a16="http://schemas.microsoft.com/office/drawing/2014/main" xmlns="" id="{879B121E-6FCB-89E3-637C-64AF31DD41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0FEF468-C5BC-CB67-A5E5-DCDE6D39C281}"/>
              </a:ext>
            </a:extLst>
          </p:cNvPr>
          <p:cNvSpPr>
            <a:spLocks noGrp="1"/>
          </p:cNvSpPr>
          <p:nvPr>
            <p:ph type="sldNum" sz="quarter" idx="12"/>
          </p:nvPr>
        </p:nvSpPr>
        <p:spPr/>
        <p:txBody>
          <a:bodyPr/>
          <a:lstStyle/>
          <a:p>
            <a:fld id="{D34A822D-8285-4DA2-AB46-60900C21D262}" type="slidenum">
              <a:rPr lang="en-US" smtClean="0"/>
              <a:t>‹#›</a:t>
            </a:fld>
            <a:endParaRPr lang="en-US"/>
          </a:p>
        </p:txBody>
      </p:sp>
    </p:spTree>
    <p:extLst>
      <p:ext uri="{BB962C8B-B14F-4D97-AF65-F5344CB8AC3E}">
        <p14:creationId xmlns:p14="http://schemas.microsoft.com/office/powerpoint/2010/main" val="2588798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21C929-2711-FBDD-0406-2AAF0D073B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2E7F086D-4167-580F-16FA-9EAA205DF4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C497D43-F598-0636-91CF-8793F61491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D128D05-EB4D-1A98-B9A2-612B312D62CA}"/>
              </a:ext>
            </a:extLst>
          </p:cNvPr>
          <p:cNvSpPr>
            <a:spLocks noGrp="1"/>
          </p:cNvSpPr>
          <p:nvPr>
            <p:ph type="dt" sz="half" idx="10"/>
          </p:nvPr>
        </p:nvSpPr>
        <p:spPr/>
        <p:txBody>
          <a:bodyPr/>
          <a:lstStyle/>
          <a:p>
            <a:fld id="{131392A3-5CA0-4A09-8A14-16B72CDF8652}" type="datetimeFigureOut">
              <a:rPr lang="en-US" smtClean="0"/>
              <a:t>11/23/2022</a:t>
            </a:fld>
            <a:endParaRPr lang="en-US"/>
          </a:p>
        </p:txBody>
      </p:sp>
      <p:sp>
        <p:nvSpPr>
          <p:cNvPr id="6" name="Footer Placeholder 5">
            <a:extLst>
              <a:ext uri="{FF2B5EF4-FFF2-40B4-BE49-F238E27FC236}">
                <a16:creationId xmlns:a16="http://schemas.microsoft.com/office/drawing/2014/main" xmlns="" id="{37AC49B7-8B04-FEA4-5322-38F8D53912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4478B99-3158-A6E6-320E-DCD53FF88D3C}"/>
              </a:ext>
            </a:extLst>
          </p:cNvPr>
          <p:cNvSpPr>
            <a:spLocks noGrp="1"/>
          </p:cNvSpPr>
          <p:nvPr>
            <p:ph type="sldNum" sz="quarter" idx="12"/>
          </p:nvPr>
        </p:nvSpPr>
        <p:spPr/>
        <p:txBody>
          <a:bodyPr/>
          <a:lstStyle/>
          <a:p>
            <a:fld id="{D34A822D-8285-4DA2-AB46-60900C21D262}" type="slidenum">
              <a:rPr lang="en-US" smtClean="0"/>
              <a:t>‹#›</a:t>
            </a:fld>
            <a:endParaRPr lang="en-US"/>
          </a:p>
        </p:txBody>
      </p:sp>
    </p:spTree>
    <p:extLst>
      <p:ext uri="{BB962C8B-B14F-4D97-AF65-F5344CB8AC3E}">
        <p14:creationId xmlns:p14="http://schemas.microsoft.com/office/powerpoint/2010/main" val="1267073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E89709-0848-454C-7CA0-6C1E41C824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EA84C26-B5EC-6A91-4831-3B1901AA1D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3701AFB-4D12-DEDE-651A-7C6C8C617A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08D84AF-2B8E-ABDA-8F91-100932645BAA}"/>
              </a:ext>
            </a:extLst>
          </p:cNvPr>
          <p:cNvSpPr>
            <a:spLocks noGrp="1"/>
          </p:cNvSpPr>
          <p:nvPr>
            <p:ph type="dt" sz="half" idx="10"/>
          </p:nvPr>
        </p:nvSpPr>
        <p:spPr/>
        <p:txBody>
          <a:bodyPr/>
          <a:lstStyle/>
          <a:p>
            <a:fld id="{131392A3-5CA0-4A09-8A14-16B72CDF8652}" type="datetimeFigureOut">
              <a:rPr lang="en-US" smtClean="0"/>
              <a:t>11/23/2022</a:t>
            </a:fld>
            <a:endParaRPr lang="en-US"/>
          </a:p>
        </p:txBody>
      </p:sp>
      <p:sp>
        <p:nvSpPr>
          <p:cNvPr id="6" name="Footer Placeholder 5">
            <a:extLst>
              <a:ext uri="{FF2B5EF4-FFF2-40B4-BE49-F238E27FC236}">
                <a16:creationId xmlns:a16="http://schemas.microsoft.com/office/drawing/2014/main" xmlns="" id="{B10AAB64-424E-172B-2877-5DD3A45611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04C0B54-367B-CCD7-C511-0D7D19B3AA92}"/>
              </a:ext>
            </a:extLst>
          </p:cNvPr>
          <p:cNvSpPr>
            <a:spLocks noGrp="1"/>
          </p:cNvSpPr>
          <p:nvPr>
            <p:ph type="sldNum" sz="quarter" idx="12"/>
          </p:nvPr>
        </p:nvSpPr>
        <p:spPr/>
        <p:txBody>
          <a:bodyPr/>
          <a:lstStyle/>
          <a:p>
            <a:fld id="{D34A822D-8285-4DA2-AB46-60900C21D262}" type="slidenum">
              <a:rPr lang="en-US" smtClean="0"/>
              <a:t>‹#›</a:t>
            </a:fld>
            <a:endParaRPr lang="en-US"/>
          </a:p>
        </p:txBody>
      </p:sp>
    </p:spTree>
    <p:extLst>
      <p:ext uri="{BB962C8B-B14F-4D97-AF65-F5344CB8AC3E}">
        <p14:creationId xmlns:p14="http://schemas.microsoft.com/office/powerpoint/2010/main" val="2842413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D6E144C-8474-C674-ED6B-0417C625DC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0F8F127-45BC-AF25-C14D-CA001B159F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613D5D3-982C-4D27-21F5-52A013B93E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392A3-5CA0-4A09-8A14-16B72CDF8652}" type="datetimeFigureOut">
              <a:rPr lang="en-US" smtClean="0"/>
              <a:t>11/23/2022</a:t>
            </a:fld>
            <a:endParaRPr lang="en-US"/>
          </a:p>
        </p:txBody>
      </p:sp>
      <p:sp>
        <p:nvSpPr>
          <p:cNvPr id="5" name="Footer Placeholder 4">
            <a:extLst>
              <a:ext uri="{FF2B5EF4-FFF2-40B4-BE49-F238E27FC236}">
                <a16:creationId xmlns:a16="http://schemas.microsoft.com/office/drawing/2014/main" xmlns="" id="{7F05CD04-1E4C-B99E-BD8D-A7B36918C4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4E07DE6-0BA2-3D8C-2A40-B4303B0241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A822D-8285-4DA2-AB46-60900C21D262}" type="slidenum">
              <a:rPr lang="en-US" smtClean="0"/>
              <a:t>‹#›</a:t>
            </a:fld>
            <a:endParaRPr lang="en-US"/>
          </a:p>
        </p:txBody>
      </p:sp>
    </p:spTree>
    <p:extLst>
      <p:ext uri="{BB962C8B-B14F-4D97-AF65-F5344CB8AC3E}">
        <p14:creationId xmlns:p14="http://schemas.microsoft.com/office/powerpoint/2010/main" val="1077308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21">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4" name="Freeform: Shape 23">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 name="Subtitle 4">
            <a:extLst>
              <a:ext uri="{FF2B5EF4-FFF2-40B4-BE49-F238E27FC236}">
                <a16:creationId xmlns:a16="http://schemas.microsoft.com/office/drawing/2014/main" xmlns="" id="{CB250685-BA7E-716F-0CE5-DA3B92863BE8}"/>
              </a:ext>
            </a:extLst>
          </p:cNvPr>
          <p:cNvSpPr>
            <a:spLocks noGrp="1"/>
          </p:cNvSpPr>
          <p:nvPr>
            <p:ph type="subTitle" idx="1"/>
          </p:nvPr>
        </p:nvSpPr>
        <p:spPr>
          <a:xfrm>
            <a:off x="2174646" y="3350835"/>
            <a:ext cx="7441544" cy="2021579"/>
          </a:xfrm>
          <a:noFill/>
        </p:spPr>
        <p:txBody>
          <a:bodyPr>
            <a:normAutofit/>
          </a:bodyPr>
          <a:lstStyle/>
          <a:p>
            <a:r>
              <a:rPr lang="en-US" sz="1800" dirty="0">
                <a:solidFill>
                  <a:srgbClr val="080808"/>
                </a:solidFill>
                <a:latin typeface="Cooper Black" panose="0208090404030B020404" pitchFamily="18" charset="0"/>
              </a:rPr>
              <a:t>By</a:t>
            </a:r>
          </a:p>
          <a:p>
            <a:r>
              <a:rPr lang="en-US" sz="1800" dirty="0">
                <a:solidFill>
                  <a:srgbClr val="080808"/>
                </a:solidFill>
                <a:latin typeface="Cooper Black" panose="0208090404030B020404" pitchFamily="18" charset="0"/>
              </a:rPr>
              <a:t>Ambassador </a:t>
            </a:r>
            <a:r>
              <a:rPr lang="en-US" sz="1800" dirty="0" err="1">
                <a:solidFill>
                  <a:srgbClr val="080808"/>
                </a:solidFill>
                <a:latin typeface="Cooper Black" panose="0208090404030B020404" pitchFamily="18" charset="0"/>
              </a:rPr>
              <a:t>Shuaibu</a:t>
            </a:r>
            <a:r>
              <a:rPr lang="en-US" sz="1800" dirty="0">
                <a:solidFill>
                  <a:srgbClr val="080808"/>
                </a:solidFill>
                <a:latin typeface="Cooper Black" panose="0208090404030B020404" pitchFamily="18" charset="0"/>
              </a:rPr>
              <a:t> Adamu Ahmed</a:t>
            </a:r>
          </a:p>
          <a:p>
            <a:r>
              <a:rPr lang="en-US" sz="1800">
                <a:solidFill>
                  <a:srgbClr val="080808"/>
                </a:solidFill>
                <a:latin typeface="Cooper Black" panose="0208090404030B020404" pitchFamily="18" charset="0"/>
              </a:rPr>
              <a:t>Executive Secretary/CEO</a:t>
            </a:r>
            <a:endParaRPr lang="en-US" sz="1800" dirty="0">
              <a:solidFill>
                <a:srgbClr val="080808"/>
              </a:solidFill>
              <a:latin typeface="Cooper Black" panose="0208090404030B020404" pitchFamily="18" charset="0"/>
            </a:endParaRPr>
          </a:p>
          <a:p>
            <a:r>
              <a:rPr lang="en-US" sz="1800" dirty="0">
                <a:solidFill>
                  <a:srgbClr val="080808"/>
                </a:solidFill>
                <a:latin typeface="Cooper Black" panose="0208090404030B020404" pitchFamily="18" charset="0"/>
              </a:rPr>
              <a:t>Financial Reporting Council (FRC) of Nigeria  </a:t>
            </a:r>
          </a:p>
          <a:p>
            <a:endParaRPr lang="en-US" sz="700" dirty="0">
              <a:solidFill>
                <a:srgbClr val="080808"/>
              </a:solidFill>
            </a:endParaRPr>
          </a:p>
        </p:txBody>
      </p:sp>
      <p:sp>
        <p:nvSpPr>
          <p:cNvPr id="4" name="Title 3">
            <a:extLst>
              <a:ext uri="{FF2B5EF4-FFF2-40B4-BE49-F238E27FC236}">
                <a16:creationId xmlns:a16="http://schemas.microsoft.com/office/drawing/2014/main" xmlns="" id="{65477391-C3EC-87CD-E545-9E15BD7CF01E}"/>
              </a:ext>
            </a:extLst>
          </p:cNvPr>
          <p:cNvSpPr>
            <a:spLocks noGrp="1"/>
          </p:cNvSpPr>
          <p:nvPr>
            <p:ph type="ctrTitle"/>
          </p:nvPr>
        </p:nvSpPr>
        <p:spPr>
          <a:xfrm>
            <a:off x="2649415" y="0"/>
            <a:ext cx="6555678" cy="3249370"/>
          </a:xfrm>
          <a:noFill/>
        </p:spPr>
        <p:txBody>
          <a:bodyPr anchor="ctr">
            <a:normAutofit fontScale="90000"/>
          </a:bodyPr>
          <a:lstStyle/>
          <a:p>
            <a:r>
              <a:rPr lang="en-US" sz="2800" b="1" dirty="0">
                <a:solidFill>
                  <a:srgbClr val="080808"/>
                </a:solidFill>
                <a:effectLst/>
                <a:latin typeface="Cooper Black" panose="0208090404030B020404" pitchFamily="18" charset="0"/>
                <a:ea typeface="Calibri" panose="020F0502020204030204" pitchFamily="34" charset="0"/>
                <a:cs typeface="Open Sans" panose="020B0606030504020204" pitchFamily="34" charset="0"/>
              </a:rPr>
              <a:t>THE IMPACT OF CURRENT ACCOUNTING STANDARDS ON EQUIPMENT LEASING IN NIGERIA</a:t>
            </a:r>
            <a:br>
              <a:rPr lang="en-US" sz="2800" b="1" dirty="0">
                <a:solidFill>
                  <a:srgbClr val="080808"/>
                </a:solidFill>
                <a:effectLst/>
                <a:latin typeface="Cooper Black" panose="0208090404030B020404" pitchFamily="18" charset="0"/>
                <a:ea typeface="Calibri" panose="020F0502020204030204" pitchFamily="34" charset="0"/>
                <a:cs typeface="Open Sans" panose="020B0606030504020204" pitchFamily="34" charset="0"/>
              </a:rPr>
            </a:br>
            <a:r>
              <a:rPr lang="en-US" sz="2800" b="1" dirty="0">
                <a:solidFill>
                  <a:srgbClr val="080808"/>
                </a:solidFill>
                <a:effectLst/>
                <a:latin typeface="Cooper Black" panose="0208090404030B020404" pitchFamily="18" charset="0"/>
                <a:ea typeface="Calibri" panose="020F0502020204030204" pitchFamily="34" charset="0"/>
                <a:cs typeface="Open Sans" panose="020B0606030504020204" pitchFamily="34" charset="0"/>
              </a:rPr>
              <a:t/>
            </a:r>
            <a:br>
              <a:rPr lang="en-US" sz="2800" b="1" dirty="0">
                <a:solidFill>
                  <a:srgbClr val="080808"/>
                </a:solidFill>
                <a:effectLst/>
                <a:latin typeface="Cooper Black" panose="0208090404030B020404" pitchFamily="18" charset="0"/>
                <a:ea typeface="Calibri" panose="020F0502020204030204" pitchFamily="34" charset="0"/>
                <a:cs typeface="Open Sans" panose="020B0606030504020204" pitchFamily="34" charset="0"/>
              </a:rPr>
            </a:br>
            <a:r>
              <a:rPr lang="en-US" sz="2800" b="1" dirty="0">
                <a:solidFill>
                  <a:srgbClr val="080808"/>
                </a:solidFill>
                <a:effectLst/>
                <a:latin typeface="Cooper Black" panose="0208090404030B020404" pitchFamily="18" charset="0"/>
                <a:ea typeface="Calibri" panose="020F0502020204030204" pitchFamily="34" charset="0"/>
                <a:cs typeface="Open Sans" panose="020B0606030504020204" pitchFamily="34" charset="0"/>
              </a:rPr>
              <a:t>PAPER PRESENTED </a:t>
            </a:r>
            <a:r>
              <a:rPr lang="en-US" sz="2800" b="1">
                <a:solidFill>
                  <a:srgbClr val="080808"/>
                </a:solidFill>
                <a:effectLst/>
                <a:latin typeface="Cooper Black" panose="0208090404030B020404" pitchFamily="18" charset="0"/>
                <a:ea typeface="Calibri" panose="020F0502020204030204" pitchFamily="34" charset="0"/>
                <a:cs typeface="Open Sans" panose="020B0606030504020204" pitchFamily="34" charset="0"/>
              </a:rPr>
              <a:t>AT </a:t>
            </a:r>
            <a:br>
              <a:rPr lang="en-US" sz="2800" b="1">
                <a:solidFill>
                  <a:srgbClr val="080808"/>
                </a:solidFill>
                <a:effectLst/>
                <a:latin typeface="Cooper Black" panose="0208090404030B020404" pitchFamily="18" charset="0"/>
                <a:ea typeface="Calibri" panose="020F0502020204030204" pitchFamily="34" charset="0"/>
                <a:cs typeface="Open Sans" panose="020B0606030504020204" pitchFamily="34" charset="0"/>
              </a:rPr>
            </a:br>
            <a:r>
              <a:rPr lang="en-US" sz="2800" b="1">
                <a:solidFill>
                  <a:srgbClr val="080808"/>
                </a:solidFill>
                <a:effectLst/>
                <a:latin typeface="Cooper Black" panose="0208090404030B020404" pitchFamily="18" charset="0"/>
                <a:ea typeface="Calibri" panose="020F0502020204030204" pitchFamily="34" charset="0"/>
                <a:cs typeface="Open Sans" panose="020B0606030504020204" pitchFamily="34" charset="0"/>
              </a:rPr>
              <a:t>THE </a:t>
            </a:r>
            <a:r>
              <a:rPr lang="en-US" sz="2800" b="1" dirty="0">
                <a:solidFill>
                  <a:srgbClr val="080808"/>
                </a:solidFill>
                <a:effectLst/>
                <a:latin typeface="Cooper Black" panose="0208090404030B020404" pitchFamily="18" charset="0"/>
                <a:ea typeface="Calibri" panose="020F0502020204030204" pitchFamily="34" charset="0"/>
                <a:cs typeface="Open Sans" panose="020B0606030504020204" pitchFamily="34" charset="0"/>
              </a:rPr>
              <a:t>20TH NATIONAL LEASE CONFERENCE OF EQUIPMENT LEASING ASSOCIATION OF NIGERIA LTD/GTE</a:t>
            </a:r>
            <a:r>
              <a:rPr lang="en-US" sz="2800" dirty="0">
                <a:solidFill>
                  <a:srgbClr val="080808"/>
                </a:solidFill>
                <a:effectLst/>
                <a:latin typeface="Cooper Black" panose="0208090404030B020404" pitchFamily="18" charset="0"/>
                <a:ea typeface="Calibri" panose="020F0502020204030204" pitchFamily="34" charset="0"/>
                <a:cs typeface="Times New Roman" panose="02020603050405020304" pitchFamily="18" charset="0"/>
              </a:rPr>
              <a:t/>
            </a:r>
            <a:br>
              <a:rPr lang="en-US" sz="2800" dirty="0">
                <a:solidFill>
                  <a:srgbClr val="080808"/>
                </a:solidFill>
                <a:effectLst/>
                <a:latin typeface="Cooper Black" panose="0208090404030B020404" pitchFamily="18" charset="0"/>
                <a:ea typeface="Calibri" panose="020F0502020204030204" pitchFamily="34" charset="0"/>
                <a:cs typeface="Times New Roman" panose="02020603050405020304" pitchFamily="18" charset="0"/>
              </a:rPr>
            </a:br>
            <a:endParaRPr lang="en-US" sz="2800" dirty="0">
              <a:solidFill>
                <a:srgbClr val="080808"/>
              </a:solidFill>
            </a:endParaRPr>
          </a:p>
        </p:txBody>
      </p:sp>
      <p:sp>
        <p:nvSpPr>
          <p:cNvPr id="28" name="Freeform: Shape 27">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Rectangle 29">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823514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46C7E0-3C36-8CEB-5862-652D73A94F7B}"/>
              </a:ext>
            </a:extLst>
          </p:cNvPr>
          <p:cNvSpPr>
            <a:spLocks noGrp="1"/>
          </p:cNvSpPr>
          <p:nvPr>
            <p:ph type="title"/>
          </p:nvPr>
        </p:nvSpPr>
        <p:spPr>
          <a:xfrm>
            <a:off x="838200" y="257176"/>
            <a:ext cx="10515600" cy="528638"/>
          </a:xfrm>
        </p:spPr>
        <p:txBody>
          <a:bodyPr>
            <a:normAutofit/>
          </a:bodyPr>
          <a:lstStyle/>
          <a:p>
            <a:r>
              <a:rPr lang="en-US" sz="2800" b="1" dirty="0">
                <a:effectLst/>
                <a:latin typeface="Arial Narrow" panose="020B0606020202030204" pitchFamily="34" charset="0"/>
                <a:ea typeface="Calibri" panose="020F0502020204030204" pitchFamily="34" charset="0"/>
                <a:cs typeface="Times New Roman" panose="02020603050405020304" pitchFamily="18" charset="0"/>
              </a:rPr>
              <a:t>Lessee Accounting: Subsequent Measurement</a:t>
            </a:r>
            <a:endParaRPr lang="en-US" sz="2800" dirty="0"/>
          </a:p>
        </p:txBody>
      </p:sp>
      <p:sp>
        <p:nvSpPr>
          <p:cNvPr id="3" name="Content Placeholder 2">
            <a:extLst>
              <a:ext uri="{FF2B5EF4-FFF2-40B4-BE49-F238E27FC236}">
                <a16:creationId xmlns:a16="http://schemas.microsoft.com/office/drawing/2014/main" xmlns="" id="{EF2695A7-1DFB-5BB6-75E3-2438D39B46EB}"/>
              </a:ext>
            </a:extLst>
          </p:cNvPr>
          <p:cNvSpPr>
            <a:spLocks noGrp="1"/>
          </p:cNvSpPr>
          <p:nvPr>
            <p:ph sz="half" idx="1"/>
          </p:nvPr>
        </p:nvSpPr>
        <p:spPr>
          <a:xfrm>
            <a:off x="271463" y="907256"/>
            <a:ext cx="6015037" cy="5693568"/>
          </a:xfrm>
        </p:spPr>
        <p:txBody>
          <a:bodyPr>
            <a:normAutofit lnSpcReduction="10000"/>
          </a:bodyPr>
          <a:lstStyle/>
          <a:p>
            <a:pPr marL="0" indent="0">
              <a:buNone/>
            </a:pPr>
            <a:r>
              <a:rPr lang="en-US" b="1" u="sng" dirty="0"/>
              <a:t>Right of Use Asset</a:t>
            </a:r>
          </a:p>
          <a:p>
            <a:pPr marL="0" indent="0">
              <a:buNone/>
            </a:pPr>
            <a:r>
              <a:rPr lang="en-US" sz="2400" dirty="0"/>
              <a:t>Normally measured at </a:t>
            </a:r>
            <a:r>
              <a:rPr lang="en-US" sz="2400" b="1" dirty="0"/>
              <a:t>cost less Accumulated Depreciation &amp; Impairment losses </a:t>
            </a:r>
            <a:r>
              <a:rPr lang="en-US" sz="2400" dirty="0"/>
              <a:t>(IAS 16)</a:t>
            </a:r>
          </a:p>
          <a:p>
            <a:pPr marL="0" indent="0" algn="just">
              <a:buNone/>
            </a:pPr>
            <a:r>
              <a:rPr lang="en-US" sz="2400" dirty="0"/>
              <a:t>Depreciation from commencement date to earlier of end of useful life or lease term. However, if ownership is transferred to lessee at end of useful life, then ROU asset depreciated over useful life of asset. </a:t>
            </a:r>
          </a:p>
          <a:p>
            <a:pPr marL="0" indent="0">
              <a:buNone/>
            </a:pPr>
            <a:endParaRPr lang="en-US" sz="100" dirty="0"/>
          </a:p>
          <a:p>
            <a:pPr marL="0" indent="0" algn="ctr">
              <a:buNone/>
            </a:pPr>
            <a:r>
              <a:rPr lang="en-US" sz="2400" dirty="0"/>
              <a:t>Alternatively</a:t>
            </a:r>
          </a:p>
          <a:p>
            <a:pPr marL="0" indent="0" algn="ctr">
              <a:buNone/>
            </a:pPr>
            <a:endParaRPr lang="en-US" sz="100" dirty="0"/>
          </a:p>
          <a:p>
            <a:pPr marL="0" indent="0" algn="just">
              <a:buNone/>
            </a:pPr>
            <a:r>
              <a:rPr lang="en-US" sz="2400" b="1" dirty="0"/>
              <a:t>Revaluation model</a:t>
            </a:r>
            <a:r>
              <a:rPr lang="en-US" sz="2400" dirty="0"/>
              <a:t>: Optional If ROU asset relates to a class of PPE measured using revaluation model.</a:t>
            </a:r>
          </a:p>
          <a:p>
            <a:pPr marL="0" indent="0">
              <a:buNone/>
            </a:pPr>
            <a:endParaRPr lang="en-US" sz="100" dirty="0"/>
          </a:p>
          <a:p>
            <a:pPr marL="0" indent="0" algn="just">
              <a:buNone/>
            </a:pPr>
            <a:r>
              <a:rPr lang="en-US" sz="2400" b="1" dirty="0"/>
              <a:t>Fair value model</a:t>
            </a:r>
            <a:r>
              <a:rPr lang="en-US" sz="2400" dirty="0"/>
              <a:t>: Compulsory if ROU meets the definition of investment property and lessee uses fair value model</a:t>
            </a:r>
          </a:p>
        </p:txBody>
      </p:sp>
      <p:sp>
        <p:nvSpPr>
          <p:cNvPr id="4" name="Content Placeholder 3">
            <a:extLst>
              <a:ext uri="{FF2B5EF4-FFF2-40B4-BE49-F238E27FC236}">
                <a16:creationId xmlns:a16="http://schemas.microsoft.com/office/drawing/2014/main" xmlns="" id="{141128D5-A750-8234-EC8C-7C618F7D1AD7}"/>
              </a:ext>
            </a:extLst>
          </p:cNvPr>
          <p:cNvSpPr>
            <a:spLocks noGrp="1"/>
          </p:cNvSpPr>
          <p:nvPr>
            <p:ph sz="half" idx="2"/>
          </p:nvPr>
        </p:nvSpPr>
        <p:spPr>
          <a:xfrm>
            <a:off x="6715125" y="842964"/>
            <a:ext cx="5143500" cy="5334000"/>
          </a:xfrm>
        </p:spPr>
        <p:txBody>
          <a:bodyPr>
            <a:normAutofit lnSpcReduction="10000"/>
          </a:bodyPr>
          <a:lstStyle/>
          <a:p>
            <a:pPr marL="0" indent="0">
              <a:buNone/>
            </a:pPr>
            <a:r>
              <a:rPr lang="en-US" sz="3200" b="1" u="sng" dirty="0">
                <a:effectLst/>
                <a:latin typeface="Calibri" panose="020F0502020204030204" pitchFamily="34" charset="0"/>
                <a:ea typeface="Calibri" panose="020F0502020204030204" pitchFamily="34" charset="0"/>
                <a:cs typeface="Times New Roman" panose="02020603050405020304" pitchFamily="18" charset="0"/>
              </a:rPr>
              <a:t>Lease Liability</a:t>
            </a:r>
          </a:p>
          <a:p>
            <a:pPr marL="0" indent="0" algn="jus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After commencement date, the carrying amount of the lease liability is increased by interest charges on the outstanding liability and reduced by lease payments. (Amortised Cost)</a:t>
            </a:r>
          </a:p>
          <a:p>
            <a:pPr marL="0" indent="0">
              <a:buNone/>
            </a:pPr>
            <a:endParaRPr lang="en-US" dirty="0"/>
          </a:p>
        </p:txBody>
      </p:sp>
    </p:spTree>
    <p:extLst>
      <p:ext uri="{BB962C8B-B14F-4D97-AF65-F5344CB8AC3E}">
        <p14:creationId xmlns:p14="http://schemas.microsoft.com/office/powerpoint/2010/main" val="1569847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DBBD00-7D53-69FB-F76B-E0091E4CE226}"/>
              </a:ext>
            </a:extLst>
          </p:cNvPr>
          <p:cNvSpPr>
            <a:spLocks noGrp="1"/>
          </p:cNvSpPr>
          <p:nvPr>
            <p:ph type="title"/>
          </p:nvPr>
        </p:nvSpPr>
        <p:spPr>
          <a:xfrm>
            <a:off x="838200" y="365126"/>
            <a:ext cx="10515600" cy="1027906"/>
          </a:xfrm>
        </p:spPr>
        <p:txBody>
          <a:bodyPr>
            <a:normAutofit fontScale="90000"/>
          </a:bodyPr>
          <a:lstStyle/>
          <a:p>
            <a:r>
              <a:rPr lang="en-US" sz="2800" b="1" dirty="0">
                <a:effectLst/>
                <a:latin typeface="Arial Narrow" panose="020B0606020202030204" pitchFamily="34" charset="0"/>
                <a:ea typeface="Calibri" panose="020F0502020204030204" pitchFamily="34" charset="0"/>
                <a:cs typeface="Times New Roman" panose="02020603050405020304" pitchFamily="18" charset="0"/>
              </a:rPr>
              <a:t>Key Impacts of IFRS 16 Leases</a:t>
            </a:r>
            <a:r>
              <a:rPr lang="en-US" sz="1800" b="1" dirty="0">
                <a:effectLst/>
                <a:latin typeface="Arial Narrow" panose="020B0606020202030204" pitchFamily="34" charset="0"/>
                <a:ea typeface="Calibri" panose="020F0502020204030204" pitchFamily="34" charset="0"/>
                <a:cs typeface="Times New Roman" panose="02020603050405020304" pitchFamily="18" charset="0"/>
              </a:rPr>
              <a:t/>
            </a:r>
            <a:br>
              <a:rPr lang="en-US" sz="1800" b="1" dirty="0">
                <a:effectLst/>
                <a:latin typeface="Arial Narrow" panose="020B0606020202030204" pitchFamily="34" charset="0"/>
                <a:ea typeface="Calibri" panose="020F0502020204030204" pitchFamily="34" charset="0"/>
                <a:cs typeface="Times New Roman" panose="02020603050405020304" pitchFamily="18" charset="0"/>
              </a:rPr>
            </a:br>
            <a:endParaRPr lang="en-US" dirty="0"/>
          </a:p>
        </p:txBody>
      </p:sp>
      <p:sp>
        <p:nvSpPr>
          <p:cNvPr id="5" name="Content Placeholder 4">
            <a:extLst>
              <a:ext uri="{FF2B5EF4-FFF2-40B4-BE49-F238E27FC236}">
                <a16:creationId xmlns:a16="http://schemas.microsoft.com/office/drawing/2014/main" xmlns="" id="{865E734D-8058-FD1F-486B-3BB356A442C1}"/>
              </a:ext>
            </a:extLst>
          </p:cNvPr>
          <p:cNvSpPr>
            <a:spLocks noGrp="1"/>
          </p:cNvSpPr>
          <p:nvPr>
            <p:ph idx="1"/>
          </p:nvPr>
        </p:nvSpPr>
        <p:spPr>
          <a:xfrm>
            <a:off x="838200" y="985838"/>
            <a:ext cx="10515600" cy="5507036"/>
          </a:xfrm>
        </p:spPr>
        <p:txBody>
          <a:bodyPr/>
          <a:lstStyle/>
          <a:p>
            <a:pPr algn="just">
              <a:lnSpc>
                <a:spcPct val="100000"/>
              </a:lnSpc>
              <a:spcBef>
                <a:spcPts val="0"/>
              </a:spcBef>
              <a:buFont typeface="Wingdings" panose="05000000000000000000" pitchFamily="2" charset="2"/>
              <a:buChar char="§"/>
            </a:pPr>
            <a:r>
              <a:rPr lang="en-US" sz="2200" b="1" dirty="0">
                <a:solidFill>
                  <a:srgbClr val="000000"/>
                </a:solidFill>
                <a:effectLst/>
                <a:latin typeface="Arial Narrow" panose="020B0606020202030204" pitchFamily="34" charset="0"/>
                <a:ea typeface="Calibri" panose="020F0502020204030204" pitchFamily="34" charset="0"/>
              </a:rPr>
              <a:t>Definition of Lease: </a:t>
            </a:r>
          </a:p>
          <a:p>
            <a:pPr marL="0" marR="0" lvl="0" indent="0" algn="just">
              <a:lnSpc>
                <a:spcPct val="100000"/>
              </a:lnSpc>
              <a:spcBef>
                <a:spcPts val="0"/>
              </a:spcBef>
              <a:spcAft>
                <a:spcPts val="0"/>
              </a:spcAft>
              <a:buNone/>
            </a:pPr>
            <a:endParaRPr lang="en-US" sz="600" dirty="0">
              <a:solidFill>
                <a:srgbClr val="000000"/>
              </a:solidFill>
              <a:effectLst/>
              <a:latin typeface="Arial" panose="020B0604020202020204" pitchFamily="34" charset="0"/>
              <a:ea typeface="Calibri" panose="020F0502020204030204" pitchFamily="34" charset="0"/>
            </a:endParaRPr>
          </a:p>
          <a:p>
            <a:pPr marL="0" marR="0" indent="0" algn="just">
              <a:lnSpc>
                <a:spcPct val="100000"/>
              </a:lnSpc>
              <a:spcBef>
                <a:spcPts val="0"/>
              </a:spcBef>
              <a:spcAft>
                <a:spcPts val="0"/>
              </a:spcAft>
              <a:buNone/>
            </a:pPr>
            <a:r>
              <a:rPr lang="en-US" sz="1800" dirty="0">
                <a:solidFill>
                  <a:srgbClr val="000000"/>
                </a:solidFill>
                <a:effectLst/>
                <a:latin typeface="Arial Narrow" panose="020B0606020202030204" pitchFamily="34" charset="0"/>
                <a:ea typeface="Calibri" panose="020F0502020204030204" pitchFamily="34" charset="0"/>
              </a:rPr>
              <a:t>The definition of leases presented in IFRS 16 is largely retained from IAS 17 but the guidance implementation has changed. </a:t>
            </a:r>
            <a:r>
              <a:rPr lang="en-US" sz="1800" b="1" dirty="0">
                <a:solidFill>
                  <a:srgbClr val="000000"/>
                </a:solidFill>
                <a:effectLst/>
                <a:latin typeface="Arial Narrow" panose="020B0606020202030204" pitchFamily="34" charset="0"/>
                <a:ea typeface="Calibri" panose="020F0502020204030204" pitchFamily="34" charset="0"/>
              </a:rPr>
              <a:t>Emphasis is now placed on concept of  Control of Asset</a:t>
            </a:r>
            <a:r>
              <a:rPr lang="en-US" sz="1800" dirty="0">
                <a:solidFill>
                  <a:srgbClr val="000000"/>
                </a:solidFill>
                <a:effectLst/>
                <a:latin typeface="Arial Narrow" panose="020B0606020202030204" pitchFamily="34" charset="0"/>
                <a:ea typeface="Calibri" panose="020F0502020204030204" pitchFamily="34" charset="0"/>
              </a:rPr>
              <a:t>. Therefore, companies would have to reassess all previous decisions about whether existing contracts do or do not contain leases.</a:t>
            </a:r>
          </a:p>
          <a:p>
            <a:pPr marL="0" marR="0" indent="0" algn="just">
              <a:lnSpc>
                <a:spcPct val="150000"/>
              </a:lnSpc>
              <a:spcBef>
                <a:spcPts val="0"/>
              </a:spcBef>
              <a:spcAft>
                <a:spcPts val="0"/>
              </a:spcAft>
              <a:buNone/>
            </a:pPr>
            <a:endParaRPr lang="en-US" sz="1800" dirty="0">
              <a:solidFill>
                <a:srgbClr val="000000"/>
              </a:solidFill>
              <a:latin typeface="Arial Narrow" panose="020B0606020202030204" pitchFamily="34" charset="0"/>
              <a:ea typeface="Calibri" panose="020F0502020204030204" pitchFamily="34" charset="0"/>
            </a:endParaRPr>
          </a:p>
          <a:p>
            <a:pPr algn="just">
              <a:lnSpc>
                <a:spcPct val="100000"/>
              </a:lnSpc>
              <a:spcBef>
                <a:spcPts val="0"/>
              </a:spcBef>
              <a:spcAft>
                <a:spcPts val="800"/>
              </a:spcAft>
              <a:buFont typeface="Wingdings" panose="05000000000000000000" pitchFamily="2" charset="2"/>
              <a:buChar char="§"/>
            </a:pPr>
            <a:r>
              <a:rPr lang="en-US" sz="2200" b="1" dirty="0">
                <a:effectLst/>
                <a:latin typeface="Arial Narrow" panose="020B0606020202030204" pitchFamily="34" charset="0"/>
                <a:ea typeface="Calibri" panose="020F0502020204030204" pitchFamily="34" charset="0"/>
                <a:cs typeface="Times New Roman" panose="02020603050405020304" pitchFamily="18" charset="0"/>
              </a:rPr>
              <a:t>Faithful and More Transparent Representation: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0000"/>
              </a:lnSpc>
              <a:spcBef>
                <a:spcPts val="0"/>
              </a:spcBef>
              <a:spcAft>
                <a:spcPts val="800"/>
              </a:spcAft>
              <a:buNone/>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IFRS 16 will help improve the information available to lease stakeholders especially investors when making investment decisions. The implementation of the standard will help create a more level playing field in providing transparent information about leases to all market participants.</a:t>
            </a:r>
          </a:p>
          <a:p>
            <a:pPr marL="0" marR="0" indent="0" algn="just">
              <a:lnSpc>
                <a:spcPct val="100000"/>
              </a:lnSpc>
              <a:spcBef>
                <a:spcPts val="0"/>
              </a:spcBef>
              <a:spcAft>
                <a:spcPts val="800"/>
              </a:spcAft>
              <a:buNone/>
            </a:pP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800"/>
              </a:spcAft>
              <a:buFont typeface="Wingdings" panose="05000000000000000000" pitchFamily="2" charset="2"/>
              <a:buChar char="§"/>
            </a:pPr>
            <a:r>
              <a:rPr lang="en-US" sz="2200" b="1" dirty="0">
                <a:effectLst/>
                <a:latin typeface="Arial Narrow" panose="020B0606020202030204" pitchFamily="34" charset="0"/>
                <a:ea typeface="Calibri" panose="020F0502020204030204" pitchFamily="34" charset="0"/>
                <a:cs typeface="Times New Roman" panose="02020603050405020304" pitchFamily="18" charset="0"/>
              </a:rPr>
              <a:t>Improved Decision Making: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IFRS 16 presents a single lease framework of accounting for leases; Companies will benefit from managing all leases in the same way by arriving broader decisions that takes care and serves as umbrella policy for their lease portfolios.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0000"/>
              </a:lnSpc>
              <a:spcBef>
                <a:spcPts val="0"/>
              </a:spcBef>
              <a:spcAft>
                <a:spcPts val="0"/>
              </a:spcAft>
              <a:buNone/>
            </a:pPr>
            <a:endParaRPr lang="en-US" sz="1800" dirty="0">
              <a:solidFill>
                <a:srgbClr val="000000"/>
              </a:solidFill>
              <a:effectLst/>
              <a:latin typeface="Arial" panose="020B060402020202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686213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AD8A58-4AE5-FAEF-4B3E-191057BCD099}"/>
              </a:ext>
            </a:extLst>
          </p:cNvPr>
          <p:cNvSpPr>
            <a:spLocks noGrp="1"/>
          </p:cNvSpPr>
          <p:nvPr>
            <p:ph type="title"/>
          </p:nvPr>
        </p:nvSpPr>
        <p:spPr>
          <a:xfrm>
            <a:off x="838200" y="278606"/>
            <a:ext cx="10515600" cy="664369"/>
          </a:xfrm>
        </p:spPr>
        <p:txBody>
          <a:bodyPr>
            <a:normAutofit/>
          </a:bodyPr>
          <a:lstStyle/>
          <a:p>
            <a:r>
              <a:rPr lang="en-US" sz="2200" b="1" dirty="0">
                <a:effectLst/>
                <a:latin typeface="Arial Narrow" panose="020B0606020202030204" pitchFamily="34" charset="0"/>
                <a:ea typeface="Calibri" panose="020F0502020204030204" pitchFamily="34" charset="0"/>
                <a:cs typeface="Times New Roman" panose="02020603050405020304" pitchFamily="18" charset="0"/>
              </a:rPr>
              <a:t>Key Impacts of IFRS 16 Leases</a:t>
            </a:r>
            <a:endParaRPr lang="en-US" sz="2200" dirty="0"/>
          </a:p>
        </p:txBody>
      </p:sp>
      <p:sp>
        <p:nvSpPr>
          <p:cNvPr id="3" name="Content Placeholder 2">
            <a:extLst>
              <a:ext uri="{FF2B5EF4-FFF2-40B4-BE49-F238E27FC236}">
                <a16:creationId xmlns:a16="http://schemas.microsoft.com/office/drawing/2014/main" xmlns="" id="{50E791B8-2FE9-A98C-3D50-1C112030A0FA}"/>
              </a:ext>
            </a:extLst>
          </p:cNvPr>
          <p:cNvSpPr>
            <a:spLocks noGrp="1"/>
          </p:cNvSpPr>
          <p:nvPr>
            <p:ph idx="1"/>
          </p:nvPr>
        </p:nvSpPr>
        <p:spPr>
          <a:xfrm>
            <a:off x="664369" y="821531"/>
            <a:ext cx="10689431" cy="5614987"/>
          </a:xfrm>
        </p:spPr>
        <p:txBody>
          <a:bodyPr>
            <a:normAutofit lnSpcReduction="10000"/>
          </a:bodyPr>
          <a:lstStyle/>
          <a:p>
            <a:pPr marR="0" lvl="0" algn="just">
              <a:lnSpc>
                <a:spcPct val="107000"/>
              </a:lnSpc>
              <a:spcBef>
                <a:spcPts val="0"/>
              </a:spcBef>
              <a:spcAft>
                <a:spcPts val="800"/>
              </a:spcAft>
              <a:buFont typeface="Wingdings" panose="05000000000000000000" pitchFamily="2" charset="2"/>
              <a:buChar char="§"/>
            </a:pPr>
            <a:r>
              <a:rPr lang="en-US" sz="2600" b="1" dirty="0">
                <a:effectLst/>
                <a:latin typeface="Arial Narrow" panose="020B0606020202030204" pitchFamily="34" charset="0"/>
                <a:ea typeface="Calibri" panose="020F0502020204030204" pitchFamily="34" charset="0"/>
                <a:cs typeface="Times New Roman" panose="02020603050405020304" pitchFamily="18" charset="0"/>
              </a:rPr>
              <a:t>Improved comparability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0000"/>
              </a:lnSpc>
              <a:spcBef>
                <a:spcPts val="0"/>
              </a:spcBef>
              <a:spcAft>
                <a:spcPts val="800"/>
              </a:spcAft>
              <a:buNone/>
            </a:pPr>
            <a:r>
              <a:rPr lang="en-US" sz="2200" dirty="0">
                <a:effectLst/>
                <a:latin typeface="Arial Narrow" panose="020B0606020202030204" pitchFamily="34" charset="0"/>
                <a:ea typeface="Calibri" panose="020F0502020204030204" pitchFamily="34" charset="0"/>
                <a:cs typeface="Times New Roman" panose="02020603050405020304" pitchFamily="18" charset="0"/>
              </a:rPr>
              <a:t>IFRS 16 will help to significantly improve the comparability of financial information. </a:t>
            </a:r>
            <a:r>
              <a:rPr lang="en-US" sz="2200" dirty="0">
                <a:latin typeface="Arial Narrow" panose="020B0606020202030204" pitchFamily="34" charset="0"/>
                <a:ea typeface="Calibri" panose="020F0502020204030204" pitchFamily="34" charset="0"/>
                <a:cs typeface="Times New Roman" panose="02020603050405020304" pitchFamily="18" charset="0"/>
              </a:rPr>
              <a:t>B</a:t>
            </a:r>
            <a:r>
              <a:rPr lang="en-US" sz="2200" dirty="0">
                <a:effectLst/>
                <a:latin typeface="Arial Narrow" panose="020B0606020202030204" pitchFamily="34" charset="0"/>
                <a:ea typeface="Calibri" panose="020F0502020204030204" pitchFamily="34" charset="0"/>
                <a:cs typeface="Times New Roman" panose="02020603050405020304" pitchFamily="18" charset="0"/>
              </a:rPr>
              <a:t>ecause companies will: </a:t>
            </a:r>
          </a:p>
          <a:p>
            <a:pPr marL="342900" marR="0" indent="-342900" algn="just">
              <a:lnSpc>
                <a:spcPct val="100000"/>
              </a:lnSpc>
              <a:spcBef>
                <a:spcPts val="0"/>
              </a:spcBef>
              <a:spcAft>
                <a:spcPts val="800"/>
              </a:spcAft>
              <a:buAutoNum type="alphaLcParenBoth"/>
            </a:pPr>
            <a:r>
              <a:rPr lang="en-US" sz="2200" dirty="0">
                <a:effectLst/>
                <a:latin typeface="Arial Narrow" panose="020B0606020202030204" pitchFamily="34" charset="0"/>
                <a:ea typeface="Calibri" panose="020F0502020204030204" pitchFamily="34" charset="0"/>
                <a:cs typeface="Times New Roman" panose="02020603050405020304" pitchFamily="18" charset="0"/>
              </a:rPr>
              <a:t>recognise assets and liabilities, in essence, for all leases; </a:t>
            </a:r>
          </a:p>
          <a:p>
            <a:pPr marL="342900" marR="0" indent="-342900" algn="just">
              <a:lnSpc>
                <a:spcPct val="100000"/>
              </a:lnSpc>
              <a:spcBef>
                <a:spcPts val="0"/>
              </a:spcBef>
              <a:spcAft>
                <a:spcPts val="800"/>
              </a:spcAft>
              <a:buAutoNum type="alphaLcParenBoth"/>
            </a:pPr>
            <a:r>
              <a:rPr lang="en-US" sz="2200" dirty="0">
                <a:effectLst/>
                <a:latin typeface="Arial Narrow" panose="020B0606020202030204" pitchFamily="34" charset="0"/>
                <a:ea typeface="Calibri" panose="020F0502020204030204" pitchFamily="34" charset="0"/>
                <a:cs typeface="Times New Roman" panose="02020603050405020304" pitchFamily="18" charset="0"/>
              </a:rPr>
              <a:t>measure all lease assets and all lease liabilities in the same way; and </a:t>
            </a:r>
          </a:p>
          <a:p>
            <a:pPr marL="342900" marR="0" indent="-342900" algn="just">
              <a:lnSpc>
                <a:spcPct val="100000"/>
              </a:lnSpc>
              <a:spcBef>
                <a:spcPts val="0"/>
              </a:spcBef>
              <a:spcAft>
                <a:spcPts val="800"/>
              </a:spcAft>
              <a:buAutoNum type="alphaLcParenBoth"/>
            </a:pPr>
            <a:r>
              <a:rPr lang="en-US" sz="2200" dirty="0">
                <a:effectLst/>
                <a:latin typeface="Arial Narrow" panose="020B0606020202030204" pitchFamily="34" charset="0"/>
                <a:ea typeface="Calibri" panose="020F0502020204030204" pitchFamily="34" charset="0"/>
                <a:cs typeface="Times New Roman" panose="02020603050405020304" pitchFamily="18" charset="0"/>
              </a:rPr>
              <a:t>recognise only the rights that are obtained, and the liabilities that are incurred, through a lease. </a:t>
            </a:r>
          </a:p>
          <a:p>
            <a:pPr marL="0" marR="0" indent="0" algn="just">
              <a:lnSpc>
                <a:spcPct val="100000"/>
              </a:lnSpc>
              <a:spcBef>
                <a:spcPts val="0"/>
              </a:spcBef>
              <a:spcAft>
                <a:spcPts val="800"/>
              </a:spcAft>
              <a:buNone/>
            </a:pPr>
            <a:endParaRPr lang="en-US" sz="1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indent="0" algn="just">
              <a:lnSpc>
                <a:spcPct val="100000"/>
              </a:lnSpc>
              <a:spcBef>
                <a:spcPts val="0"/>
              </a:spcBef>
              <a:spcAft>
                <a:spcPts val="800"/>
              </a:spcAft>
              <a:buNone/>
            </a:pPr>
            <a:r>
              <a:rPr lang="en-US" sz="2200" dirty="0">
                <a:effectLst/>
                <a:latin typeface="Arial Narrow" panose="020B0606020202030204" pitchFamily="34" charset="0"/>
                <a:ea typeface="Calibri" panose="020F0502020204030204" pitchFamily="34" charset="0"/>
                <a:cs typeface="Times New Roman" panose="02020603050405020304" pitchFamily="18" charset="0"/>
              </a:rPr>
              <a:t>As a result, financial statements will reflect the differing operating decisions made by different companies</a:t>
            </a:r>
            <a:r>
              <a:rPr lang="en-US" sz="1800" dirty="0">
                <a:effectLst/>
                <a:latin typeface="Arial Narrow" panose="020B0606020202030204" pitchFamily="34" charset="0"/>
                <a:ea typeface="Calibri" panose="020F0502020204030204" pitchFamily="34" charset="0"/>
                <a:cs typeface="Times New Roman" panose="02020603050405020304" pitchFamily="18" charset="0"/>
              </a:rPr>
              <a:t>.</a:t>
            </a:r>
          </a:p>
          <a:p>
            <a:pPr marL="0" marR="0" indent="0" algn="just">
              <a:lnSpc>
                <a:spcPct val="100000"/>
              </a:lnSpc>
              <a:spcBef>
                <a:spcPts val="0"/>
              </a:spcBef>
              <a:spcAft>
                <a:spcPts val="800"/>
              </a:spcAft>
              <a:buNone/>
            </a:pPr>
            <a:endParaRPr lang="en-US" sz="1100" dirty="0">
              <a:latin typeface="Arial Narrow" panose="020B0606020202030204" pitchFamily="34" charset="0"/>
              <a:ea typeface="Calibri" panose="020F0502020204030204" pitchFamily="34" charset="0"/>
              <a:cs typeface="Times New Roman" panose="02020603050405020304" pitchFamily="18" charset="0"/>
            </a:endParaRPr>
          </a:p>
          <a:p>
            <a:pPr marR="0" lvl="0" algn="just">
              <a:lnSpc>
                <a:spcPct val="100000"/>
              </a:lnSpc>
              <a:spcBef>
                <a:spcPts val="0"/>
              </a:spcBef>
              <a:spcAft>
                <a:spcPts val="800"/>
              </a:spcAft>
              <a:buFont typeface="Wingdings" panose="05000000000000000000" pitchFamily="2" charset="2"/>
              <a:buChar char="§"/>
            </a:pPr>
            <a:r>
              <a:rPr lang="en-US" sz="2400" b="1" dirty="0">
                <a:effectLst/>
                <a:latin typeface="Arial Narrow" panose="020B0606020202030204" pitchFamily="34" charset="0"/>
                <a:ea typeface="Calibri" panose="020F0502020204030204" pitchFamily="34" charset="0"/>
                <a:cs typeface="Times New Roman" panose="02020603050405020304" pitchFamily="18" charset="0"/>
              </a:rPr>
              <a:t>No Financial Statement Adjustments: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0000"/>
              </a:lnSpc>
              <a:spcBef>
                <a:spcPts val="0"/>
              </a:spcBef>
              <a:spcAft>
                <a:spcPts val="800"/>
              </a:spcAft>
              <a:buNone/>
            </a:pPr>
            <a:r>
              <a:rPr lang="en-US" sz="2000" dirty="0">
                <a:effectLst/>
                <a:latin typeface="Arial Narrow" panose="020B0606020202030204" pitchFamily="34" charset="0"/>
                <a:ea typeface="Calibri" panose="020F0502020204030204" pitchFamily="34" charset="0"/>
                <a:cs typeface="Times New Roman" panose="02020603050405020304" pitchFamily="18" charset="0"/>
              </a:rPr>
              <a:t>IFRS 16 is expected to reduce the need to make adjustments to financial statements by providing a richer set of information than what was available when companies applied IAS 17, providing further insight into a company’s operations and funding</a:t>
            </a:r>
            <a:r>
              <a:rPr lang="en-US" sz="1800" dirty="0">
                <a:effectLst/>
                <a:latin typeface="Arial Narrow" panose="020B0606020202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0000"/>
              </a:lnSpc>
              <a:spcBef>
                <a:spcPts val="0"/>
              </a:spcBef>
              <a:spcAft>
                <a:spcPts val="800"/>
              </a:spcAft>
              <a:buNone/>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0000"/>
              </a:lnSpc>
              <a:spcBef>
                <a:spcPts val="0"/>
              </a:spcBef>
              <a:spcAft>
                <a:spcPts val="800"/>
              </a:spcAft>
              <a:buNone/>
            </a:pPr>
            <a:r>
              <a:rPr lang="en-US" sz="1800" dirty="0">
                <a:latin typeface="Arial Narrow" panose="020B0606020202030204" pitchFamily="34" charset="0"/>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263921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63E2A1-BB53-A447-AD07-5DC3A7EF37A8}"/>
              </a:ext>
            </a:extLst>
          </p:cNvPr>
          <p:cNvSpPr>
            <a:spLocks noGrp="1"/>
          </p:cNvSpPr>
          <p:nvPr>
            <p:ph type="title"/>
          </p:nvPr>
        </p:nvSpPr>
        <p:spPr>
          <a:xfrm>
            <a:off x="838200" y="365126"/>
            <a:ext cx="10515600" cy="813594"/>
          </a:xfrm>
        </p:spPr>
        <p:txBody>
          <a:bodyPr>
            <a:normAutofit/>
          </a:bodyPr>
          <a:lstStyle/>
          <a:p>
            <a:r>
              <a:rPr lang="en-US" sz="2800" b="1" dirty="0">
                <a:effectLst/>
                <a:latin typeface="Arial Narrow" panose="020B0606020202030204" pitchFamily="34" charset="0"/>
                <a:ea typeface="Calibri" panose="020F0502020204030204" pitchFamily="34" charset="0"/>
                <a:cs typeface="Times New Roman" panose="02020603050405020304" pitchFamily="18" charset="0"/>
              </a:rPr>
              <a:t>Key Impacts of IFRS 16 Leases</a:t>
            </a:r>
            <a:endParaRPr lang="en-US" sz="2800" dirty="0"/>
          </a:p>
        </p:txBody>
      </p:sp>
      <p:sp>
        <p:nvSpPr>
          <p:cNvPr id="3" name="Content Placeholder 2">
            <a:extLst>
              <a:ext uri="{FF2B5EF4-FFF2-40B4-BE49-F238E27FC236}">
                <a16:creationId xmlns:a16="http://schemas.microsoft.com/office/drawing/2014/main" xmlns="" id="{3EFDF977-C29B-FF59-52D6-63BD1D02D315}"/>
              </a:ext>
            </a:extLst>
          </p:cNvPr>
          <p:cNvSpPr>
            <a:spLocks noGrp="1"/>
          </p:cNvSpPr>
          <p:nvPr>
            <p:ph idx="1"/>
          </p:nvPr>
        </p:nvSpPr>
        <p:spPr>
          <a:xfrm>
            <a:off x="838200" y="1293019"/>
            <a:ext cx="10515600" cy="4883944"/>
          </a:xfrm>
        </p:spPr>
        <p:txBody>
          <a:bodyPr>
            <a:normAutofit/>
          </a:bodyPr>
          <a:lstStyle/>
          <a:p>
            <a:pPr marR="0" lvl="0">
              <a:spcBef>
                <a:spcPts val="0"/>
              </a:spcBef>
              <a:spcAft>
                <a:spcPts val="0"/>
              </a:spcAft>
              <a:buFont typeface="Wingdings" panose="05000000000000000000" pitchFamily="2" charset="2"/>
              <a:buChar char="§"/>
            </a:pP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p>
            <a:pPr marR="0" lvl="0" algn="just">
              <a:lnSpc>
                <a:spcPct val="110000"/>
              </a:lnSpc>
              <a:spcBef>
                <a:spcPts val="0"/>
              </a:spcBef>
              <a:spcAft>
                <a:spcPts val="800"/>
              </a:spcAft>
              <a:buFont typeface="Wingdings" panose="05000000000000000000" pitchFamily="2" charset="2"/>
              <a:buChar char="§"/>
            </a:pPr>
            <a:r>
              <a:rPr lang="en-US" sz="2200" b="1" dirty="0">
                <a:effectLst/>
                <a:latin typeface="Arial Narrow" panose="020B0606020202030204" pitchFamily="34" charset="0"/>
                <a:ea typeface="Calibri" panose="020F0502020204030204" pitchFamily="34" charset="0"/>
                <a:cs typeface="Times New Roman" panose="02020603050405020304" pitchFamily="18" charset="0"/>
              </a:rPr>
              <a:t>Benefit to smaller companies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0000"/>
              </a:lnSpc>
              <a:buNone/>
            </a:pPr>
            <a:r>
              <a:rPr lang="en-US" sz="2000" dirty="0">
                <a:effectLst/>
                <a:latin typeface="Arial Narrow" panose="020B0606020202030204" pitchFamily="34" charset="0"/>
                <a:ea typeface="Calibri" panose="020F0502020204030204" pitchFamily="34" charset="0"/>
                <a:cs typeface="Times New Roman" panose="02020603050405020304" pitchFamily="18" charset="0"/>
              </a:rPr>
              <a:t>Among assets commonly leased, office furniture, personal computers and mobile phones are typically expected to qualify as low-value assets. Consequently, it is expected that smaller companies leasing some classes of assets and office equipment will benefit from this exemption, as they are not required to capitalise (</a:t>
            </a:r>
            <a:r>
              <a:rPr lang="en-US" sz="2000" dirty="0" err="1">
                <a:latin typeface="Arial Narrow" panose="020B0606020202030204" pitchFamily="34" charset="0"/>
                <a:ea typeface="Calibri" panose="020F0502020204030204" pitchFamily="34" charset="0"/>
                <a:cs typeface="Times New Roman" panose="02020603050405020304" pitchFamily="18" charset="0"/>
              </a:rPr>
              <a:t>i.e</a:t>
            </a:r>
            <a:r>
              <a:rPr lang="en-US" sz="2000" dirty="0">
                <a:latin typeface="Arial Narrow" panose="020B0606020202030204" pitchFamily="34" charset="0"/>
                <a:ea typeface="Calibri" panose="020F0502020204030204" pitchFamily="34" charset="0"/>
                <a:cs typeface="Times New Roman" panose="02020603050405020304" pitchFamily="18" charset="0"/>
              </a:rPr>
              <a:t> not increasing liabilities) but expense lease payments</a:t>
            </a:r>
            <a:endParaRPr lang="en-US" sz="2000" b="1" dirty="0">
              <a:latin typeface="Arial Narrow" panose="020B0606020202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p>
            <a:pPr marR="0" lvl="0">
              <a:spcBef>
                <a:spcPts val="0"/>
              </a:spcBef>
              <a:spcAft>
                <a:spcPts val="0"/>
              </a:spcAft>
              <a:buFont typeface="Wingdings" panose="05000000000000000000" pitchFamily="2" charset="2"/>
              <a:buChar char="§"/>
            </a:pPr>
            <a:r>
              <a:rPr lang="en-US" sz="2400" b="1" dirty="0">
                <a:effectLst/>
                <a:latin typeface="Arial Narrow" panose="020B0606020202030204" pitchFamily="34" charset="0"/>
                <a:ea typeface="Calibri" panose="020F0502020204030204" pitchFamily="34" charset="0"/>
                <a:cs typeface="Times New Roman" panose="02020603050405020304" pitchFamily="18" charset="0"/>
              </a:rPr>
              <a:t>Tax issues: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0000"/>
              </a:lnSpc>
              <a:spcBef>
                <a:spcPts val="0"/>
              </a:spcBef>
              <a:spcAft>
                <a:spcPts val="0"/>
              </a:spcAft>
              <a:buNone/>
            </a:pPr>
            <a:r>
              <a:rPr lang="en-US" sz="2000" dirty="0">
                <a:effectLst/>
                <a:latin typeface="Arial Narrow" panose="020B0606020202030204" pitchFamily="34" charset="0"/>
                <a:ea typeface="Calibri" panose="020F0502020204030204" pitchFamily="34" charset="0"/>
                <a:cs typeface="Times New Roman" panose="02020603050405020304" pitchFamily="18" charset="0"/>
              </a:rPr>
              <a:t>Paragraph 18(2) of the second</a:t>
            </a:r>
            <a:r>
              <a:rPr lang="en-US" sz="2000" dirty="0">
                <a:solidFill>
                  <a:srgbClr val="212529"/>
                </a:solidFill>
                <a:effectLst/>
                <a:latin typeface="Arial Narrow" panose="020B0606020202030204" pitchFamily="34" charset="0"/>
                <a:ea typeface="Calibri" panose="020F0502020204030204" pitchFamily="34" charset="0"/>
                <a:cs typeface="Open Sans" panose="020B0606030504020204" pitchFamily="34" charset="0"/>
              </a:rPr>
              <a:t> schedule of the Companies Income Tax Act (CITA) provides for the legal basis for the tax treatment of leases. The dynamics of IFRS 16 may have significantly alter the tax arrangement envisaged by the ACT. The Federal Inland Revenue Service (FIRS) is best consulted for guidance on this.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46029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206D74-5C4B-FDAC-DEEE-948CE2E0FDEC}"/>
              </a:ext>
            </a:extLst>
          </p:cNvPr>
          <p:cNvSpPr>
            <a:spLocks noGrp="1"/>
          </p:cNvSpPr>
          <p:nvPr>
            <p:ph type="title"/>
          </p:nvPr>
        </p:nvSpPr>
        <p:spPr>
          <a:xfrm>
            <a:off x="838200" y="321469"/>
            <a:ext cx="10515600" cy="614363"/>
          </a:xfrm>
        </p:spPr>
        <p:txBody>
          <a:bodyPr>
            <a:normAutofit/>
          </a:bodyPr>
          <a:lstStyle/>
          <a:p>
            <a:r>
              <a:rPr lang="en-US" sz="2400" b="1" dirty="0">
                <a:effectLst/>
                <a:latin typeface="Arial Narrow" panose="020B0606020202030204" pitchFamily="34" charset="0"/>
                <a:ea typeface="Calibri" panose="020F0502020204030204" pitchFamily="34" charset="0"/>
                <a:cs typeface="Times New Roman" panose="02020603050405020304" pitchFamily="18" charset="0"/>
              </a:rPr>
              <a:t>How IFRS 16 Leases will likely Impact Financial Metrics/Ratios</a:t>
            </a:r>
            <a:endParaRPr lang="en-US" sz="5400" dirty="0"/>
          </a:p>
        </p:txBody>
      </p:sp>
      <p:graphicFrame>
        <p:nvGraphicFramePr>
          <p:cNvPr id="9" name="Content Placeholder 8">
            <a:extLst>
              <a:ext uri="{FF2B5EF4-FFF2-40B4-BE49-F238E27FC236}">
                <a16:creationId xmlns:a16="http://schemas.microsoft.com/office/drawing/2014/main" xmlns="" id="{78DF9D93-917D-62EB-1042-7837429AAA71}"/>
              </a:ext>
            </a:extLst>
          </p:cNvPr>
          <p:cNvGraphicFramePr>
            <a:graphicFrameLocks noGrp="1"/>
          </p:cNvGraphicFramePr>
          <p:nvPr>
            <p:ph idx="1"/>
            <p:extLst>
              <p:ext uri="{D42A27DB-BD31-4B8C-83A1-F6EECF244321}">
                <p14:modId xmlns:p14="http://schemas.microsoft.com/office/powerpoint/2010/main" val="1019542459"/>
              </p:ext>
            </p:extLst>
          </p:nvPr>
        </p:nvGraphicFramePr>
        <p:xfrm>
          <a:off x="600075" y="935831"/>
          <a:ext cx="10987088" cy="5413440"/>
        </p:xfrm>
        <a:graphic>
          <a:graphicData uri="http://schemas.openxmlformats.org/drawingml/2006/table">
            <a:tbl>
              <a:tblPr firstRow="1" firstCol="1" bandRow="1">
                <a:tableStyleId>{5C22544A-7EE6-4342-B048-85BDC9FD1C3A}</a:tableStyleId>
              </a:tblPr>
              <a:tblGrid>
                <a:gridCol w="2379323">
                  <a:extLst>
                    <a:ext uri="{9D8B030D-6E8A-4147-A177-3AD203B41FA5}">
                      <a16:colId xmlns:a16="http://schemas.microsoft.com/office/drawing/2014/main" xmlns="" val="1260940198"/>
                    </a:ext>
                  </a:extLst>
                </a:gridCol>
                <a:gridCol w="8607765">
                  <a:extLst>
                    <a:ext uri="{9D8B030D-6E8A-4147-A177-3AD203B41FA5}">
                      <a16:colId xmlns:a16="http://schemas.microsoft.com/office/drawing/2014/main" xmlns="" val="701744364"/>
                    </a:ext>
                  </a:extLst>
                </a:gridCol>
              </a:tblGrid>
              <a:tr h="0">
                <a:tc>
                  <a:txBody>
                    <a:bodyPr/>
                    <a:lstStyle/>
                    <a:p>
                      <a:pPr marL="0" marR="0" algn="just">
                        <a:lnSpc>
                          <a:spcPct val="107000"/>
                        </a:lnSpc>
                        <a:spcBef>
                          <a:spcPts val="0"/>
                        </a:spcBef>
                        <a:spcAft>
                          <a:spcPts val="0"/>
                        </a:spcAft>
                      </a:pPr>
                      <a:r>
                        <a:rPr lang="en-US" sz="2000" dirty="0">
                          <a:effectLst/>
                        </a:rPr>
                        <a:t> </a:t>
                      </a:r>
                    </a:p>
                    <a:p>
                      <a:pPr marL="0" marR="0" algn="l">
                        <a:lnSpc>
                          <a:spcPct val="107000"/>
                        </a:lnSpc>
                        <a:spcBef>
                          <a:spcPts val="0"/>
                        </a:spcBef>
                        <a:spcAft>
                          <a:spcPts val="0"/>
                        </a:spcAft>
                      </a:pPr>
                      <a:r>
                        <a:rPr lang="en-US" sz="2800" dirty="0">
                          <a:effectLst/>
                        </a:rPr>
                        <a:t>Metrics </a:t>
                      </a:r>
                    </a:p>
                    <a:p>
                      <a:pPr marL="0" marR="0" algn="l">
                        <a:lnSpc>
                          <a:spcPct val="107000"/>
                        </a:lnSpc>
                        <a:spcBef>
                          <a:spcPts val="0"/>
                        </a:spcBef>
                        <a:spcAft>
                          <a:spcPts val="0"/>
                        </a:spcAft>
                      </a:pPr>
                      <a:r>
                        <a:rPr lang="en-US" sz="2000" dirty="0">
                          <a:effectLst/>
                        </a:rPr>
                        <a:t>(What is Measured)</a:t>
                      </a:r>
                    </a:p>
                    <a:p>
                      <a:pPr marL="0" marR="0" algn="just">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045" marR="63045" marT="0" marB="0"/>
                </a:tc>
                <a:tc>
                  <a:txBody>
                    <a:bodyPr/>
                    <a:lstStyle/>
                    <a:p>
                      <a:pPr marL="0" marR="0" algn="just">
                        <a:lnSpc>
                          <a:spcPct val="107000"/>
                        </a:lnSpc>
                        <a:spcBef>
                          <a:spcPts val="0"/>
                        </a:spcBef>
                        <a:spcAft>
                          <a:spcPts val="0"/>
                        </a:spcAft>
                      </a:pPr>
                      <a:endParaRPr lang="en-US" sz="2400" dirty="0">
                        <a:effectLst/>
                      </a:endParaRPr>
                    </a:p>
                    <a:p>
                      <a:pPr marL="0" marR="0" algn="just">
                        <a:lnSpc>
                          <a:spcPct val="107000"/>
                        </a:lnSpc>
                        <a:spcBef>
                          <a:spcPts val="0"/>
                        </a:spcBef>
                        <a:spcAft>
                          <a:spcPts val="0"/>
                        </a:spcAft>
                      </a:pPr>
                      <a:r>
                        <a:rPr lang="en-US" sz="2800" dirty="0">
                          <a:effectLst/>
                        </a:rPr>
                        <a:t>Explanation/Reasons</a:t>
                      </a:r>
                    </a:p>
                    <a:p>
                      <a:pPr marL="0" marR="0" algn="just">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045" marR="63045" marT="0" marB="0"/>
                </a:tc>
                <a:extLst>
                  <a:ext uri="{0D108BD9-81ED-4DB2-BD59-A6C34878D82A}">
                    <a16:rowId xmlns:a16="http://schemas.microsoft.com/office/drawing/2014/main" xmlns="" val="1199722001"/>
                  </a:ext>
                </a:extLst>
              </a:tr>
              <a:tr h="78899">
                <a:tc>
                  <a:txBody>
                    <a:bodyPr/>
                    <a:lstStyle/>
                    <a:p>
                      <a:pPr marL="0" marR="0" algn="just">
                        <a:lnSpc>
                          <a:spcPct val="107000"/>
                        </a:lnSpc>
                        <a:spcBef>
                          <a:spcPts val="0"/>
                        </a:spcBef>
                        <a:spcAft>
                          <a:spcPts val="0"/>
                        </a:spcAft>
                      </a:pPr>
                      <a:endParaRPr lang="en-US" sz="1100" dirty="0">
                        <a:effectLst/>
                      </a:endParaRPr>
                    </a:p>
                    <a:p>
                      <a:pPr marL="0" marR="0" algn="just">
                        <a:lnSpc>
                          <a:spcPct val="107000"/>
                        </a:lnSpc>
                        <a:spcBef>
                          <a:spcPts val="0"/>
                        </a:spcBef>
                        <a:spcAft>
                          <a:spcPts val="0"/>
                        </a:spcAft>
                      </a:pPr>
                      <a:r>
                        <a:rPr lang="en-US" sz="2000" dirty="0">
                          <a:effectLst/>
                        </a:rPr>
                        <a:t>Leverage (Gearing)</a:t>
                      </a:r>
                    </a:p>
                    <a:p>
                      <a:pPr marL="0" marR="0" algn="just">
                        <a:lnSpc>
                          <a:spcPct val="107000"/>
                        </a:lnSpc>
                        <a:spcBef>
                          <a:spcPts val="0"/>
                        </a:spcBef>
                        <a:spcAft>
                          <a:spcPts val="0"/>
                        </a:spcAft>
                      </a:pPr>
                      <a:r>
                        <a:rPr lang="en-US" sz="2000" dirty="0">
                          <a:effectLst/>
                        </a:rPr>
                        <a:t>Long-term solvency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045" marR="63045" marT="0" marB="0"/>
                </a:tc>
                <a:tc>
                  <a:txBody>
                    <a:bodyPr/>
                    <a:lstStyle/>
                    <a:p>
                      <a:pPr marL="0" marR="0" algn="just">
                        <a:lnSpc>
                          <a:spcPct val="107000"/>
                        </a:lnSpc>
                        <a:spcBef>
                          <a:spcPts val="0"/>
                        </a:spcBef>
                        <a:spcAft>
                          <a:spcPts val="0"/>
                        </a:spcAft>
                      </a:pPr>
                      <a:endParaRPr lang="en-US" sz="700" b="1" dirty="0">
                        <a:effectLst/>
                      </a:endParaRPr>
                    </a:p>
                    <a:p>
                      <a:pPr marL="0" marR="0" algn="just">
                        <a:lnSpc>
                          <a:spcPct val="107000"/>
                        </a:lnSpc>
                        <a:spcBef>
                          <a:spcPts val="0"/>
                        </a:spcBef>
                        <a:spcAft>
                          <a:spcPts val="0"/>
                        </a:spcAft>
                      </a:pPr>
                      <a:r>
                        <a:rPr lang="en-US" sz="2000" b="1" dirty="0">
                          <a:effectLst/>
                        </a:rPr>
                        <a:t>Liabilities/Equity</a:t>
                      </a:r>
                    </a:p>
                    <a:p>
                      <a:pPr marL="0" marR="0" algn="just">
                        <a:lnSpc>
                          <a:spcPct val="107000"/>
                        </a:lnSpc>
                        <a:spcBef>
                          <a:spcPts val="0"/>
                        </a:spcBef>
                        <a:spcAft>
                          <a:spcPts val="0"/>
                        </a:spcAft>
                      </a:pPr>
                      <a:r>
                        <a:rPr lang="en-US" sz="2000" b="1" dirty="0">
                          <a:effectLst/>
                        </a:rPr>
                        <a:t>Increase because financial liabilities increase </a:t>
                      </a:r>
                    </a:p>
                    <a:p>
                      <a:pPr marL="0" marR="0" algn="just">
                        <a:lnSpc>
                          <a:spcPct val="107000"/>
                        </a:lnSpc>
                        <a:spcBef>
                          <a:spcPts val="0"/>
                        </a:spcBef>
                        <a:spcAft>
                          <a:spcPts val="0"/>
                        </a:spcAft>
                      </a:pPr>
                      <a:endParaRPr lang="en-US" sz="700" dirty="0">
                        <a:effectLst/>
                      </a:endParaRPr>
                    </a:p>
                  </a:txBody>
                  <a:tcPr marL="63045" marR="63045" marT="0" marB="0"/>
                </a:tc>
                <a:extLst>
                  <a:ext uri="{0D108BD9-81ED-4DB2-BD59-A6C34878D82A}">
                    <a16:rowId xmlns:a16="http://schemas.microsoft.com/office/drawing/2014/main" xmlns="" val="252978008"/>
                  </a:ext>
                </a:extLst>
              </a:tr>
              <a:tr h="607537">
                <a:tc>
                  <a:txBody>
                    <a:bodyPr/>
                    <a:lstStyle/>
                    <a:p>
                      <a:pPr marL="0" marR="0" algn="just">
                        <a:lnSpc>
                          <a:spcPct val="107000"/>
                        </a:lnSpc>
                        <a:spcBef>
                          <a:spcPts val="0"/>
                        </a:spcBef>
                        <a:spcAft>
                          <a:spcPts val="0"/>
                        </a:spcAft>
                      </a:pPr>
                      <a:endParaRPr lang="en-US" sz="400" dirty="0">
                        <a:effectLst/>
                      </a:endParaRPr>
                    </a:p>
                    <a:p>
                      <a:pPr marL="0" marR="0" algn="just">
                        <a:lnSpc>
                          <a:spcPct val="107000"/>
                        </a:lnSpc>
                        <a:spcBef>
                          <a:spcPts val="0"/>
                        </a:spcBef>
                        <a:spcAft>
                          <a:spcPts val="0"/>
                        </a:spcAft>
                      </a:pPr>
                      <a:r>
                        <a:rPr lang="en-US" sz="2000" dirty="0">
                          <a:effectLst/>
                        </a:rPr>
                        <a:t>Current ratio</a:t>
                      </a:r>
                    </a:p>
                    <a:p>
                      <a:pPr marL="0" marR="0" algn="just">
                        <a:lnSpc>
                          <a:spcPct val="107000"/>
                        </a:lnSpc>
                        <a:spcBef>
                          <a:spcPts val="0"/>
                        </a:spcBef>
                        <a:spcAft>
                          <a:spcPts val="0"/>
                        </a:spcAft>
                      </a:pPr>
                      <a:r>
                        <a:rPr lang="en-US" sz="2000" dirty="0">
                          <a:effectLst/>
                        </a:rPr>
                        <a:t>Liquidity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045" marR="63045" marT="0" marB="0"/>
                </a:tc>
                <a:tc>
                  <a:txBody>
                    <a:bodyPr/>
                    <a:lstStyle/>
                    <a:p>
                      <a:pPr marL="0" marR="0" algn="just">
                        <a:lnSpc>
                          <a:spcPct val="107000"/>
                        </a:lnSpc>
                        <a:spcBef>
                          <a:spcPts val="0"/>
                        </a:spcBef>
                        <a:spcAft>
                          <a:spcPts val="0"/>
                        </a:spcAft>
                      </a:pPr>
                      <a:endParaRPr lang="en-US" sz="500" b="1" dirty="0">
                        <a:effectLst/>
                      </a:endParaRPr>
                    </a:p>
                    <a:p>
                      <a:pPr marL="0" marR="0" algn="just">
                        <a:lnSpc>
                          <a:spcPct val="107000"/>
                        </a:lnSpc>
                        <a:spcBef>
                          <a:spcPts val="0"/>
                        </a:spcBef>
                        <a:spcAft>
                          <a:spcPts val="0"/>
                        </a:spcAft>
                      </a:pPr>
                      <a:r>
                        <a:rPr lang="en-US" sz="2000" b="1" dirty="0">
                          <a:effectLst/>
                        </a:rPr>
                        <a:t>Current Assets/Current Liabilities</a:t>
                      </a:r>
                    </a:p>
                    <a:p>
                      <a:pPr marL="0" marR="0" algn="just">
                        <a:lnSpc>
                          <a:spcPct val="107000"/>
                        </a:lnSpc>
                        <a:spcBef>
                          <a:spcPts val="0"/>
                        </a:spcBef>
                        <a:spcAft>
                          <a:spcPts val="0"/>
                        </a:spcAft>
                      </a:pPr>
                      <a:r>
                        <a:rPr lang="en-US" sz="2000" b="1" dirty="0">
                          <a:effectLst/>
                        </a:rPr>
                        <a:t>Decrease because current lease liabilities increase while current assets do not</a:t>
                      </a:r>
                    </a:p>
                    <a:p>
                      <a:pPr marL="0" marR="0" algn="just">
                        <a:lnSpc>
                          <a:spcPct val="107000"/>
                        </a:lnSpc>
                        <a:spcBef>
                          <a:spcPts val="0"/>
                        </a:spcBef>
                        <a:spcAft>
                          <a:spcPts val="0"/>
                        </a:spcAft>
                      </a:pPr>
                      <a:endParaRPr lang="en-US" sz="600" b="1" dirty="0">
                        <a:effectLst/>
                      </a:endParaRPr>
                    </a:p>
                  </a:txBody>
                  <a:tcPr marL="63045" marR="63045" marT="0" marB="0"/>
                </a:tc>
                <a:extLst>
                  <a:ext uri="{0D108BD9-81ED-4DB2-BD59-A6C34878D82A}">
                    <a16:rowId xmlns:a16="http://schemas.microsoft.com/office/drawing/2014/main" xmlns="" val="3334167787"/>
                  </a:ext>
                </a:extLst>
              </a:tr>
              <a:tr h="474313">
                <a:tc>
                  <a:txBody>
                    <a:bodyPr/>
                    <a:lstStyle/>
                    <a:p>
                      <a:pPr marL="0" marR="0" algn="just">
                        <a:lnSpc>
                          <a:spcPct val="107000"/>
                        </a:lnSpc>
                        <a:spcBef>
                          <a:spcPts val="0"/>
                        </a:spcBef>
                        <a:spcAft>
                          <a:spcPts val="0"/>
                        </a:spcAft>
                      </a:pPr>
                      <a:endParaRPr lang="en-US" sz="300" dirty="0">
                        <a:effectLst/>
                      </a:endParaRPr>
                    </a:p>
                    <a:p>
                      <a:pPr marL="0" marR="0" algn="just">
                        <a:lnSpc>
                          <a:spcPct val="107000"/>
                        </a:lnSpc>
                        <a:spcBef>
                          <a:spcPts val="0"/>
                        </a:spcBef>
                        <a:spcAft>
                          <a:spcPts val="0"/>
                        </a:spcAft>
                      </a:pPr>
                      <a:r>
                        <a:rPr lang="en-US" sz="2000" dirty="0">
                          <a:effectLst/>
                        </a:rPr>
                        <a:t>Asset Turnover</a:t>
                      </a:r>
                    </a:p>
                    <a:p>
                      <a:pPr marL="0" marR="0" algn="just">
                        <a:lnSpc>
                          <a:spcPct val="107000"/>
                        </a:lnSpc>
                        <a:spcBef>
                          <a:spcPts val="0"/>
                        </a:spcBef>
                        <a:spcAft>
                          <a:spcPts val="0"/>
                        </a:spcAft>
                      </a:pPr>
                      <a:r>
                        <a:rPr lang="en-US" sz="2000" dirty="0">
                          <a:effectLst/>
                        </a:rPr>
                        <a:t>Profitability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045" marR="63045" marT="0" marB="0"/>
                </a:tc>
                <a:tc>
                  <a:txBody>
                    <a:bodyPr/>
                    <a:lstStyle/>
                    <a:p>
                      <a:pPr marL="0" marR="0" algn="just">
                        <a:lnSpc>
                          <a:spcPct val="107000"/>
                        </a:lnSpc>
                        <a:spcBef>
                          <a:spcPts val="0"/>
                        </a:spcBef>
                        <a:spcAft>
                          <a:spcPts val="0"/>
                        </a:spcAft>
                      </a:pPr>
                      <a:endParaRPr lang="en-US" sz="200" b="1" dirty="0">
                        <a:effectLst/>
                      </a:endParaRPr>
                    </a:p>
                    <a:p>
                      <a:pPr marL="0" marR="0" algn="just">
                        <a:lnSpc>
                          <a:spcPct val="107000"/>
                        </a:lnSpc>
                        <a:spcBef>
                          <a:spcPts val="0"/>
                        </a:spcBef>
                        <a:spcAft>
                          <a:spcPts val="0"/>
                        </a:spcAft>
                      </a:pPr>
                      <a:r>
                        <a:rPr lang="en-US" sz="2000" b="1" dirty="0">
                          <a:effectLst/>
                        </a:rPr>
                        <a:t>Sales/Total Assets</a:t>
                      </a:r>
                    </a:p>
                    <a:p>
                      <a:pPr marL="0" marR="0" algn="just">
                        <a:lnSpc>
                          <a:spcPct val="107000"/>
                        </a:lnSpc>
                        <a:spcBef>
                          <a:spcPts val="0"/>
                        </a:spcBef>
                        <a:spcAft>
                          <a:spcPts val="0"/>
                        </a:spcAft>
                      </a:pPr>
                      <a:r>
                        <a:rPr lang="en-US" sz="2000" b="1" dirty="0">
                          <a:effectLst/>
                        </a:rPr>
                        <a:t>Decrease because lease assets will be recognized as part of total assets</a:t>
                      </a:r>
                    </a:p>
                    <a:p>
                      <a:pPr marL="0" marR="0" algn="just">
                        <a:lnSpc>
                          <a:spcPct val="107000"/>
                        </a:lnSpc>
                        <a:spcBef>
                          <a:spcPts val="0"/>
                        </a:spcBef>
                        <a:spcAft>
                          <a:spcPts val="0"/>
                        </a:spcAft>
                      </a:pPr>
                      <a:endParaRPr lang="en-US" sz="400" b="1" dirty="0">
                        <a:effectLst/>
                      </a:endParaRPr>
                    </a:p>
                  </a:txBody>
                  <a:tcPr marL="63045" marR="63045" marT="0" marB="0"/>
                </a:tc>
                <a:extLst>
                  <a:ext uri="{0D108BD9-81ED-4DB2-BD59-A6C34878D82A}">
                    <a16:rowId xmlns:a16="http://schemas.microsoft.com/office/drawing/2014/main" xmlns="" val="1696726836"/>
                  </a:ext>
                </a:extLst>
              </a:tr>
              <a:tr h="482052">
                <a:tc>
                  <a:txBody>
                    <a:bodyPr/>
                    <a:lstStyle/>
                    <a:p>
                      <a:pPr marL="0" marR="0" algn="just">
                        <a:lnSpc>
                          <a:spcPct val="107000"/>
                        </a:lnSpc>
                        <a:spcBef>
                          <a:spcPts val="0"/>
                        </a:spcBef>
                        <a:spcAft>
                          <a:spcPts val="0"/>
                        </a:spcAft>
                      </a:pPr>
                      <a:endParaRPr lang="en-US" sz="300" dirty="0">
                        <a:effectLst/>
                      </a:endParaRPr>
                    </a:p>
                    <a:p>
                      <a:pPr marL="0" marR="0" algn="just">
                        <a:lnSpc>
                          <a:spcPct val="107000"/>
                        </a:lnSpc>
                        <a:spcBef>
                          <a:spcPts val="0"/>
                        </a:spcBef>
                        <a:spcAft>
                          <a:spcPts val="0"/>
                        </a:spcAft>
                      </a:pPr>
                      <a:r>
                        <a:rPr lang="en-US" sz="2000" dirty="0">
                          <a:effectLst/>
                        </a:rPr>
                        <a:t>Interest cover</a:t>
                      </a:r>
                    </a:p>
                    <a:p>
                      <a:pPr marL="0" marR="0" algn="just">
                        <a:lnSpc>
                          <a:spcPct val="107000"/>
                        </a:lnSpc>
                        <a:spcBef>
                          <a:spcPts val="0"/>
                        </a:spcBef>
                        <a:spcAft>
                          <a:spcPts val="0"/>
                        </a:spcAft>
                      </a:pPr>
                      <a:r>
                        <a:rPr lang="en-US" sz="2000" dirty="0">
                          <a:effectLst/>
                        </a:rPr>
                        <a:t>Long-term solvency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045" marR="63045" marT="0" marB="0"/>
                </a:tc>
                <a:tc>
                  <a:txBody>
                    <a:bodyPr/>
                    <a:lstStyle/>
                    <a:p>
                      <a:pPr marL="0" marR="0" algn="just">
                        <a:lnSpc>
                          <a:spcPct val="107000"/>
                        </a:lnSpc>
                        <a:spcBef>
                          <a:spcPts val="0"/>
                        </a:spcBef>
                        <a:spcAft>
                          <a:spcPts val="0"/>
                        </a:spcAft>
                      </a:pPr>
                      <a:endParaRPr lang="en-US" sz="200" b="1" dirty="0">
                        <a:effectLst/>
                      </a:endParaRPr>
                    </a:p>
                    <a:p>
                      <a:pPr marL="0" marR="0" algn="just">
                        <a:lnSpc>
                          <a:spcPct val="107000"/>
                        </a:lnSpc>
                        <a:spcBef>
                          <a:spcPts val="0"/>
                        </a:spcBef>
                        <a:spcAft>
                          <a:spcPts val="0"/>
                        </a:spcAft>
                      </a:pPr>
                      <a:r>
                        <a:rPr lang="en-US" sz="2000" b="1" dirty="0">
                          <a:effectLst/>
                        </a:rPr>
                        <a:t>EBITDA/Interest expense</a:t>
                      </a:r>
                    </a:p>
                    <a:p>
                      <a:pPr marL="0" marR="0" algn="just">
                        <a:lnSpc>
                          <a:spcPct val="107000"/>
                        </a:lnSpc>
                        <a:spcBef>
                          <a:spcPts val="0"/>
                        </a:spcBef>
                        <a:spcAft>
                          <a:spcPts val="0"/>
                        </a:spcAft>
                      </a:pPr>
                      <a:r>
                        <a:rPr lang="en-US" sz="2000" b="1" dirty="0">
                          <a:effectLst/>
                        </a:rPr>
                        <a:t>EBITDA will increase as interest expense increases. </a:t>
                      </a:r>
                    </a:p>
                    <a:p>
                      <a:pPr marL="0" marR="0" algn="just">
                        <a:lnSpc>
                          <a:spcPct val="107000"/>
                        </a:lnSpc>
                        <a:spcBef>
                          <a:spcPts val="0"/>
                        </a:spcBef>
                        <a:spcAft>
                          <a:spcPts val="0"/>
                        </a:spcAft>
                      </a:pPr>
                      <a:endParaRPr lang="en-US" sz="200" b="1" dirty="0">
                        <a:effectLst/>
                      </a:endParaRPr>
                    </a:p>
                  </a:txBody>
                  <a:tcPr marL="63045" marR="63045" marT="0" marB="0"/>
                </a:tc>
                <a:extLst>
                  <a:ext uri="{0D108BD9-81ED-4DB2-BD59-A6C34878D82A}">
                    <a16:rowId xmlns:a16="http://schemas.microsoft.com/office/drawing/2014/main" xmlns="" val="434928093"/>
                  </a:ext>
                </a:extLst>
              </a:tr>
              <a:tr h="578643">
                <a:tc>
                  <a:txBody>
                    <a:bodyPr/>
                    <a:lstStyle/>
                    <a:p>
                      <a:pPr marL="0" marR="0" algn="just">
                        <a:lnSpc>
                          <a:spcPct val="107000"/>
                        </a:lnSpc>
                        <a:spcBef>
                          <a:spcPts val="0"/>
                        </a:spcBef>
                        <a:spcAft>
                          <a:spcPts val="0"/>
                        </a:spcAft>
                      </a:pPr>
                      <a:endParaRPr lang="en-US" sz="500" dirty="0">
                        <a:effectLst/>
                      </a:endParaRPr>
                    </a:p>
                    <a:p>
                      <a:pPr marL="0" marR="0" algn="just">
                        <a:lnSpc>
                          <a:spcPct val="107000"/>
                        </a:lnSpc>
                        <a:spcBef>
                          <a:spcPts val="0"/>
                        </a:spcBef>
                        <a:spcAft>
                          <a:spcPts val="0"/>
                        </a:spcAft>
                      </a:pPr>
                      <a:r>
                        <a:rPr lang="en-US" sz="2000" dirty="0">
                          <a:effectLst/>
                        </a:rPr>
                        <a:t>Operating cash flow</a:t>
                      </a:r>
                    </a:p>
                    <a:p>
                      <a:pPr marL="0" marR="0" algn="just">
                        <a:lnSpc>
                          <a:spcPct val="107000"/>
                        </a:lnSpc>
                        <a:spcBef>
                          <a:spcPts val="0"/>
                        </a:spcBef>
                        <a:spcAft>
                          <a:spcPts val="0"/>
                        </a:spcAft>
                      </a:pPr>
                      <a:r>
                        <a:rPr lang="en-US" sz="2000" dirty="0">
                          <a:effectLst/>
                        </a:rPr>
                        <a:t>Profitability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045" marR="63045" marT="0" marB="0"/>
                </a:tc>
                <a:tc>
                  <a:txBody>
                    <a:bodyPr/>
                    <a:lstStyle/>
                    <a:p>
                      <a:pPr marL="0" marR="0" algn="just">
                        <a:lnSpc>
                          <a:spcPct val="107000"/>
                        </a:lnSpc>
                        <a:spcBef>
                          <a:spcPts val="0"/>
                        </a:spcBef>
                        <a:spcAft>
                          <a:spcPts val="0"/>
                        </a:spcAft>
                      </a:pPr>
                      <a:endParaRPr lang="en-US" sz="400" b="1" dirty="0">
                        <a:effectLst/>
                      </a:endParaRPr>
                    </a:p>
                    <a:p>
                      <a:pPr marL="0" marR="0" algn="just">
                        <a:lnSpc>
                          <a:spcPct val="107000"/>
                        </a:lnSpc>
                        <a:spcBef>
                          <a:spcPts val="0"/>
                        </a:spcBef>
                        <a:spcAft>
                          <a:spcPts val="0"/>
                        </a:spcAft>
                      </a:pPr>
                      <a:r>
                        <a:rPr lang="en-US" sz="2000" b="1" dirty="0">
                          <a:effectLst/>
                        </a:rPr>
                        <a:t>Increase because at least part of the lease payments (those payments relating to the principal) will be moved to the financing section of the cash flow statement</a:t>
                      </a:r>
                    </a:p>
                    <a:p>
                      <a:pPr marL="0" marR="0" algn="just">
                        <a:lnSpc>
                          <a:spcPct val="107000"/>
                        </a:lnSpc>
                        <a:spcBef>
                          <a:spcPts val="0"/>
                        </a:spcBef>
                        <a:spcAft>
                          <a:spcPts val="0"/>
                        </a:spcAft>
                      </a:pPr>
                      <a:endParaRPr lang="en-US" sz="700" b="1" dirty="0">
                        <a:effectLst/>
                      </a:endParaRPr>
                    </a:p>
                  </a:txBody>
                  <a:tcPr marL="63045" marR="63045" marT="0" marB="0"/>
                </a:tc>
                <a:extLst>
                  <a:ext uri="{0D108BD9-81ED-4DB2-BD59-A6C34878D82A}">
                    <a16:rowId xmlns:a16="http://schemas.microsoft.com/office/drawing/2014/main" xmlns="" val="3458441177"/>
                  </a:ext>
                </a:extLst>
              </a:tr>
            </a:tbl>
          </a:graphicData>
        </a:graphic>
      </p:graphicFrame>
    </p:spTree>
    <p:extLst>
      <p:ext uri="{BB962C8B-B14F-4D97-AF65-F5344CB8AC3E}">
        <p14:creationId xmlns:p14="http://schemas.microsoft.com/office/powerpoint/2010/main" val="1119625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FBD471-EA6F-8609-6C99-8DB024DC5505}"/>
              </a:ext>
            </a:extLst>
          </p:cNvPr>
          <p:cNvSpPr>
            <a:spLocks noGrp="1"/>
          </p:cNvSpPr>
          <p:nvPr>
            <p:ph type="title"/>
          </p:nvPr>
        </p:nvSpPr>
        <p:spPr>
          <a:xfrm>
            <a:off x="838200" y="564356"/>
            <a:ext cx="10515600" cy="871538"/>
          </a:xfrm>
        </p:spPr>
        <p:txBody>
          <a:bodyPr>
            <a:normAutofit fontScale="90000"/>
          </a:bodyPr>
          <a:lstStyle/>
          <a:p>
            <a:r>
              <a:rPr lang="en-US" sz="2800" b="1" dirty="0">
                <a:effectLst/>
                <a:latin typeface="Arial Narrow" panose="020B0606020202030204" pitchFamily="34" charset="0"/>
                <a:ea typeface="Calibri" panose="020F0502020204030204" pitchFamily="34" charset="0"/>
                <a:cs typeface="Times New Roman" panose="02020603050405020304" pitchFamily="18" charset="0"/>
              </a:rPr>
              <a:t>IFRS 16: Useful Implementation Considerations</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3FA8D7CE-8938-935B-2A65-90B5188C1574}"/>
              </a:ext>
            </a:extLst>
          </p:cNvPr>
          <p:cNvSpPr>
            <a:spLocks noGrp="1"/>
          </p:cNvSpPr>
          <p:nvPr>
            <p:ph idx="1"/>
          </p:nvPr>
        </p:nvSpPr>
        <p:spPr>
          <a:xfrm>
            <a:off x="714375" y="1243013"/>
            <a:ext cx="10758488" cy="5257800"/>
          </a:xfrm>
        </p:spPr>
        <p:txBody>
          <a:bodyPr>
            <a:normAutofit fontScale="92500"/>
          </a:bodyPr>
          <a:lstStyle/>
          <a:p>
            <a:pPr marR="0">
              <a:spcBef>
                <a:spcPts val="0"/>
              </a:spcBef>
              <a:spcAft>
                <a:spcPts val="0"/>
              </a:spcAft>
              <a:buFont typeface="Wingdings" panose="05000000000000000000" pitchFamily="2" charset="2"/>
              <a:buChar char="§"/>
            </a:pPr>
            <a:r>
              <a:rPr lang="en-US" sz="2600" b="1" dirty="0">
                <a:effectLst/>
                <a:latin typeface="Arial Narrow" panose="020B0606020202030204" pitchFamily="34" charset="0"/>
                <a:ea typeface="Calibri" panose="020F0502020204030204" pitchFamily="34" charset="0"/>
                <a:cs typeface="OpenSans-Bold"/>
              </a:rPr>
              <a:t>Accounting</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Classifying contracts: Identify contracts not previously assessed (</a:t>
            </a:r>
            <a:r>
              <a:rPr lang="en-US" sz="2400" dirty="0" err="1">
                <a:latin typeface="Arial Narrow" panose="020B0606020202030204" pitchFamily="34" charset="0"/>
                <a:ea typeface="Calibri" panose="020F0502020204030204" pitchFamily="34" charset="0"/>
                <a:cs typeface="OpenSans-Light"/>
              </a:rPr>
              <a:t>i.e</a:t>
            </a:r>
            <a:r>
              <a:rPr lang="en-US" sz="2400" dirty="0">
                <a:latin typeface="Arial Narrow" panose="020B0606020202030204" pitchFamily="34" charset="0"/>
                <a:ea typeface="Calibri" panose="020F0502020204030204" pitchFamily="34" charset="0"/>
                <a:cs typeface="OpenSans-Light"/>
              </a:rPr>
              <a:t> using previous</a:t>
            </a:r>
            <a:r>
              <a:rPr lang="en-US" sz="2400" dirty="0">
                <a:effectLst/>
                <a:latin typeface="Arial Narrow" panose="020B0606020202030204" pitchFamily="34" charset="0"/>
                <a:ea typeface="Calibri" panose="020F0502020204030204" pitchFamily="34" charset="0"/>
                <a:cs typeface="OpenSans-Light"/>
              </a:rPr>
              <a:t> IAS 17) &amp; apply </a:t>
            </a:r>
            <a:r>
              <a:rPr lang="en-US" sz="2400" dirty="0">
                <a:latin typeface="Arial Narrow" panose="020B0606020202030204" pitchFamily="34" charset="0"/>
                <a:ea typeface="Calibri" panose="020F0502020204030204" pitchFamily="34" charset="0"/>
                <a:cs typeface="OpenSans-Light"/>
              </a:rPr>
              <a:t>IFRS 16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 Identify key contract features: Determine lease terms, value of lease payments, the implicit interest rate.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 Contracts with multiple components: Identify stand-alone selling prices and determine whether to apply the practical expedients.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 Deferred tax: Impact on deferred tax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 Disclosures: Determine the required disclosures and to what extent the disclosures aggregated.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 Documentation: New accounting policies. Documentation for key judgments applied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 Application of exemptions: Determine the threshold for low-value assets and whether to apply low-value assets and short-term leases exemption.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97970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DE43D9-E9A4-2D37-0D8D-2E65FA913952}"/>
              </a:ext>
            </a:extLst>
          </p:cNvPr>
          <p:cNvSpPr>
            <a:spLocks noGrp="1"/>
          </p:cNvSpPr>
          <p:nvPr>
            <p:ph type="title"/>
          </p:nvPr>
        </p:nvSpPr>
        <p:spPr>
          <a:xfrm>
            <a:off x="838200" y="365126"/>
            <a:ext cx="10515600" cy="856456"/>
          </a:xfrm>
        </p:spPr>
        <p:txBody>
          <a:bodyPr>
            <a:normAutofit/>
          </a:bodyPr>
          <a:lstStyle/>
          <a:p>
            <a:r>
              <a:rPr lang="en-US" sz="2800" b="1" dirty="0">
                <a:effectLst/>
                <a:latin typeface="Arial Narrow" panose="020B0606020202030204" pitchFamily="34" charset="0"/>
                <a:ea typeface="Calibri" panose="020F0502020204030204" pitchFamily="34" charset="0"/>
                <a:cs typeface="Times New Roman" panose="02020603050405020304" pitchFamily="18" charset="0"/>
              </a:rPr>
              <a:t>IFRS 16: Useful Implementation Considerations</a:t>
            </a:r>
            <a:endParaRPr lang="en-US" sz="2800" dirty="0"/>
          </a:p>
        </p:txBody>
      </p:sp>
      <p:sp>
        <p:nvSpPr>
          <p:cNvPr id="3" name="Content Placeholder 2">
            <a:extLst>
              <a:ext uri="{FF2B5EF4-FFF2-40B4-BE49-F238E27FC236}">
                <a16:creationId xmlns:a16="http://schemas.microsoft.com/office/drawing/2014/main" xmlns="" id="{230051F3-2E35-358C-B5CB-850C3DB36546}"/>
              </a:ext>
            </a:extLst>
          </p:cNvPr>
          <p:cNvSpPr>
            <a:spLocks noGrp="1"/>
          </p:cNvSpPr>
          <p:nvPr>
            <p:ph idx="1"/>
          </p:nvPr>
        </p:nvSpPr>
        <p:spPr>
          <a:xfrm>
            <a:off x="838200" y="1278731"/>
            <a:ext cx="10515600" cy="4898232"/>
          </a:xfrm>
        </p:spPr>
        <p:txBody>
          <a:bodyPr/>
          <a:lstStyle/>
          <a:p>
            <a:pPr marR="0">
              <a:lnSpc>
                <a:spcPct val="107000"/>
              </a:lnSpc>
              <a:spcBef>
                <a:spcPts val="0"/>
              </a:spcBef>
              <a:spcAft>
                <a:spcPts val="0"/>
              </a:spcAft>
              <a:buFont typeface="Wingdings" panose="05000000000000000000" pitchFamily="2" charset="2"/>
              <a:buChar char="§"/>
            </a:pPr>
            <a:r>
              <a:rPr lang="en-US" b="1" dirty="0">
                <a:effectLst/>
                <a:latin typeface="Arial Narrow" panose="020B0606020202030204" pitchFamily="34" charset="0"/>
                <a:ea typeface="Calibri" panose="020F0502020204030204" pitchFamily="34" charset="0"/>
                <a:cs typeface="OpenSans-Bold"/>
              </a:rPr>
              <a:t>Operational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US" sz="1800" dirty="0">
                <a:effectLst/>
                <a:latin typeface="Arial Narrow" panose="020B0606020202030204" pitchFamily="34" charset="0"/>
                <a:ea typeface="Calibri" panose="020F0502020204030204" pitchFamily="34" charset="0"/>
                <a:cs typeface="OpenSans-Light"/>
              </a:rPr>
              <a:t> </a:t>
            </a:r>
            <a:r>
              <a:rPr lang="en-US" sz="2400" dirty="0">
                <a:effectLst/>
                <a:latin typeface="Arial Narrow" panose="020B0606020202030204" pitchFamily="34" charset="0"/>
                <a:ea typeface="Calibri" panose="020F0502020204030204" pitchFamily="34" charset="0"/>
                <a:cs typeface="OpenSans-Light"/>
              </a:rPr>
              <a:t>Training of finance teams and other relevant departments.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 Review of IT systems.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Review of the completeness and accuracy of the contract data.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 Review control procedures and lease approval processes.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 Internal controls over lease processes and accounting.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80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 Communication of changes and ensure project plan in place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24452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44DAD4-7244-FBA5-4072-3E2FA4EF82EE}"/>
              </a:ext>
            </a:extLst>
          </p:cNvPr>
          <p:cNvSpPr>
            <a:spLocks noGrp="1"/>
          </p:cNvSpPr>
          <p:nvPr>
            <p:ph type="title"/>
          </p:nvPr>
        </p:nvSpPr>
        <p:spPr>
          <a:xfrm>
            <a:off x="838200" y="365125"/>
            <a:ext cx="10515600" cy="835025"/>
          </a:xfrm>
        </p:spPr>
        <p:txBody>
          <a:bodyPr>
            <a:normAutofit/>
          </a:bodyPr>
          <a:lstStyle/>
          <a:p>
            <a:r>
              <a:rPr lang="en-US" sz="2800" b="1" dirty="0">
                <a:effectLst/>
                <a:latin typeface="Arial Narrow" panose="020B0606020202030204" pitchFamily="34" charset="0"/>
                <a:ea typeface="Calibri" panose="020F0502020204030204" pitchFamily="34" charset="0"/>
                <a:cs typeface="Times New Roman" panose="02020603050405020304" pitchFamily="18" charset="0"/>
              </a:rPr>
              <a:t>IFRS 16: Useful Implementation Considerations</a:t>
            </a:r>
            <a:endParaRPr lang="en-US" sz="2800" dirty="0"/>
          </a:p>
        </p:txBody>
      </p:sp>
      <p:sp>
        <p:nvSpPr>
          <p:cNvPr id="3" name="Content Placeholder 2">
            <a:extLst>
              <a:ext uri="{FF2B5EF4-FFF2-40B4-BE49-F238E27FC236}">
                <a16:creationId xmlns:a16="http://schemas.microsoft.com/office/drawing/2014/main" xmlns="" id="{68C23F29-63C5-7E2E-3864-85B782ED02C1}"/>
              </a:ext>
            </a:extLst>
          </p:cNvPr>
          <p:cNvSpPr>
            <a:spLocks noGrp="1"/>
          </p:cNvSpPr>
          <p:nvPr>
            <p:ph idx="1"/>
          </p:nvPr>
        </p:nvSpPr>
        <p:spPr>
          <a:xfrm>
            <a:off x="838200" y="1357313"/>
            <a:ext cx="10515600" cy="4819650"/>
          </a:xfrm>
        </p:spPr>
        <p:txBody>
          <a:bodyPr/>
          <a:lstStyle/>
          <a:p>
            <a:pPr marR="0">
              <a:lnSpc>
                <a:spcPct val="107000"/>
              </a:lnSpc>
              <a:spcBef>
                <a:spcPts val="0"/>
              </a:spcBef>
              <a:spcAft>
                <a:spcPts val="0"/>
              </a:spcAft>
              <a:buFont typeface="Wingdings" panose="05000000000000000000" pitchFamily="2" charset="2"/>
              <a:buChar char="§"/>
            </a:pPr>
            <a:r>
              <a:rPr lang="en-US" sz="2400" b="1" dirty="0">
                <a:effectLst/>
                <a:latin typeface="Arial Narrow" panose="020B0606020202030204" pitchFamily="34" charset="0"/>
                <a:ea typeface="Calibri" panose="020F0502020204030204" pitchFamily="34" charset="0"/>
                <a:cs typeface="OpenSans-Bold"/>
              </a:rPr>
              <a:t>Commercial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Impact on future financing: Greater financial transparency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 Impact on tax payments and deferred tax: Timing of profit recognition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 Bonus schemes: Are targets based on EBITDA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Compliance with loan covenants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800"/>
              </a:spcAft>
              <a:buFont typeface="+mj-lt"/>
              <a:buAutoNum type="romanLcPeriod"/>
            </a:pPr>
            <a:r>
              <a:rPr lang="en-US" sz="2400" dirty="0">
                <a:effectLst/>
                <a:latin typeface="Arial Narrow" panose="020B0606020202030204" pitchFamily="34" charset="0"/>
                <a:ea typeface="Calibri" panose="020F0502020204030204" pitchFamily="34" charset="0"/>
                <a:cs typeface="OpenSans-Light"/>
              </a:rPr>
              <a:t>Procurement strategy: Lease or buy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10547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98C15F-FD08-C36D-F7BF-8F8C9362619E}"/>
              </a:ext>
            </a:extLst>
          </p:cNvPr>
          <p:cNvSpPr>
            <a:spLocks noGrp="1"/>
          </p:cNvSpPr>
          <p:nvPr>
            <p:ph type="title"/>
          </p:nvPr>
        </p:nvSpPr>
        <p:spPr>
          <a:xfrm>
            <a:off x="838200" y="571500"/>
            <a:ext cx="10515600" cy="671514"/>
          </a:xfrm>
        </p:spPr>
        <p:txBody>
          <a:bodyPr>
            <a:normAutofit fontScale="90000"/>
          </a:bodyPr>
          <a:lstStyle/>
          <a:p>
            <a:r>
              <a:rPr lang="en-US" sz="2800" b="1" dirty="0">
                <a:effectLst/>
                <a:latin typeface="Arial Narrow" panose="020B0606020202030204" pitchFamily="34" charset="0"/>
                <a:ea typeface="Calibri" panose="020F0502020204030204" pitchFamily="34" charset="0"/>
                <a:cs typeface="Times New Roman" panose="02020603050405020304" pitchFamily="18" charset="0"/>
              </a:rPr>
              <a:t>CONCLUSION</a:t>
            </a:r>
            <a:r>
              <a:rPr lang="en-US" sz="4400" dirty="0">
                <a:effectLst/>
                <a:latin typeface="Calibri" panose="020F0502020204030204" pitchFamily="34" charset="0"/>
                <a:ea typeface="Calibri" panose="020F0502020204030204" pitchFamily="34" charset="0"/>
                <a:cs typeface="Times New Roman" panose="02020603050405020304" pitchFamily="18" charset="0"/>
              </a:rPr>
              <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A5B40C00-894C-6198-6B3C-233FA18149A6}"/>
              </a:ext>
            </a:extLst>
          </p:cNvPr>
          <p:cNvSpPr>
            <a:spLocks noGrp="1"/>
          </p:cNvSpPr>
          <p:nvPr>
            <p:ph idx="1"/>
          </p:nvPr>
        </p:nvSpPr>
        <p:spPr>
          <a:xfrm>
            <a:off x="464343" y="864394"/>
            <a:ext cx="11051381" cy="5707856"/>
          </a:xfrm>
        </p:spPr>
        <p:txBody>
          <a:bodyPr>
            <a:normAutofit fontScale="92500"/>
          </a:bodyPr>
          <a:lstStyle/>
          <a:p>
            <a:pPr marR="0" algn="just">
              <a:lnSpc>
                <a:spcPct val="100000"/>
              </a:lnSpc>
              <a:spcBef>
                <a:spcPts val="0"/>
              </a:spcBef>
              <a:spcAft>
                <a:spcPts val="800"/>
              </a:spcAft>
              <a:buFont typeface="Wingdings" panose="05000000000000000000" pitchFamily="2" charset="2"/>
              <a:buChar char="§"/>
            </a:pPr>
            <a:r>
              <a:rPr lang="en-US" sz="2400" dirty="0">
                <a:solidFill>
                  <a:srgbClr val="1F1F1F"/>
                </a:solidFill>
                <a:effectLst/>
                <a:latin typeface="Arial Narrow" panose="020B0606020202030204" pitchFamily="34" charset="0"/>
                <a:ea typeface="Calibri" panose="020F0502020204030204" pitchFamily="34" charset="0"/>
                <a:cs typeface="Arial" panose="020B0604020202020204" pitchFamily="34" charset="0"/>
              </a:rPr>
              <a:t>IFRS 16 takes a totally new approach to accounting for leases, called the</a:t>
            </a:r>
            <a:r>
              <a:rPr lang="en-US" sz="2400" b="1" dirty="0">
                <a:solidFill>
                  <a:srgbClr val="1F1F1F"/>
                </a:solidFill>
                <a:effectLst/>
                <a:latin typeface="Arial Narrow" panose="020B0606020202030204" pitchFamily="34" charset="0"/>
                <a:ea typeface="Calibri" panose="020F0502020204030204" pitchFamily="34" charset="0"/>
                <a:cs typeface="Arial" panose="020B0604020202020204" pitchFamily="34" charset="0"/>
              </a:rPr>
              <a:t> ‘Right-of-Use’ (ROU). model</a:t>
            </a:r>
            <a:r>
              <a:rPr lang="en-US" sz="2400" dirty="0">
                <a:solidFill>
                  <a:srgbClr val="1F1F1F"/>
                </a:solidFill>
                <a:effectLst/>
                <a:latin typeface="Arial Narrow" panose="020B0606020202030204" pitchFamily="34" charset="0"/>
                <a:ea typeface="Calibri" panose="020F0502020204030204" pitchFamily="34" charset="0"/>
                <a:cs typeface="Arial" panose="020B0604020202020204" pitchFamily="34" charset="0"/>
              </a:rPr>
              <a:t>. The ROU embodies the leased asset and is recognised as an asset on the company’s statement of financial position. A corresponding </a:t>
            </a:r>
            <a:r>
              <a:rPr lang="en-US" sz="2400" b="1" dirty="0">
                <a:solidFill>
                  <a:srgbClr val="1F1F1F"/>
                </a:solidFill>
                <a:effectLst/>
                <a:latin typeface="Arial Narrow" panose="020B0606020202030204" pitchFamily="34" charset="0"/>
                <a:ea typeface="Calibri" panose="020F0502020204030204" pitchFamily="34" charset="0"/>
                <a:cs typeface="Arial" panose="020B0604020202020204" pitchFamily="34" charset="0"/>
              </a:rPr>
              <a:t>lease liability </a:t>
            </a:r>
            <a:r>
              <a:rPr lang="en-US" sz="2400" dirty="0">
                <a:solidFill>
                  <a:srgbClr val="1F1F1F"/>
                </a:solidFill>
                <a:effectLst/>
                <a:latin typeface="Arial Narrow" panose="020B0606020202030204" pitchFamily="34" charset="0"/>
                <a:ea typeface="Calibri" panose="020F0502020204030204" pitchFamily="34" charset="0"/>
                <a:cs typeface="Arial" panose="020B0604020202020204" pitchFamily="34" charset="0"/>
              </a:rPr>
              <a:t>is also recognised.</a:t>
            </a:r>
          </a:p>
          <a:p>
            <a:pPr marL="0" marR="0" indent="0" algn="just">
              <a:lnSpc>
                <a:spcPct val="100000"/>
              </a:lnSpc>
              <a:spcBef>
                <a:spcPts val="0"/>
              </a:spcBef>
              <a:spcAft>
                <a:spcPts val="800"/>
              </a:spcAft>
              <a:buNone/>
            </a:pPr>
            <a:endParaRPr lang="en-US" sz="400" dirty="0">
              <a:solidFill>
                <a:srgbClr val="1F1F1F"/>
              </a:solidFill>
              <a:effectLst/>
              <a:latin typeface="Arial Narrow" panose="020B0606020202030204" pitchFamily="34" charset="0"/>
              <a:ea typeface="Calibri" panose="020F0502020204030204" pitchFamily="34" charset="0"/>
              <a:cs typeface="Arial" panose="020B0604020202020204" pitchFamily="34" charset="0"/>
            </a:endParaRPr>
          </a:p>
          <a:p>
            <a:pPr marR="0" algn="just">
              <a:lnSpc>
                <a:spcPct val="100000"/>
              </a:lnSpc>
              <a:spcBef>
                <a:spcPts val="0"/>
              </a:spcBef>
              <a:spcAft>
                <a:spcPts val="800"/>
              </a:spcAft>
              <a:buFont typeface="Wingdings" panose="05000000000000000000" pitchFamily="2" charset="2"/>
              <a:buChar char="§"/>
            </a:pPr>
            <a:r>
              <a:rPr lang="en-US" sz="2400" dirty="0">
                <a:solidFill>
                  <a:srgbClr val="1F1F1F"/>
                </a:solidFill>
                <a:effectLst/>
                <a:latin typeface="Arial Narrow" panose="020B0606020202030204" pitchFamily="34" charset="0"/>
                <a:ea typeface="Calibri" panose="020F0502020204030204" pitchFamily="34" charset="0"/>
                <a:cs typeface="Arial" panose="020B0604020202020204" pitchFamily="34" charset="0"/>
              </a:rPr>
              <a:t>Businesses leasing equipment will appear from their balance sheets to be more asset-rich, but they will also appear to carry a bigger debt burden</a:t>
            </a:r>
            <a:r>
              <a:rPr lang="en-US" sz="2000" dirty="0">
                <a:solidFill>
                  <a:srgbClr val="1F1F1F"/>
                </a:solidFill>
                <a:effectLst/>
                <a:latin typeface="Arial Narrow" panose="020B0606020202030204" pitchFamily="34" charset="0"/>
                <a:ea typeface="Calibri" panose="020F0502020204030204" pitchFamily="34" charset="0"/>
                <a:cs typeface="Arial" panose="020B0604020202020204" pitchFamily="34" charset="0"/>
              </a:rPr>
              <a:t>.</a:t>
            </a:r>
          </a:p>
          <a:p>
            <a:pPr marL="0" marR="0" indent="0" algn="just">
              <a:lnSpc>
                <a:spcPct val="100000"/>
              </a:lnSpc>
              <a:spcBef>
                <a:spcPts val="0"/>
              </a:spcBef>
              <a:spcAft>
                <a:spcPts val="800"/>
              </a:spcAft>
              <a:buNone/>
            </a:pPr>
            <a:endParaRPr lang="en-US" sz="200" dirty="0">
              <a:solidFill>
                <a:srgbClr val="1F1F1F"/>
              </a:solidFill>
              <a:effectLst/>
              <a:latin typeface="Arial Narrow" panose="020B0606020202030204" pitchFamily="34" charset="0"/>
              <a:ea typeface="Calibri" panose="020F0502020204030204" pitchFamily="34" charset="0"/>
              <a:cs typeface="Arial" panose="020B0604020202020204" pitchFamily="34" charset="0"/>
            </a:endParaRPr>
          </a:p>
          <a:p>
            <a:pPr algn="just">
              <a:lnSpc>
                <a:spcPct val="100000"/>
              </a:lnSpc>
              <a:spcBef>
                <a:spcPts val="0"/>
              </a:spcBef>
              <a:spcAft>
                <a:spcPts val="800"/>
              </a:spcAft>
              <a:buFont typeface="Wingdings" panose="05000000000000000000" pitchFamily="2" charset="2"/>
              <a:buChar char="§"/>
            </a:pPr>
            <a:r>
              <a:rPr lang="en-US" sz="2400" dirty="0">
                <a:solidFill>
                  <a:srgbClr val="1F1F1F"/>
                </a:solidFill>
                <a:effectLst/>
                <a:latin typeface="Arial Narrow" panose="020B0606020202030204" pitchFamily="34" charset="0"/>
                <a:ea typeface="Calibri" panose="020F0502020204030204" pitchFamily="34" charset="0"/>
                <a:cs typeface="Arial" panose="020B0604020202020204" pitchFamily="34" charset="0"/>
              </a:rPr>
              <a:t>A company with large lease portfolios </a:t>
            </a:r>
            <a:r>
              <a:rPr lang="en-US" sz="2400" dirty="0">
                <a:solidFill>
                  <a:srgbClr val="1F1F1F"/>
                </a:solidFill>
                <a:effectLst/>
                <a:latin typeface="Arial Narrow" panose="020B0606020202030204" pitchFamily="34" charset="0"/>
                <a:ea typeface="Times New Roman" panose="02020603050405020304" pitchFamily="18" charset="0"/>
                <a:cs typeface="Arial" panose="020B0604020202020204" pitchFamily="34" charset="0"/>
              </a:rPr>
              <a:t>will find that the standard will significantly impact  changes its key accounting and financial ratios. This may decrease the firm’s potential attractiveness to investors and its ability to raise finance. There is also the issue of bank covenants, where for instance, that a specific level of profitability must be maintained for existing bank agreements to continue.</a:t>
            </a:r>
          </a:p>
          <a:p>
            <a:pPr marL="0" indent="0" algn="just">
              <a:lnSpc>
                <a:spcPct val="100000"/>
              </a:lnSpc>
              <a:spcBef>
                <a:spcPts val="0"/>
              </a:spcBef>
              <a:spcAft>
                <a:spcPts val="800"/>
              </a:spcAft>
              <a:buNone/>
            </a:pPr>
            <a:endParaRPr lang="en-US" sz="200" dirty="0">
              <a:effectLst/>
              <a:latin typeface="Calibri" panose="020F0502020204030204" pitchFamily="34" charset="0"/>
              <a:ea typeface="Calibri" panose="020F0502020204030204" pitchFamily="34" charset="0"/>
              <a:cs typeface="Times New Roman" panose="02020603050405020304" pitchFamily="18" charset="0"/>
            </a:endParaRPr>
          </a:p>
          <a:p>
            <a:pPr marL="57150" marR="0" indent="-285750" algn="just">
              <a:lnSpc>
                <a:spcPct val="110000"/>
              </a:lnSpc>
              <a:spcBef>
                <a:spcPts val="0"/>
              </a:spcBef>
              <a:spcAft>
                <a:spcPts val="1500"/>
              </a:spcAft>
              <a:buFont typeface="Wingdings" panose="05000000000000000000" pitchFamily="2" charset="2"/>
              <a:buChar char="§"/>
            </a:pPr>
            <a:r>
              <a:rPr lang="en-US" sz="2400" dirty="0">
                <a:solidFill>
                  <a:srgbClr val="1F1F1F"/>
                </a:solidFill>
                <a:effectLst/>
                <a:latin typeface="Arial Narrow" panose="020B0606020202030204" pitchFamily="34" charset="0"/>
                <a:ea typeface="Times New Roman" panose="02020603050405020304" pitchFamily="18" charset="0"/>
                <a:cs typeface="Arial" panose="020B0604020202020204" pitchFamily="34" charset="0"/>
              </a:rPr>
              <a:t>The objective of this new rule is to ensure that companies report information for all of their leased assets and       bring transparency on companies’ lease assets and liabilities.</a:t>
            </a:r>
            <a:endParaRPr lang="en-US" sz="2400" dirty="0">
              <a:effectLst/>
              <a:latin typeface="Times New Roman" panose="02020603050405020304" pitchFamily="18" charset="0"/>
              <a:ea typeface="Times New Roman" panose="02020603050405020304" pitchFamily="18" charset="0"/>
            </a:endParaRPr>
          </a:p>
          <a:p>
            <a:pPr marL="57150" marR="0" indent="-285750" algn="just">
              <a:lnSpc>
                <a:spcPct val="100000"/>
              </a:lnSpc>
              <a:spcBef>
                <a:spcPts val="0"/>
              </a:spcBef>
              <a:spcAft>
                <a:spcPts val="1500"/>
              </a:spcAft>
              <a:buFont typeface="Wingdings" panose="05000000000000000000" pitchFamily="2" charset="2"/>
              <a:buChar char="§"/>
            </a:pPr>
            <a:r>
              <a:rPr lang="en-US" sz="2400" dirty="0">
                <a:solidFill>
                  <a:srgbClr val="000000"/>
                </a:solidFill>
                <a:effectLst/>
                <a:latin typeface="Arial Narrow" panose="020B0606020202030204" pitchFamily="34" charset="0"/>
                <a:ea typeface="Times New Roman" panose="02020603050405020304" pitchFamily="18" charset="0"/>
              </a:rPr>
              <a:t>The new leases standard permits early application, but it cannot be applied before an entity also adopts IFRS 15   Revenue from Contracts with Customers.</a:t>
            </a:r>
            <a:endParaRPr lang="en-US" sz="2400" dirty="0">
              <a:effectLst/>
              <a:latin typeface="Times New Roman" panose="02020603050405020304" pitchFamily="18" charset="0"/>
              <a:ea typeface="Times New Roman" panose="02020603050405020304" pitchFamily="18" charset="0"/>
            </a:endParaRPr>
          </a:p>
          <a:p>
            <a:pPr marR="0" algn="just">
              <a:lnSpc>
                <a:spcPct val="100000"/>
              </a:lnSpc>
              <a:spcBef>
                <a:spcPts val="0"/>
              </a:spcBef>
              <a:spcAft>
                <a:spcPts val="800"/>
              </a:spcAft>
              <a:buFont typeface="Wingdings" panose="05000000000000000000" pitchFamily="2" charset="2"/>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76515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219D62E-6837-2960-7D38-9FD844B08F83}"/>
              </a:ext>
            </a:extLst>
          </p:cNvPr>
          <p:cNvSpPr>
            <a:spLocks noGrp="1"/>
          </p:cNvSpPr>
          <p:nvPr>
            <p:ph type="title"/>
          </p:nvPr>
        </p:nvSpPr>
        <p:spPr>
          <a:xfrm>
            <a:off x="546351" y="433545"/>
            <a:ext cx="11139854" cy="930447"/>
          </a:xfrm>
        </p:spPr>
        <p:txBody>
          <a:bodyPr vert="horz" lIns="91440" tIns="45720" rIns="91440" bIns="45720" rtlCol="0" anchor="b">
            <a:normAutofit/>
          </a:bodyPr>
          <a:lstStyle/>
          <a:p>
            <a:pPr algn="ctr"/>
            <a:r>
              <a:rPr lang="en-US" sz="5400" b="1">
                <a:solidFill>
                  <a:srgbClr val="FFFFFF"/>
                </a:solidFill>
              </a:rPr>
              <a:t>END OF DISCOURSE</a:t>
            </a:r>
          </a:p>
        </p:txBody>
      </p:sp>
      <p:pic>
        <p:nvPicPr>
          <p:cNvPr id="4100" name="Picture 4">
            <a:extLst>
              <a:ext uri="{FF2B5EF4-FFF2-40B4-BE49-F238E27FC236}">
                <a16:creationId xmlns:a16="http://schemas.microsoft.com/office/drawing/2014/main" xmlns="" id="{9A4DFE9D-CBAA-6CE4-80D6-C943D99C01D3}"/>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09877" y="1198093"/>
            <a:ext cx="5337051" cy="3997637"/>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a:extLst>
              <a:ext uri="{FF2B5EF4-FFF2-40B4-BE49-F238E27FC236}">
                <a16:creationId xmlns:a16="http://schemas.microsoft.com/office/drawing/2014/main" xmlns="" id="{FE70EE31-2C1A-B536-5DD5-EDC9073952EC}"/>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445074" y="1198093"/>
            <a:ext cx="5455917" cy="3630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730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0D450B3-A05B-0D6D-565F-2C141C427A3D}"/>
              </a:ext>
            </a:extLst>
          </p:cNvPr>
          <p:cNvSpPr>
            <a:spLocks noGrp="1"/>
          </p:cNvSpPr>
          <p:nvPr>
            <p:ph type="title"/>
          </p:nvPr>
        </p:nvSpPr>
        <p:spPr>
          <a:xfrm>
            <a:off x="838200" y="365125"/>
            <a:ext cx="10515600" cy="677863"/>
          </a:xfrm>
        </p:spPr>
        <p:txBody>
          <a:bodyPr>
            <a:normAutofit/>
          </a:bodyPr>
          <a:lstStyle/>
          <a:p>
            <a:r>
              <a:rPr lang="en-US" sz="3200" b="1" dirty="0">
                <a:latin typeface="Arial Narrow" panose="020B0606020202030204" pitchFamily="34" charset="0"/>
              </a:rPr>
              <a:t>Outline</a:t>
            </a:r>
          </a:p>
        </p:txBody>
      </p:sp>
      <p:sp>
        <p:nvSpPr>
          <p:cNvPr id="5" name="Content Placeholder 4">
            <a:extLst>
              <a:ext uri="{FF2B5EF4-FFF2-40B4-BE49-F238E27FC236}">
                <a16:creationId xmlns:a16="http://schemas.microsoft.com/office/drawing/2014/main" xmlns="" id="{BB2578FF-1FEE-53AD-03FC-18728A0D19CF}"/>
              </a:ext>
            </a:extLst>
          </p:cNvPr>
          <p:cNvSpPr>
            <a:spLocks noGrp="1"/>
          </p:cNvSpPr>
          <p:nvPr>
            <p:ph idx="1"/>
          </p:nvPr>
        </p:nvSpPr>
        <p:spPr>
          <a:xfrm>
            <a:off x="838200" y="1207294"/>
            <a:ext cx="10515600" cy="5179219"/>
          </a:xfrm>
        </p:spPr>
        <p:txBody>
          <a:bodyPr>
            <a:normAutofit fontScale="85000" lnSpcReduction="20000"/>
          </a:bodyPr>
          <a:lstStyle/>
          <a:p>
            <a:pPr marL="514350" indent="-514350">
              <a:buAutoNum type="arabicPeriod"/>
            </a:pPr>
            <a:r>
              <a:rPr lang="en-US" b="1" dirty="0">
                <a:latin typeface="Arial Narrow" panose="020B0606020202030204" pitchFamily="34" charset="0"/>
              </a:rPr>
              <a:t>INTRODUCTION</a:t>
            </a:r>
          </a:p>
          <a:p>
            <a:pPr lvl="1">
              <a:buFont typeface="Wingdings" panose="05000000000000000000" pitchFamily="2" charset="2"/>
              <a:buChar char="§"/>
            </a:pPr>
            <a:r>
              <a:rPr lang="en-US" dirty="0">
                <a:latin typeface="Arial Narrow" panose="020B0606020202030204" pitchFamily="34" charset="0"/>
              </a:rPr>
              <a:t>What is lease and nature of lease transactions</a:t>
            </a:r>
          </a:p>
          <a:p>
            <a:pPr lvl="1">
              <a:buFont typeface="Wingdings" panose="05000000000000000000" pitchFamily="2" charset="2"/>
              <a:buChar char="§"/>
            </a:pPr>
            <a:r>
              <a:rPr lang="en-US" dirty="0">
                <a:latin typeface="Arial Narrow" panose="020B0606020202030204" pitchFamily="34" charset="0"/>
              </a:rPr>
              <a:t>Global and National (Nigerian) Outlook</a:t>
            </a:r>
          </a:p>
          <a:p>
            <a:pPr lvl="1">
              <a:buFont typeface="Wingdings" panose="05000000000000000000" pitchFamily="2" charset="2"/>
              <a:buChar char="§"/>
            </a:pPr>
            <a:r>
              <a:rPr lang="en-US" dirty="0">
                <a:latin typeface="Arial Narrow" panose="020B0606020202030204" pitchFamily="34" charset="0"/>
              </a:rPr>
              <a:t>Legal Framework for Leasing in Nigeria</a:t>
            </a:r>
          </a:p>
          <a:p>
            <a:pPr marL="0" indent="0">
              <a:buNone/>
            </a:pPr>
            <a:endParaRPr lang="en-US" dirty="0">
              <a:latin typeface="Arial Narrow" panose="020B0606020202030204" pitchFamily="34" charset="0"/>
            </a:endParaRPr>
          </a:p>
          <a:p>
            <a:pPr marL="0" indent="0">
              <a:buNone/>
            </a:pPr>
            <a:r>
              <a:rPr lang="en-US" dirty="0">
                <a:latin typeface="Arial Narrow" panose="020B0606020202030204" pitchFamily="34" charset="0"/>
              </a:rPr>
              <a:t>2. </a:t>
            </a:r>
            <a:r>
              <a:rPr lang="en-US" b="1" dirty="0">
                <a:latin typeface="Arial Narrow" panose="020B0606020202030204" pitchFamily="34" charset="0"/>
              </a:rPr>
              <a:t>ACCOUNTING STANDARDS FOR LEASE  (IFRS 16)</a:t>
            </a:r>
          </a:p>
          <a:p>
            <a:pPr lvl="1">
              <a:buFont typeface="Wingdings" panose="05000000000000000000" pitchFamily="2" charset="2"/>
              <a:buChar char="§"/>
            </a:pPr>
            <a:r>
              <a:rPr lang="en-US" dirty="0">
                <a:latin typeface="Arial Narrow" panose="020B0606020202030204" pitchFamily="34" charset="0"/>
              </a:rPr>
              <a:t>Why IFRS 16 was issued and the objectives</a:t>
            </a:r>
          </a:p>
          <a:p>
            <a:pPr lvl="1">
              <a:buFont typeface="Wingdings" panose="05000000000000000000" pitchFamily="2" charset="2"/>
              <a:buChar char="§"/>
            </a:pPr>
            <a:r>
              <a:rPr lang="en-US" dirty="0">
                <a:latin typeface="Arial Narrow" panose="020B0606020202030204" pitchFamily="34" charset="0"/>
              </a:rPr>
              <a:t>The Accounting Requirements (IFRS 16)</a:t>
            </a:r>
          </a:p>
          <a:p>
            <a:pPr marL="0" indent="0">
              <a:buNone/>
            </a:pPr>
            <a:endParaRPr lang="en-US" dirty="0">
              <a:latin typeface="Arial Narrow" panose="020B0606020202030204" pitchFamily="34" charset="0"/>
            </a:endParaRPr>
          </a:p>
          <a:p>
            <a:pPr marL="0" indent="0">
              <a:buNone/>
            </a:pPr>
            <a:r>
              <a:rPr lang="en-US" dirty="0">
                <a:latin typeface="Arial Narrow" panose="020B0606020202030204" pitchFamily="34" charset="0"/>
              </a:rPr>
              <a:t>3. </a:t>
            </a:r>
            <a:r>
              <a:rPr lang="en-US" b="1" dirty="0">
                <a:latin typeface="Arial Narrow" panose="020B0606020202030204" pitchFamily="34" charset="0"/>
              </a:rPr>
              <a:t>KEY IMPACTS OF IFS 16</a:t>
            </a:r>
          </a:p>
          <a:p>
            <a:pPr marL="0" indent="0">
              <a:buNone/>
            </a:pPr>
            <a:endParaRPr lang="en-US" dirty="0">
              <a:latin typeface="Arial Narrow" panose="020B0606020202030204" pitchFamily="34" charset="0"/>
            </a:endParaRPr>
          </a:p>
          <a:p>
            <a:pPr marL="0" indent="0">
              <a:buNone/>
            </a:pPr>
            <a:r>
              <a:rPr lang="en-US" dirty="0">
                <a:latin typeface="Arial Narrow" panose="020B0606020202030204" pitchFamily="34" charset="0"/>
              </a:rPr>
              <a:t>4. </a:t>
            </a:r>
            <a:r>
              <a:rPr lang="en-US" b="1" dirty="0">
                <a:latin typeface="Arial Narrow" panose="020B0606020202030204" pitchFamily="34" charset="0"/>
              </a:rPr>
              <a:t>IFRS 16: USEFUL IMPLEMENTATION CONSIDERATIONS</a:t>
            </a:r>
          </a:p>
          <a:p>
            <a:pPr marL="0" indent="0">
              <a:buNone/>
            </a:pPr>
            <a:endParaRPr lang="en-US" dirty="0">
              <a:latin typeface="Arial Narrow" panose="020B0606020202030204" pitchFamily="34" charset="0"/>
            </a:endParaRPr>
          </a:p>
          <a:p>
            <a:pPr marL="0" indent="0">
              <a:buNone/>
            </a:pPr>
            <a:r>
              <a:rPr lang="en-US" dirty="0">
                <a:latin typeface="Arial Narrow" panose="020B0606020202030204" pitchFamily="34" charset="0"/>
              </a:rPr>
              <a:t>5. </a:t>
            </a:r>
            <a:r>
              <a:rPr lang="en-US" b="1" dirty="0">
                <a:latin typeface="Arial Narrow" panose="020B0606020202030204" pitchFamily="34" charset="0"/>
              </a:rPr>
              <a:t>CONCLUSION </a:t>
            </a:r>
          </a:p>
        </p:txBody>
      </p:sp>
    </p:spTree>
    <p:extLst>
      <p:ext uri="{BB962C8B-B14F-4D97-AF65-F5344CB8AC3E}">
        <p14:creationId xmlns:p14="http://schemas.microsoft.com/office/powerpoint/2010/main" val="273095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6B3A24-1522-67CE-643D-21550738A66A}"/>
              </a:ext>
            </a:extLst>
          </p:cNvPr>
          <p:cNvSpPr>
            <a:spLocks noGrp="1"/>
          </p:cNvSpPr>
          <p:nvPr>
            <p:ph type="title"/>
          </p:nvPr>
        </p:nvSpPr>
        <p:spPr>
          <a:xfrm>
            <a:off x="550069" y="321468"/>
            <a:ext cx="10987087" cy="721519"/>
          </a:xfrm>
        </p:spPr>
        <p:txBody>
          <a:bodyPr>
            <a:noAutofit/>
          </a:bodyPr>
          <a:lstStyle/>
          <a:p>
            <a:r>
              <a:rPr lang="en-US" sz="3200" b="1" dirty="0">
                <a:effectLst/>
                <a:latin typeface="Cooper Black" panose="0208090404030B020404" pitchFamily="18" charset="0"/>
                <a:ea typeface="Calibri" panose="020F0502020204030204" pitchFamily="34" charset="0"/>
                <a:cs typeface="Times New Roman" panose="02020603050405020304" pitchFamily="18" charset="0"/>
              </a:rPr>
              <a:t>Introduction</a:t>
            </a:r>
            <a:r>
              <a:rPr lang="en-US" sz="3200" b="1" dirty="0">
                <a:effectLst/>
                <a:latin typeface="Arial Narrow" panose="020B0606020202030204" pitchFamily="34" charset="0"/>
                <a:ea typeface="Calibri" panose="020F0502020204030204" pitchFamily="34" charset="0"/>
                <a:cs typeface="Times New Roman" panose="02020603050405020304" pitchFamily="18" charset="0"/>
              </a:rPr>
              <a:t>: </a:t>
            </a:r>
            <a:r>
              <a:rPr lang="en-US" sz="3200" dirty="0">
                <a:effectLst/>
                <a:latin typeface="Arial Narrow" panose="020B0606020202030204" pitchFamily="34" charset="0"/>
                <a:ea typeface="Calibri" panose="020F0502020204030204" pitchFamily="34" charset="0"/>
                <a:cs typeface="Times New Roman" panose="02020603050405020304" pitchFamily="18" charset="0"/>
              </a:rPr>
              <a:t>What is a lease?  Features of lease transactions</a:t>
            </a:r>
            <a:r>
              <a:rPr lang="en-US" sz="3200" dirty="0">
                <a:effectLst/>
                <a:latin typeface="Calibri" panose="020F0502020204030204" pitchFamily="34" charset="0"/>
                <a:ea typeface="Calibri" panose="020F0502020204030204" pitchFamily="34" charset="0"/>
                <a:cs typeface="Times New Roman" panose="02020603050405020304" pitchFamily="18" charset="0"/>
              </a:rPr>
              <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xmlns="" id="{65465997-4516-9EB0-445B-4581E0C8873A}"/>
              </a:ext>
            </a:extLst>
          </p:cNvPr>
          <p:cNvSpPr>
            <a:spLocks noGrp="1"/>
          </p:cNvSpPr>
          <p:nvPr>
            <p:ph idx="1"/>
          </p:nvPr>
        </p:nvSpPr>
        <p:spPr>
          <a:xfrm>
            <a:off x="407195" y="807244"/>
            <a:ext cx="11437144" cy="5722144"/>
          </a:xfrm>
        </p:spPr>
        <p:txBody>
          <a:bodyPr/>
          <a:lstStyle/>
          <a:p>
            <a:pPr marL="0" marR="0" indent="0" algn="just">
              <a:lnSpc>
                <a:spcPct val="107000"/>
              </a:lnSpc>
              <a:spcBef>
                <a:spcPts val="0"/>
              </a:spcBef>
              <a:spcAft>
                <a:spcPts val="800"/>
              </a:spcAft>
              <a:buNone/>
            </a:pPr>
            <a:r>
              <a:rPr lang="en-US" sz="2400" dirty="0">
                <a:effectLst/>
                <a:latin typeface="Arial Narrow" panose="020B0606020202030204" pitchFamily="34" charset="0"/>
                <a:ea typeface="Calibri" panose="020F0502020204030204" pitchFamily="34" charset="0"/>
                <a:cs typeface="Times New Roman" panose="02020603050405020304" pitchFamily="18" charset="0"/>
              </a:rPr>
              <a:t>A lease is a </a:t>
            </a:r>
            <a:r>
              <a:rPr lang="en-US" sz="2400" b="1" dirty="0">
                <a:effectLst/>
                <a:latin typeface="Arial Narrow" panose="020B0606020202030204" pitchFamily="34" charset="0"/>
                <a:ea typeface="Calibri" panose="020F0502020204030204" pitchFamily="34" charset="0"/>
                <a:cs typeface="Times New Roman" panose="02020603050405020304" pitchFamily="18" charset="0"/>
              </a:rPr>
              <a:t>contract or part of a contract </a:t>
            </a:r>
            <a:r>
              <a:rPr lang="en-US" sz="2400" dirty="0">
                <a:effectLst/>
                <a:latin typeface="Arial Narrow" panose="020B0606020202030204" pitchFamily="34" charset="0"/>
                <a:ea typeface="Calibri" panose="020F0502020204030204" pitchFamily="34" charset="0"/>
                <a:cs typeface="Times New Roman" panose="02020603050405020304" pitchFamily="18" charset="0"/>
              </a:rPr>
              <a:t>that conveys the </a:t>
            </a:r>
            <a:r>
              <a:rPr lang="en-US" sz="2400" b="1" dirty="0">
                <a:effectLst/>
                <a:latin typeface="Arial Narrow" panose="020B0606020202030204" pitchFamily="34" charset="0"/>
                <a:ea typeface="Calibri" panose="020F0502020204030204" pitchFamily="34" charset="0"/>
                <a:cs typeface="Times New Roman" panose="02020603050405020304" pitchFamily="18" charset="0"/>
              </a:rPr>
              <a:t>right to use an asset, the underlying asset</a:t>
            </a:r>
            <a:r>
              <a:rPr lang="en-US" sz="2400" dirty="0">
                <a:effectLst/>
                <a:latin typeface="Arial Narrow" panose="020B0606020202030204" pitchFamily="34" charset="0"/>
                <a:ea typeface="Calibri" panose="020F0502020204030204" pitchFamily="34" charset="0"/>
                <a:cs typeface="Times New Roman" panose="02020603050405020304" pitchFamily="18" charset="0"/>
              </a:rPr>
              <a:t>, for a period of time in exchange for </a:t>
            </a:r>
            <a:r>
              <a:rPr lang="en-US" sz="2400" b="1" dirty="0">
                <a:effectLst/>
                <a:latin typeface="Arial Narrow" panose="020B0606020202030204" pitchFamily="34" charset="0"/>
                <a:ea typeface="Calibri" panose="020F0502020204030204" pitchFamily="34" charset="0"/>
                <a:cs typeface="Times New Roman" panose="02020603050405020304" pitchFamily="18" charset="0"/>
              </a:rPr>
              <a:t>consideration</a:t>
            </a:r>
            <a:r>
              <a:rPr lang="en-US" sz="24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800" dirty="0">
                <a:effectLst/>
                <a:latin typeface="Arial Narrow" panose="020B0606020202030204" pitchFamily="34" charset="0"/>
                <a:ea typeface="Calibri" panose="020F0502020204030204" pitchFamily="34" charset="0"/>
                <a:cs typeface="Times New Roman" panose="02020603050405020304" pitchFamily="18" charset="0"/>
              </a:rPr>
              <a:t>(IFRS 16: Appendix A)</a:t>
            </a:r>
          </a:p>
          <a:p>
            <a:pPr marL="0" marR="0" indent="0" algn="just">
              <a:lnSpc>
                <a:spcPct val="107000"/>
              </a:lnSpc>
              <a:spcBef>
                <a:spcPts val="0"/>
              </a:spcBef>
              <a:spcAft>
                <a:spcPts val="800"/>
              </a:spcAft>
              <a:buNone/>
            </a:pPr>
            <a:endParaRPr lang="en-US" sz="2400" dirty="0">
              <a:latin typeface="Arial Narrow" panose="020B0606020202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dirty="0">
                <a:effectLst/>
                <a:latin typeface="Arial Narrow" panose="020B0606020202030204" pitchFamily="34" charset="0"/>
                <a:ea typeface="Calibri" panose="020F0502020204030204" pitchFamily="34" charset="0"/>
                <a:cs typeface="Times New Roman" panose="02020603050405020304" pitchFamily="18" charset="0"/>
              </a:rPr>
              <a:t>Meeting the definition, there must be</a:t>
            </a:r>
          </a:p>
          <a:p>
            <a:pPr marR="0">
              <a:lnSpc>
                <a:spcPct val="107000"/>
              </a:lnSpc>
              <a:spcBef>
                <a:spcPts val="0"/>
              </a:spcBef>
              <a:spcAft>
                <a:spcPts val="800"/>
              </a:spcAft>
              <a:buFont typeface="Wingdings" panose="05000000000000000000" pitchFamily="2" charset="2"/>
              <a:buChar char="§"/>
            </a:pPr>
            <a:r>
              <a:rPr lang="en-US" sz="2400" b="1" dirty="0">
                <a:latin typeface="Arial Narrow" panose="020B0606020202030204" pitchFamily="34" charset="0"/>
                <a:ea typeface="Calibri" panose="020F0502020204030204" pitchFamily="34" charset="0"/>
                <a:cs typeface="Times New Roman" panose="02020603050405020304" pitchFamily="18" charset="0"/>
              </a:rPr>
              <a:t>Underlying asset</a:t>
            </a:r>
          </a:p>
          <a:p>
            <a:pPr marR="0">
              <a:lnSpc>
                <a:spcPct val="107000"/>
              </a:lnSpc>
              <a:spcBef>
                <a:spcPts val="0"/>
              </a:spcBef>
              <a:spcAft>
                <a:spcPts val="800"/>
              </a:spcAft>
              <a:buFont typeface="Wingdings" panose="05000000000000000000" pitchFamily="2" charset="2"/>
              <a:buChar char="§"/>
            </a:pPr>
            <a:r>
              <a:rPr lang="en-US" sz="2400" b="1" dirty="0">
                <a:latin typeface="Arial Narrow" panose="020B0606020202030204" pitchFamily="34" charset="0"/>
                <a:ea typeface="Calibri" panose="020F0502020204030204" pitchFamily="34" charset="0"/>
                <a:cs typeface="Times New Roman" panose="02020603050405020304" pitchFamily="18" charset="0"/>
              </a:rPr>
              <a:t>Right to Control (Right to use)</a:t>
            </a:r>
          </a:p>
          <a:p>
            <a:pPr marL="342900" marR="0" indent="-342900">
              <a:lnSpc>
                <a:spcPct val="107000"/>
              </a:lnSpc>
              <a:spcBef>
                <a:spcPts val="0"/>
              </a:spcBef>
              <a:spcAft>
                <a:spcPts val="800"/>
              </a:spcAft>
              <a:buFont typeface="+mj-lt"/>
              <a:buAutoNum type="alphaLcParenR"/>
            </a:pPr>
            <a:r>
              <a:rPr lang="en-US" sz="2200" dirty="0">
                <a:effectLst/>
                <a:latin typeface="Arial Narrow" panose="020B0606020202030204" pitchFamily="34" charset="0"/>
                <a:ea typeface="Calibri" panose="020F0502020204030204" pitchFamily="34" charset="0"/>
                <a:cs typeface="Times New Roman" panose="02020603050405020304" pitchFamily="18" charset="0"/>
              </a:rPr>
              <a:t>O</a:t>
            </a:r>
            <a:r>
              <a:rPr lang="en-US" sz="2200" dirty="0">
                <a:latin typeface="Arial Narrow" panose="020B0606020202030204" pitchFamily="34" charset="0"/>
                <a:ea typeface="Calibri" panose="020F0502020204030204" pitchFamily="34" charset="0"/>
                <a:cs typeface="Times New Roman" panose="02020603050405020304" pitchFamily="18" charset="0"/>
              </a:rPr>
              <a:t>btain substantially all of the economic benefits from the use of the asset</a:t>
            </a:r>
          </a:p>
          <a:p>
            <a:pPr marL="342900" marR="0" indent="-342900">
              <a:lnSpc>
                <a:spcPct val="107000"/>
              </a:lnSpc>
              <a:spcBef>
                <a:spcPts val="0"/>
              </a:spcBef>
              <a:spcAft>
                <a:spcPts val="800"/>
              </a:spcAft>
              <a:buFont typeface="+mj-lt"/>
              <a:buAutoNum type="alphaLcParenR"/>
            </a:pPr>
            <a:r>
              <a:rPr lang="en-US" sz="2200" dirty="0">
                <a:effectLst/>
                <a:latin typeface="Arial Narrow" panose="020B0606020202030204" pitchFamily="34" charset="0"/>
                <a:ea typeface="Calibri" panose="020F0502020204030204" pitchFamily="34" charset="0"/>
                <a:cs typeface="Times New Roman" panose="02020603050405020304" pitchFamily="18" charset="0"/>
              </a:rPr>
              <a:t>Right to direct the use of the identified asset</a:t>
            </a:r>
            <a:endParaRPr lang="en-US" sz="2200" dirty="0">
              <a:latin typeface="Arial Narrow" panose="020B0606020202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Wingdings" panose="05000000000000000000" pitchFamily="2" charset="2"/>
              <a:buChar char="§"/>
            </a:pPr>
            <a:r>
              <a:rPr lang="en-US" sz="2000" b="1" dirty="0">
                <a:latin typeface="Arial Narrow" panose="020B0606020202030204" pitchFamily="34" charset="0"/>
                <a:ea typeface="Calibri" panose="020F0502020204030204" pitchFamily="34" charset="0"/>
                <a:cs typeface="Times New Roman" panose="02020603050405020304" pitchFamily="18" charset="0"/>
              </a:rPr>
              <a:t>How</a:t>
            </a:r>
            <a:r>
              <a:rPr lang="en-US" sz="2000" dirty="0">
                <a:latin typeface="Arial Narrow" panose="020B0606020202030204" pitchFamily="34" charset="0"/>
                <a:ea typeface="Calibri" panose="020F0502020204030204" pitchFamily="34" charset="0"/>
                <a:cs typeface="Times New Roman" panose="02020603050405020304" pitchFamily="18" charset="0"/>
              </a:rPr>
              <a:t> and </a:t>
            </a:r>
            <a:r>
              <a:rPr lang="en-US" sz="2000" b="1" dirty="0">
                <a:latin typeface="Arial Narrow" panose="020B0606020202030204" pitchFamily="34" charset="0"/>
                <a:ea typeface="Calibri" panose="020F0502020204030204" pitchFamily="34" charset="0"/>
                <a:cs typeface="Times New Roman" panose="02020603050405020304" pitchFamily="18" charset="0"/>
              </a:rPr>
              <a:t>for what purpose </a:t>
            </a:r>
          </a:p>
          <a:p>
            <a:pPr lvl="1" algn="just">
              <a:lnSpc>
                <a:spcPct val="107000"/>
              </a:lnSpc>
              <a:spcBef>
                <a:spcPts val="0"/>
              </a:spcBef>
              <a:spcAft>
                <a:spcPts val="800"/>
              </a:spcAft>
              <a:buFont typeface="Wingdings" panose="05000000000000000000" pitchFamily="2" charset="2"/>
              <a:buChar char="§"/>
            </a:pPr>
            <a:r>
              <a:rPr lang="en-US" sz="2000" b="1" dirty="0">
                <a:effectLst/>
                <a:latin typeface="Arial Narrow" panose="020B0606020202030204" pitchFamily="34" charset="0"/>
                <a:ea typeface="Calibri" panose="020F0502020204030204" pitchFamily="34" charset="0"/>
                <a:cs typeface="Times New Roman" panose="02020603050405020304" pitchFamily="18" charset="0"/>
              </a:rPr>
              <a:t>Relevant decisions </a:t>
            </a:r>
            <a:r>
              <a:rPr lang="en-US" sz="2000" dirty="0">
                <a:effectLst/>
                <a:latin typeface="Arial Narrow" panose="020B0606020202030204" pitchFamily="34" charset="0"/>
                <a:ea typeface="Calibri" panose="020F0502020204030204" pitchFamily="34" charset="0"/>
                <a:cs typeface="Times New Roman" panose="02020603050405020304" pitchFamily="18" charset="0"/>
              </a:rPr>
              <a:t>about the use of the asset are </a:t>
            </a:r>
            <a:r>
              <a:rPr lang="en-US" sz="2000" b="1" dirty="0">
                <a:effectLst/>
                <a:latin typeface="Arial Narrow" panose="020B0606020202030204" pitchFamily="34" charset="0"/>
                <a:ea typeface="Calibri" panose="020F0502020204030204" pitchFamily="34" charset="0"/>
                <a:cs typeface="Times New Roman" panose="02020603050405020304" pitchFamily="18" charset="0"/>
              </a:rPr>
              <a:t>predetermined</a:t>
            </a:r>
            <a:r>
              <a:rPr lang="en-US" sz="2000" dirty="0">
                <a:effectLst/>
                <a:latin typeface="Arial Narrow" panose="020B0606020202030204" pitchFamily="34" charset="0"/>
                <a:ea typeface="Calibri" panose="020F0502020204030204" pitchFamily="34" charset="0"/>
                <a:cs typeface="Times New Roman" panose="02020603050405020304" pitchFamily="18" charset="0"/>
              </a:rPr>
              <a:t> and the customer can operate the asset without the supplier having the right to change those operating instructions OR the </a:t>
            </a:r>
            <a:r>
              <a:rPr lang="en-US" sz="2000" b="1" dirty="0">
                <a:effectLst/>
                <a:latin typeface="Arial Narrow" panose="020B0606020202030204" pitchFamily="34" charset="0"/>
                <a:ea typeface="Calibri" panose="020F0502020204030204" pitchFamily="34" charset="0"/>
                <a:cs typeface="Times New Roman" panose="02020603050405020304" pitchFamily="18" charset="0"/>
              </a:rPr>
              <a:t>customer designed the asset in a way that predetermines how an for what purpose </a:t>
            </a:r>
            <a:r>
              <a:rPr lang="en-US" sz="2000" dirty="0">
                <a:effectLst/>
                <a:latin typeface="Arial Narrow" panose="020B0606020202030204" pitchFamily="34" charset="0"/>
                <a:ea typeface="Calibri" panose="020F0502020204030204" pitchFamily="34" charset="0"/>
                <a:cs typeface="Times New Roman" panose="02020603050405020304" pitchFamily="18" charset="0"/>
              </a:rPr>
              <a:t>the asset will be used throughout the period of use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Wingdings" panose="05000000000000000000" pitchFamily="2" charset="2"/>
              <a:buChar char="§"/>
            </a:pPr>
            <a:endParaRPr lang="en-US" sz="1800" dirty="0">
              <a:latin typeface="Arial Narrow" panose="020B0606020202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Wingdings" panose="05000000000000000000" pitchFamily="2" charset="2"/>
              <a:buChar char="§"/>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176350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EC93BB-E4C0-8BF1-0BB0-C5A2E025FF35}"/>
              </a:ext>
            </a:extLst>
          </p:cNvPr>
          <p:cNvSpPr>
            <a:spLocks noGrp="1"/>
          </p:cNvSpPr>
          <p:nvPr>
            <p:ph type="title"/>
          </p:nvPr>
        </p:nvSpPr>
        <p:spPr>
          <a:xfrm>
            <a:off x="838200" y="365126"/>
            <a:ext cx="10515600" cy="627855"/>
          </a:xfrm>
        </p:spPr>
        <p:txBody>
          <a:bodyPr>
            <a:normAutofit/>
          </a:bodyPr>
          <a:lstStyle/>
          <a:p>
            <a:r>
              <a:rPr lang="en-US" sz="3200" b="1" dirty="0">
                <a:effectLst/>
                <a:latin typeface="Arial Narrow" panose="020B0606020202030204" pitchFamily="34" charset="0"/>
                <a:ea typeface="Calibri" panose="020F0502020204030204" pitchFamily="34" charset="0"/>
                <a:cs typeface="Times New Roman" panose="02020603050405020304" pitchFamily="18" charset="0"/>
              </a:rPr>
              <a:t>Introduction: </a:t>
            </a:r>
            <a:r>
              <a:rPr lang="en-US" sz="2800" b="1" dirty="0">
                <a:latin typeface="Arial Narrow" panose="020B0606020202030204" pitchFamily="34" charset="0"/>
                <a:ea typeface="Calibri" panose="020F0502020204030204" pitchFamily="34" charset="0"/>
                <a:cs typeface="Times New Roman" panose="02020603050405020304" pitchFamily="18" charset="0"/>
              </a:rPr>
              <a:t>Global and National Outlook</a:t>
            </a:r>
            <a:endParaRPr lang="en-US" sz="3200" dirty="0"/>
          </a:p>
        </p:txBody>
      </p:sp>
      <p:sp>
        <p:nvSpPr>
          <p:cNvPr id="3" name="Content Placeholder 2">
            <a:extLst>
              <a:ext uri="{FF2B5EF4-FFF2-40B4-BE49-F238E27FC236}">
                <a16:creationId xmlns:a16="http://schemas.microsoft.com/office/drawing/2014/main" xmlns="" id="{47D5E642-1766-8BBC-581B-88CBC01DF0CE}"/>
              </a:ext>
            </a:extLst>
          </p:cNvPr>
          <p:cNvSpPr>
            <a:spLocks noGrp="1"/>
          </p:cNvSpPr>
          <p:nvPr>
            <p:ph idx="1"/>
          </p:nvPr>
        </p:nvSpPr>
        <p:spPr>
          <a:xfrm>
            <a:off x="450056" y="992981"/>
            <a:ext cx="11344275" cy="5657849"/>
          </a:xfrm>
        </p:spPr>
        <p:txBody>
          <a:bodyPr>
            <a:normAutofit lnSpcReduction="10000"/>
          </a:bodyPr>
          <a:lstStyle/>
          <a:p>
            <a:r>
              <a:rPr lang="en-US" sz="2400" dirty="0">
                <a:effectLst/>
                <a:latin typeface="Arial Narrow" panose="020B0606020202030204" pitchFamily="34" charset="0"/>
                <a:ea typeface="Calibri" panose="020F0502020204030204" pitchFamily="34" charset="0"/>
                <a:cs typeface="Times New Roman" panose="02020603050405020304" pitchFamily="18" charset="0"/>
              </a:rPr>
              <a:t>The global leasing market is expected to grow from $1.35 trillion in 2021 to $1.53 trillion (£1.13 trillion) in 2022 at a compound annual growth rate of 12.9%. </a:t>
            </a:r>
            <a:r>
              <a:rPr lang="en-US" sz="1600" dirty="0">
                <a:effectLst/>
                <a:latin typeface="Arial Narrow" panose="020B0606020202030204" pitchFamily="34" charset="0"/>
                <a:ea typeface="Calibri" panose="020F0502020204030204" pitchFamily="34" charset="0"/>
                <a:cs typeface="Times New Roman" panose="02020603050405020304" pitchFamily="18" charset="0"/>
              </a:rPr>
              <a:t>(The Business Research Company, London, TBRC)</a:t>
            </a:r>
            <a:endParaRPr lang="en-US" sz="24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buNone/>
            </a:pPr>
            <a:endParaRPr lang="en-US" sz="20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2400" dirty="0">
                <a:solidFill>
                  <a:srgbClr val="121212"/>
                </a:solidFill>
                <a:latin typeface="Arial Narrow" panose="020B0606020202030204" pitchFamily="34" charset="0"/>
                <a:ea typeface="Calibri" panose="020F0502020204030204" pitchFamily="34" charset="0"/>
                <a:cs typeface="Open Sans" panose="020B0606030504020204" pitchFamily="34" charset="0"/>
              </a:rPr>
              <a:t>D</a:t>
            </a:r>
            <a:r>
              <a:rPr lang="en-US" sz="2400" dirty="0">
                <a:solidFill>
                  <a:srgbClr val="121212"/>
                </a:solidFill>
                <a:effectLst/>
                <a:latin typeface="Arial Narrow" panose="020B0606020202030204" pitchFamily="34" charset="0"/>
                <a:ea typeface="Calibri" panose="020F0502020204030204" pitchFamily="34" charset="0"/>
                <a:cs typeface="Open Sans" panose="020B0606030504020204" pitchFamily="34" charset="0"/>
              </a:rPr>
              <a:t>rivers of this growth include increasing demand for leasing services necessitated by astronomical rising costs of assets, scarcity of foreign exchange to pay for imports, </a:t>
            </a:r>
            <a:r>
              <a:rPr lang="en-US" sz="2400" dirty="0" err="1">
                <a:solidFill>
                  <a:srgbClr val="121212"/>
                </a:solidFill>
                <a:effectLst/>
                <a:latin typeface="Arial Narrow" panose="020B0606020202030204" pitchFamily="34" charset="0"/>
                <a:ea typeface="Calibri" panose="020F0502020204030204" pitchFamily="34" charset="0"/>
                <a:cs typeface="Open Sans" panose="020B0606030504020204" pitchFamily="34" charset="0"/>
              </a:rPr>
              <a:t>etc</a:t>
            </a:r>
            <a:endParaRPr lang="en-US" sz="2400" dirty="0">
              <a:solidFill>
                <a:srgbClr val="121212"/>
              </a:solidFill>
              <a:effectLst/>
              <a:latin typeface="Arial Narrow" panose="020B0606020202030204" pitchFamily="34" charset="0"/>
              <a:ea typeface="Calibri" panose="020F0502020204030204" pitchFamily="34" charset="0"/>
              <a:cs typeface="Open Sans" panose="020B0606030504020204" pitchFamily="34" charset="0"/>
            </a:endParaRPr>
          </a:p>
          <a:p>
            <a:pPr marL="0" indent="0">
              <a:buNone/>
            </a:pPr>
            <a:endParaRPr lang="en-US" sz="100" dirty="0">
              <a:solidFill>
                <a:srgbClr val="121212"/>
              </a:solidFill>
              <a:effectLst/>
              <a:latin typeface="Arial Narrow" panose="020B0606020202030204" pitchFamily="34" charset="0"/>
              <a:ea typeface="Calibri" panose="020F0502020204030204" pitchFamily="34" charset="0"/>
              <a:cs typeface="Open Sans" panose="020B0606030504020204" pitchFamily="34" charset="0"/>
            </a:endParaRPr>
          </a:p>
          <a:p>
            <a:pPr lvl="1" algn="just"/>
            <a:r>
              <a:rPr lang="en-US" sz="2000" dirty="0">
                <a:solidFill>
                  <a:srgbClr val="121212"/>
                </a:solidFill>
                <a:effectLst/>
                <a:latin typeface="Arial Narrow" panose="020B0606020202030204" pitchFamily="34" charset="0"/>
                <a:ea typeface="Calibri" panose="020F0502020204030204" pitchFamily="34" charset="0"/>
                <a:cs typeface="Open Sans" panose="020B0606030504020204" pitchFamily="34" charset="0"/>
              </a:rPr>
              <a:t>new entrants into leasing industry </a:t>
            </a:r>
            <a:endParaRPr lang="en-US" sz="2000" dirty="0">
              <a:solidFill>
                <a:srgbClr val="121212"/>
              </a:solidFill>
              <a:latin typeface="Arial Narrow" panose="020B0606020202030204" pitchFamily="34" charset="0"/>
              <a:ea typeface="Calibri" panose="020F0502020204030204" pitchFamily="34" charset="0"/>
              <a:cs typeface="Open Sans" panose="020B0606030504020204" pitchFamily="34" charset="0"/>
            </a:endParaRPr>
          </a:p>
          <a:p>
            <a:pPr lvl="1" algn="just"/>
            <a:r>
              <a:rPr lang="en-US" sz="2000" dirty="0">
                <a:solidFill>
                  <a:srgbClr val="121212"/>
                </a:solidFill>
                <a:effectLst/>
                <a:latin typeface="Arial Narrow" panose="020B0606020202030204" pitchFamily="34" charset="0"/>
                <a:ea typeface="Calibri" panose="020F0502020204030204" pitchFamily="34" charset="0"/>
                <a:cs typeface="Open Sans" panose="020B0606030504020204" pitchFamily="34" charset="0"/>
              </a:rPr>
              <a:t>enhanced awareness on leasing as a feasible financing instrument. </a:t>
            </a:r>
          </a:p>
          <a:p>
            <a:pPr lvl="1" algn="just"/>
            <a:r>
              <a:rPr lang="en-US" sz="2000" dirty="0">
                <a:latin typeface="Arial Narrow" panose="020B0606020202030204" pitchFamily="34" charset="0"/>
                <a:ea typeface="Calibri" panose="020F0502020204030204" pitchFamily="34" charset="0"/>
                <a:cs typeface="Times New Roman" panose="02020603050405020304" pitchFamily="18" charset="0"/>
              </a:rPr>
              <a:t>N</a:t>
            </a:r>
            <a:r>
              <a:rPr lang="en-US" sz="2000" dirty="0">
                <a:effectLst/>
                <a:latin typeface="Arial Narrow" panose="020B0606020202030204" pitchFamily="34" charset="0"/>
                <a:ea typeface="Calibri" panose="020F0502020204030204" pitchFamily="34" charset="0"/>
                <a:cs typeface="Times New Roman" panose="02020603050405020304" pitchFamily="18" charset="0"/>
              </a:rPr>
              <a:t>oticeable effect of  companies rearranging their operations  as direct consequence of IFRS 16 (the new accounting standard for leasing)</a:t>
            </a:r>
          </a:p>
          <a:p>
            <a:pPr lvl="1" algn="just"/>
            <a:r>
              <a:rPr lang="en-US" sz="2000" dirty="0">
                <a:effectLst/>
                <a:latin typeface="Arial Narrow" panose="020B0606020202030204" pitchFamily="34" charset="0"/>
                <a:ea typeface="Calibri" panose="020F0502020204030204" pitchFamily="34" charset="0"/>
                <a:cs typeface="Times New Roman" panose="02020603050405020304" pitchFamily="18" charset="0"/>
              </a:rPr>
              <a:t>positive effect of companies recovering from the impact of Covid-19. </a:t>
            </a:r>
          </a:p>
          <a:p>
            <a:pPr marL="457200" lvl="1" indent="0" algn="just">
              <a:buNone/>
            </a:pPr>
            <a:endParaRPr lang="en-US" sz="50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2400" dirty="0">
                <a:solidFill>
                  <a:srgbClr val="121212"/>
                </a:solidFill>
                <a:effectLst/>
                <a:latin typeface="Arial Narrow" panose="020B0606020202030204" pitchFamily="34" charset="0"/>
                <a:ea typeface="Calibri" panose="020F0502020204030204" pitchFamily="34" charset="0"/>
                <a:cs typeface="Open Sans" panose="020B0606030504020204" pitchFamily="34" charset="0"/>
              </a:rPr>
              <a:t>In Nigeria, leasing transactions in H1 2022 stands at N2.69trillion naira rising from N2.587 in Q4 2021. </a:t>
            </a:r>
            <a:r>
              <a:rPr lang="en-US" sz="1600" dirty="0">
                <a:solidFill>
                  <a:srgbClr val="121212"/>
                </a:solidFill>
                <a:effectLst/>
                <a:latin typeface="Arial Narrow" panose="020B0606020202030204" pitchFamily="34" charset="0"/>
                <a:ea typeface="Calibri" panose="020F0502020204030204" pitchFamily="34" charset="0"/>
                <a:cs typeface="Open Sans" panose="020B0606030504020204" pitchFamily="34" charset="0"/>
              </a:rPr>
              <a:t>(</a:t>
            </a:r>
            <a:r>
              <a:rPr lang="en-US" sz="1600" dirty="0" err="1">
                <a:solidFill>
                  <a:srgbClr val="121212"/>
                </a:solidFill>
                <a:effectLst/>
                <a:latin typeface="Arial Narrow" panose="020B0606020202030204" pitchFamily="34" charset="0"/>
                <a:ea typeface="Calibri" panose="020F0502020204030204" pitchFamily="34" charset="0"/>
                <a:cs typeface="Open Sans" panose="020B0606030504020204" pitchFamily="34" charset="0"/>
              </a:rPr>
              <a:t>ThisDay</a:t>
            </a:r>
            <a:r>
              <a:rPr lang="en-US" sz="1600" dirty="0">
                <a:solidFill>
                  <a:srgbClr val="121212"/>
                </a:solidFill>
                <a:effectLst/>
                <a:latin typeface="Arial Narrow" panose="020B0606020202030204" pitchFamily="34" charset="0"/>
                <a:ea typeface="Calibri" panose="020F0502020204030204" pitchFamily="34" charset="0"/>
                <a:cs typeface="Open Sans" panose="020B0606030504020204" pitchFamily="34" charset="0"/>
              </a:rPr>
              <a:t> September 19, 2022). </a:t>
            </a:r>
          </a:p>
          <a:p>
            <a:pPr marL="0" indent="0">
              <a:buNone/>
            </a:pPr>
            <a:endParaRPr lang="en-US" sz="200" dirty="0">
              <a:solidFill>
                <a:srgbClr val="121212"/>
              </a:solidFill>
              <a:effectLst/>
              <a:latin typeface="Arial Narrow" panose="020B0606020202030204" pitchFamily="34" charset="0"/>
              <a:ea typeface="Calibri" panose="020F0502020204030204" pitchFamily="34" charset="0"/>
              <a:cs typeface="Open Sans" panose="020B0606030504020204" pitchFamily="34" charset="0"/>
            </a:endParaRPr>
          </a:p>
          <a:p>
            <a:r>
              <a:rPr lang="en-US" sz="2400" dirty="0">
                <a:effectLst/>
                <a:latin typeface="Arial Narrow" panose="020B0606020202030204" pitchFamily="34" charset="0"/>
                <a:ea typeface="Calibri" panose="020F0502020204030204" pitchFamily="34" charset="0"/>
                <a:cs typeface="Times New Roman" panose="02020603050405020304" pitchFamily="18" charset="0"/>
              </a:rPr>
              <a:t>The leasing market is expected to reach $2.4 trillion in 2026 </a:t>
            </a:r>
            <a:r>
              <a:rPr lang="en-US" sz="1800" dirty="0">
                <a:effectLst/>
                <a:latin typeface="Arial Narrow" panose="020B0606020202030204" pitchFamily="34" charset="0"/>
                <a:ea typeface="Calibri" panose="020F0502020204030204" pitchFamily="34" charset="0"/>
                <a:cs typeface="Times New Roman" panose="02020603050405020304" pitchFamily="18" charset="0"/>
              </a:rPr>
              <a:t>(TBRC).</a:t>
            </a:r>
          </a:p>
          <a:p>
            <a:pPr marL="0" indent="0">
              <a:buNone/>
            </a:pPr>
            <a:endParaRPr lang="en-US" sz="300" dirty="0">
              <a:solidFill>
                <a:srgbClr val="121212"/>
              </a:solidFill>
              <a:effectLst/>
              <a:latin typeface="Arial Narrow" panose="020B0606020202030204" pitchFamily="34" charset="0"/>
              <a:ea typeface="Calibri" panose="020F0502020204030204" pitchFamily="34" charset="0"/>
              <a:cs typeface="Open Sans" panose="020B0606030504020204" pitchFamily="34" charset="0"/>
            </a:endParaRPr>
          </a:p>
          <a:p>
            <a:pPr marL="0" indent="0">
              <a:buNone/>
            </a:pPr>
            <a:r>
              <a:rPr lang="en-US" sz="2000" dirty="0">
                <a:solidFill>
                  <a:srgbClr val="121212"/>
                </a:solidFill>
                <a:effectLst/>
                <a:latin typeface="Arial Narrow" panose="020B0606020202030204" pitchFamily="34" charset="0"/>
                <a:ea typeface="Calibri" panose="020F0502020204030204" pitchFamily="34" charset="0"/>
                <a:cs typeface="Open Sans" panose="020B0606030504020204" pitchFamily="34" charset="0"/>
              </a:rPr>
              <a:t>(Across these countrie</a:t>
            </a:r>
            <a:r>
              <a:rPr lang="en-US" sz="2000" dirty="0">
                <a:solidFill>
                  <a:srgbClr val="121212"/>
                </a:solidFill>
                <a:latin typeface="Arial Narrow" panose="020B0606020202030204" pitchFamily="34" charset="0"/>
                <a:ea typeface="Calibri" panose="020F0502020204030204" pitchFamily="34" charset="0"/>
                <a:cs typeface="Open Sans" panose="020B0606030504020204" pitchFamily="34" charset="0"/>
              </a:rPr>
              <a:t>s, the leasing transactions cover </a:t>
            </a:r>
            <a:r>
              <a:rPr lang="en-US" sz="2000" dirty="0">
                <a:solidFill>
                  <a:srgbClr val="121212"/>
                </a:solidFill>
                <a:effectLst/>
                <a:latin typeface="Arial Narrow" panose="020B0606020202030204" pitchFamily="34" charset="0"/>
                <a:ea typeface="Calibri" panose="020F0502020204030204" pitchFamily="34" charset="0"/>
                <a:cs typeface="Open Sans" panose="020B0606030504020204" pitchFamily="34" charset="0"/>
              </a:rPr>
              <a:t>transportation, agriculture, telecommunications, aviation, roads and other infrastructure).</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buNone/>
            </a:pPr>
            <a:endParaRPr lang="en-US" sz="2400" dirty="0">
              <a:latin typeface="Arial Narrow" panose="020B0606020202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3557169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488270B-473D-CD4B-4EF5-6698AA8615FD}"/>
              </a:ext>
            </a:extLst>
          </p:cNvPr>
          <p:cNvSpPr>
            <a:spLocks noGrp="1"/>
          </p:cNvSpPr>
          <p:nvPr>
            <p:ph type="title"/>
          </p:nvPr>
        </p:nvSpPr>
        <p:spPr/>
        <p:txBody>
          <a:bodyPr>
            <a:normAutofit/>
          </a:bodyPr>
          <a:lstStyle/>
          <a:p>
            <a:r>
              <a:rPr lang="en-US" sz="2800" b="1" dirty="0">
                <a:effectLst/>
                <a:latin typeface="Arial Narrow" panose="020B0606020202030204" pitchFamily="34" charset="0"/>
                <a:ea typeface="Calibri" panose="020F0502020204030204" pitchFamily="34" charset="0"/>
                <a:cs typeface="Times New Roman" panose="02020603050405020304" pitchFamily="18" charset="0"/>
              </a:rPr>
              <a:t>Introduction: </a:t>
            </a:r>
            <a:r>
              <a:rPr lang="en-US" sz="2800" b="1" dirty="0">
                <a:latin typeface="Arial Narrow" panose="020B0606020202030204" pitchFamily="34" charset="0"/>
                <a:ea typeface="Calibri" panose="020F0502020204030204" pitchFamily="34" charset="0"/>
                <a:cs typeface="Times New Roman" panose="02020603050405020304" pitchFamily="18" charset="0"/>
              </a:rPr>
              <a:t>Legal Framework for Leasing in Nigeria</a:t>
            </a:r>
            <a:endParaRPr lang="en-US" sz="2800" dirty="0"/>
          </a:p>
        </p:txBody>
      </p:sp>
      <p:sp>
        <p:nvSpPr>
          <p:cNvPr id="5" name="Text Placeholder 4">
            <a:extLst>
              <a:ext uri="{FF2B5EF4-FFF2-40B4-BE49-F238E27FC236}">
                <a16:creationId xmlns:a16="http://schemas.microsoft.com/office/drawing/2014/main" xmlns="" id="{25CCE69F-FFF8-6059-5A36-D965BADAF438}"/>
              </a:ext>
            </a:extLst>
          </p:cNvPr>
          <p:cNvSpPr>
            <a:spLocks noGrp="1"/>
          </p:cNvSpPr>
          <p:nvPr>
            <p:ph type="body" idx="1"/>
          </p:nvPr>
        </p:nvSpPr>
        <p:spPr/>
        <p:txBody>
          <a:bodyPr>
            <a:normAutofit fontScale="92500" lnSpcReduction="20000"/>
          </a:bodyPr>
          <a:lstStyle/>
          <a:p>
            <a:pPr algn="ctr"/>
            <a:endParaRPr lang="en-US" sz="2800" b="1" dirty="0">
              <a:effectLst/>
              <a:latin typeface="Arial Narrow" panose="020B0606020202030204" pitchFamily="34" charset="0"/>
              <a:ea typeface="Calibri" panose="020F0502020204030204" pitchFamily="34" charset="0"/>
              <a:cs typeface="Times New Roman" panose="02020603050405020304" pitchFamily="18" charset="0"/>
            </a:endParaRPr>
          </a:p>
          <a:p>
            <a:pPr algn="ctr"/>
            <a:r>
              <a:rPr lang="en-US" sz="2800" b="1" dirty="0">
                <a:effectLst/>
                <a:latin typeface="Arial Narrow" panose="020B0606020202030204" pitchFamily="34" charset="0"/>
                <a:ea typeface="Calibri" panose="020F0502020204030204" pitchFamily="34" charset="0"/>
                <a:cs typeface="Times New Roman" panose="02020603050405020304" pitchFamily="18" charset="0"/>
              </a:rPr>
              <a:t>Legal Framework</a:t>
            </a:r>
          </a:p>
          <a:p>
            <a:endParaRPr lang="en-US" dirty="0"/>
          </a:p>
        </p:txBody>
      </p:sp>
      <p:sp>
        <p:nvSpPr>
          <p:cNvPr id="6" name="Content Placeholder 5">
            <a:extLst>
              <a:ext uri="{FF2B5EF4-FFF2-40B4-BE49-F238E27FC236}">
                <a16:creationId xmlns:a16="http://schemas.microsoft.com/office/drawing/2014/main" xmlns="" id="{86DA6E9B-2136-6105-A9B6-2989E0BAB6EC}"/>
              </a:ext>
            </a:extLst>
          </p:cNvPr>
          <p:cNvSpPr>
            <a:spLocks noGrp="1"/>
          </p:cNvSpPr>
          <p:nvPr>
            <p:ph sz="half" idx="2"/>
          </p:nvPr>
        </p:nvSpPr>
        <p:spPr>
          <a:xfrm>
            <a:off x="839789" y="2321719"/>
            <a:ext cx="5039518" cy="3867944"/>
          </a:xfrm>
        </p:spPr>
        <p:txBody>
          <a:bodyPr/>
          <a:lstStyle/>
          <a:p>
            <a:r>
              <a:rPr lang="en-US" sz="2800" dirty="0">
                <a:effectLst/>
                <a:latin typeface="Arial Narrow" panose="020B0606020202030204" pitchFamily="34" charset="0"/>
                <a:ea typeface="Calibri" panose="020F0502020204030204" pitchFamily="34" charset="0"/>
                <a:cs typeface="Times New Roman" panose="02020603050405020304" pitchFamily="18" charset="0"/>
              </a:rPr>
              <a:t>The </a:t>
            </a:r>
            <a:r>
              <a:rPr lang="en-US" sz="2800" b="1" dirty="0">
                <a:effectLst/>
                <a:latin typeface="Arial Narrow" panose="020B0606020202030204" pitchFamily="34" charset="0"/>
                <a:ea typeface="Calibri" panose="020F0502020204030204" pitchFamily="34" charset="0"/>
                <a:cs typeface="Times New Roman" panose="02020603050405020304" pitchFamily="18" charset="0"/>
              </a:rPr>
              <a:t>Equipment Leasing Act 2015</a:t>
            </a:r>
            <a:r>
              <a:rPr lang="en-US" sz="2800" dirty="0">
                <a:effectLst/>
                <a:latin typeface="Arial Narrow" panose="020B0606020202030204" pitchFamily="34" charset="0"/>
                <a:ea typeface="Calibri" panose="020F0502020204030204" pitchFamily="34" charset="0"/>
                <a:cs typeface="Times New Roman" panose="02020603050405020304" pitchFamily="18" charset="0"/>
              </a:rPr>
              <a:t> </a:t>
            </a:r>
          </a:p>
          <a:p>
            <a:r>
              <a:rPr lang="en-US" sz="2800" b="1" dirty="0">
                <a:effectLst/>
                <a:latin typeface="Arial Narrow" panose="020B0606020202030204" pitchFamily="34" charset="0"/>
                <a:ea typeface="Calibri" panose="020F0502020204030204" pitchFamily="34" charset="0"/>
                <a:cs typeface="Times New Roman" panose="02020603050405020304" pitchFamily="18" charset="0"/>
              </a:rPr>
              <a:t>Banks and Other Financial Institutions Act 2020</a:t>
            </a:r>
            <a:r>
              <a:rPr lang="en-US" sz="2800" dirty="0">
                <a:effectLst/>
                <a:latin typeface="Arial Narrow" panose="020B0606020202030204" pitchFamily="34" charset="0"/>
                <a:ea typeface="Calibri" panose="020F0502020204030204" pitchFamily="34" charset="0"/>
                <a:cs typeface="Times New Roman" panose="02020603050405020304" pitchFamily="18" charset="0"/>
              </a:rPr>
              <a:t> by the Central Bank of Nigeria (CBN) </a:t>
            </a:r>
          </a:p>
          <a:p>
            <a:r>
              <a:rPr lang="en-US" sz="2800" dirty="0">
                <a:effectLst/>
                <a:latin typeface="Arial Narrow" panose="020B0606020202030204" pitchFamily="34" charset="0"/>
                <a:ea typeface="Calibri" panose="020F0502020204030204" pitchFamily="34" charset="0"/>
                <a:cs typeface="Times New Roman" panose="02020603050405020304" pitchFamily="18" charset="0"/>
              </a:rPr>
              <a:t>Revised Guidelines for Finance Companies in Nigeria 2014. </a:t>
            </a:r>
          </a:p>
          <a:p>
            <a:pPr marL="0" indent="0">
              <a:buNone/>
            </a:pPr>
            <a:endParaRPr lang="en-US" dirty="0"/>
          </a:p>
        </p:txBody>
      </p:sp>
      <p:sp>
        <p:nvSpPr>
          <p:cNvPr id="7" name="Text Placeholder 6">
            <a:extLst>
              <a:ext uri="{FF2B5EF4-FFF2-40B4-BE49-F238E27FC236}">
                <a16:creationId xmlns:a16="http://schemas.microsoft.com/office/drawing/2014/main" xmlns="" id="{0F10B7FF-1016-B4F1-D6E8-CB859D5453E5}"/>
              </a:ext>
            </a:extLst>
          </p:cNvPr>
          <p:cNvSpPr>
            <a:spLocks noGrp="1"/>
          </p:cNvSpPr>
          <p:nvPr>
            <p:ph type="body" sz="quarter" idx="3"/>
          </p:nvPr>
        </p:nvSpPr>
        <p:spPr/>
        <p:txBody>
          <a:bodyPr>
            <a:normAutofit fontScale="92500" lnSpcReduction="20000"/>
          </a:bodyPr>
          <a:lstStyle/>
          <a:p>
            <a:endParaRPr lang="en-US" sz="2800" b="1" dirty="0">
              <a:effectLst/>
              <a:latin typeface="Arial Narrow" panose="020B0606020202030204" pitchFamily="34" charset="0"/>
              <a:ea typeface="Calibri" panose="020F0502020204030204" pitchFamily="34" charset="0"/>
              <a:cs typeface="Times New Roman" panose="02020603050405020304" pitchFamily="18" charset="0"/>
            </a:endParaRPr>
          </a:p>
          <a:p>
            <a:pPr algn="ctr"/>
            <a:r>
              <a:rPr lang="en-US" sz="2800" b="1" dirty="0">
                <a:effectLst/>
                <a:latin typeface="Arial Narrow" panose="020B0606020202030204" pitchFamily="34" charset="0"/>
                <a:ea typeface="Calibri" panose="020F0502020204030204" pitchFamily="34" charset="0"/>
                <a:cs typeface="Times New Roman" panose="02020603050405020304" pitchFamily="18" charset="0"/>
              </a:rPr>
              <a:t>Regulatory Bodies</a:t>
            </a:r>
            <a:endParaRPr lang="en-US" sz="2800" dirty="0">
              <a:latin typeface="Arial Narrow" panose="020B0606020202030204" pitchFamily="34" charset="0"/>
              <a:ea typeface="Calibri" panose="020F0502020204030204" pitchFamily="34" charset="0"/>
              <a:cs typeface="Times New Roman" panose="02020603050405020304" pitchFamily="18" charset="0"/>
            </a:endParaRPr>
          </a:p>
          <a:p>
            <a:endParaRPr lang="en-US" dirty="0"/>
          </a:p>
        </p:txBody>
      </p:sp>
      <p:sp>
        <p:nvSpPr>
          <p:cNvPr id="8" name="Content Placeholder 7">
            <a:extLst>
              <a:ext uri="{FF2B5EF4-FFF2-40B4-BE49-F238E27FC236}">
                <a16:creationId xmlns:a16="http://schemas.microsoft.com/office/drawing/2014/main" xmlns="" id="{CA6C724B-0CAE-E316-F1FB-1214041CD4D5}"/>
              </a:ext>
            </a:extLst>
          </p:cNvPr>
          <p:cNvSpPr>
            <a:spLocks noGrp="1"/>
          </p:cNvSpPr>
          <p:nvPr>
            <p:ph sz="quarter" idx="4"/>
          </p:nvPr>
        </p:nvSpPr>
        <p:spPr>
          <a:xfrm>
            <a:off x="6365080" y="2321719"/>
            <a:ext cx="4990307" cy="3867944"/>
          </a:xfrm>
        </p:spPr>
        <p:txBody>
          <a:bodyPr/>
          <a:lstStyle/>
          <a:p>
            <a:pPr marL="0" indent="0">
              <a:buNone/>
            </a:pPr>
            <a:r>
              <a:rPr lang="en-US" sz="2800" dirty="0">
                <a:effectLst/>
                <a:latin typeface="Arial Narrow" panose="020B0606020202030204" pitchFamily="34" charset="0"/>
                <a:ea typeface="Calibri" panose="020F0502020204030204" pitchFamily="34" charset="0"/>
                <a:cs typeface="Times New Roman" panose="02020603050405020304" pitchFamily="18" charset="0"/>
              </a:rPr>
              <a:t>Equipment Leasing Regulatory Authority (ELRA), </a:t>
            </a:r>
          </a:p>
          <a:p>
            <a:pPr marL="0" indent="0">
              <a:buNone/>
            </a:pPr>
            <a:r>
              <a:rPr lang="en-US" sz="2800" dirty="0">
                <a:effectLst/>
                <a:latin typeface="Arial Narrow" panose="020B0606020202030204" pitchFamily="34" charset="0"/>
                <a:ea typeface="Calibri" panose="020F0502020204030204" pitchFamily="34" charset="0"/>
                <a:cs typeface="Times New Roman" panose="02020603050405020304" pitchFamily="18" charset="0"/>
              </a:rPr>
              <a:t>Central Bank of Nigeria (CBN). </a:t>
            </a:r>
          </a:p>
          <a:p>
            <a:pPr marL="0" indent="0">
              <a:buNone/>
            </a:pPr>
            <a:endParaRPr lang="en-US" sz="1600" dirty="0">
              <a:latin typeface="Arial Narrow" panose="020B0606020202030204" pitchFamily="34" charset="0"/>
              <a:ea typeface="Calibri" panose="020F0502020204030204" pitchFamily="34" charset="0"/>
              <a:cs typeface="Times New Roman" panose="02020603050405020304" pitchFamily="18" charset="0"/>
            </a:endParaRPr>
          </a:p>
          <a:p>
            <a:pPr marL="0" indent="0">
              <a:buNone/>
            </a:pPr>
            <a:r>
              <a:rPr lang="en-US" sz="2800" dirty="0">
                <a:latin typeface="Arial Narrow" panose="020B0606020202030204" pitchFamily="34" charset="0"/>
                <a:ea typeface="Calibri" panose="020F0502020204030204" pitchFamily="34" charset="0"/>
                <a:cs typeface="Times New Roman" panose="02020603050405020304" pitchFamily="18" charset="0"/>
              </a:rPr>
              <a:t>* </a:t>
            </a:r>
            <a:r>
              <a:rPr lang="en-US" sz="2800" dirty="0">
                <a:effectLst/>
                <a:latin typeface="Arial Narrow" panose="020B0606020202030204" pitchFamily="34" charset="0"/>
                <a:ea typeface="Calibri" panose="020F0502020204030204" pitchFamily="34" charset="0"/>
                <a:cs typeface="Times New Roman" panose="02020603050405020304" pitchFamily="18" charset="0"/>
              </a:rPr>
              <a:t>Your association – the </a:t>
            </a:r>
            <a:r>
              <a:rPr lang="en-US" sz="2800" b="1" dirty="0">
                <a:effectLst/>
                <a:latin typeface="Arial Narrow" panose="020B0606020202030204" pitchFamily="34" charset="0"/>
                <a:ea typeface="Calibri" panose="020F0502020204030204" pitchFamily="34" charset="0"/>
                <a:cs typeface="Times New Roman" panose="02020603050405020304" pitchFamily="18" charset="0"/>
              </a:rPr>
              <a:t>Equipment Leasing Association of Nigeria (ELAN) </a:t>
            </a:r>
            <a:r>
              <a:rPr lang="en-US" sz="2800" dirty="0">
                <a:effectLst/>
                <a:latin typeface="Arial Narrow" panose="020B0606020202030204" pitchFamily="34" charset="0"/>
                <a:ea typeface="Calibri" panose="020F0502020204030204" pitchFamily="34" charset="0"/>
                <a:cs typeface="Times New Roman" panose="02020603050405020304" pitchFamily="18" charset="0"/>
              </a:rPr>
              <a:t>has been the pivotal association.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800" dirty="0">
              <a:effectLst/>
              <a:latin typeface="Arial Narrow" panose="020B0606020202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4712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80B232-43EA-1817-35EB-770839FC4536}"/>
              </a:ext>
            </a:extLst>
          </p:cNvPr>
          <p:cNvSpPr>
            <a:spLocks noGrp="1"/>
          </p:cNvSpPr>
          <p:nvPr>
            <p:ph type="title"/>
          </p:nvPr>
        </p:nvSpPr>
        <p:spPr>
          <a:xfrm>
            <a:off x="838200" y="992980"/>
            <a:ext cx="10515600" cy="657225"/>
          </a:xfrm>
        </p:spPr>
        <p:txBody>
          <a:bodyPr>
            <a:normAutofit fontScale="90000"/>
          </a:bodyPr>
          <a:lstStyle/>
          <a:p>
            <a:r>
              <a:rPr lang="en-US" sz="4400" b="1" dirty="0">
                <a:effectLst/>
                <a:latin typeface="Arial Narrow" panose="020B0606020202030204" pitchFamily="34" charset="0"/>
                <a:ea typeface="Calibri" panose="020F0502020204030204" pitchFamily="34" charset="0"/>
                <a:cs typeface="Times New Roman" panose="02020603050405020304" pitchFamily="18" charset="0"/>
              </a:rPr>
              <a:t/>
            </a:r>
            <a:br>
              <a:rPr lang="en-US" sz="4400" b="1" dirty="0">
                <a:effectLst/>
                <a:latin typeface="Arial Narrow" panose="020B0606020202030204" pitchFamily="34" charset="0"/>
                <a:ea typeface="Calibri" panose="020F0502020204030204" pitchFamily="34" charset="0"/>
                <a:cs typeface="Times New Roman" panose="02020603050405020304" pitchFamily="18" charset="0"/>
              </a:rPr>
            </a:br>
            <a:r>
              <a:rPr lang="en-US" sz="3600" b="1" dirty="0">
                <a:latin typeface="Arial Narrow" panose="020B0606020202030204" pitchFamily="34" charset="0"/>
                <a:ea typeface="Calibri" panose="020F0502020204030204" pitchFamily="34" charset="0"/>
                <a:cs typeface="Times New Roman" panose="02020603050405020304" pitchFamily="18" charset="0"/>
              </a:rPr>
              <a:t>ACCOUNTING STANDARD FOR LEASE – IFRS 16</a:t>
            </a:r>
            <a:br>
              <a:rPr lang="en-US" sz="3600" b="1" dirty="0">
                <a:latin typeface="Arial Narrow" panose="020B0606020202030204" pitchFamily="34" charset="0"/>
                <a:ea typeface="Calibri" panose="020F0502020204030204" pitchFamily="34" charset="0"/>
                <a:cs typeface="Times New Roman" panose="02020603050405020304" pitchFamily="18" charset="0"/>
              </a:rPr>
            </a:br>
            <a:r>
              <a:rPr lang="en-US" sz="3600" dirty="0">
                <a:effectLst/>
                <a:latin typeface="Arial Narrow" panose="020B0606020202030204" pitchFamily="34" charset="0"/>
                <a:ea typeface="Calibri" panose="020F0502020204030204" pitchFamily="34" charset="0"/>
                <a:cs typeface="Times New Roman" panose="02020603050405020304" pitchFamily="18" charset="0"/>
              </a:rPr>
              <a:t>Why IFRS 16 was issued </a:t>
            </a:r>
            <a:r>
              <a:rPr lang="en-US" sz="4400" dirty="0">
                <a:effectLst/>
                <a:latin typeface="Calibri" panose="020F0502020204030204" pitchFamily="34" charset="0"/>
                <a:ea typeface="Calibri" panose="020F0502020204030204" pitchFamily="34" charset="0"/>
                <a:cs typeface="Times New Roman" panose="02020603050405020304" pitchFamily="18" charset="0"/>
              </a:rPr>
              <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r>
              <a:rPr lang="en-US" sz="3600" b="1" dirty="0">
                <a:latin typeface="Arial Narrow" panose="020B0606020202030204" pitchFamily="34" charset="0"/>
                <a:ea typeface="Calibri" panose="020F0502020204030204" pitchFamily="34" charset="0"/>
                <a:cs typeface="Times New Roman" panose="02020603050405020304" pitchFamily="18" charset="0"/>
              </a:rPr>
              <a:t/>
            </a:r>
            <a:br>
              <a:rPr lang="en-US" sz="3600" b="1" dirty="0">
                <a:latin typeface="Arial Narrow" panose="020B0606020202030204" pitchFamily="34" charset="0"/>
                <a:ea typeface="Calibri" panose="020F0502020204030204" pitchFamily="34" charset="0"/>
                <a:cs typeface="Times New Roman" panose="02020603050405020304" pitchFamily="18" charset="0"/>
              </a:rPr>
            </a:br>
            <a:r>
              <a:rPr lang="en-US" sz="3600" b="1" dirty="0">
                <a:latin typeface="Arial Narrow" panose="020B0606020202030204" pitchFamily="34" charset="0"/>
                <a:ea typeface="Calibri" panose="020F0502020204030204" pitchFamily="34" charset="0"/>
                <a:cs typeface="Times New Roman" panose="02020603050405020304" pitchFamily="18" charset="0"/>
              </a:rPr>
              <a:t/>
            </a:r>
            <a:br>
              <a:rPr lang="en-US" sz="3600" b="1" dirty="0">
                <a:latin typeface="Arial Narrow" panose="020B0606020202030204" pitchFamily="34" charset="0"/>
                <a:ea typeface="Calibri" panose="020F0502020204030204" pitchFamily="34" charset="0"/>
                <a:cs typeface="Times New Roman" panose="02020603050405020304" pitchFamily="18" charset="0"/>
              </a:rPr>
            </a:br>
            <a:r>
              <a:rPr lang="en-US" sz="3600" b="1" dirty="0">
                <a:effectLst/>
                <a:latin typeface="Arial Narrow" panose="020B0606020202030204" pitchFamily="34" charset="0"/>
                <a:ea typeface="Calibri" panose="020F0502020204030204" pitchFamily="34"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xmlns="" id="{450C3DC1-E175-F518-AFEE-32BF607ADD00}"/>
              </a:ext>
            </a:extLst>
          </p:cNvPr>
          <p:cNvSpPr>
            <a:spLocks noGrp="1"/>
          </p:cNvSpPr>
          <p:nvPr>
            <p:ph idx="1"/>
          </p:nvPr>
        </p:nvSpPr>
        <p:spPr>
          <a:xfrm>
            <a:off x="414339" y="1814513"/>
            <a:ext cx="10772774" cy="4362450"/>
          </a:xfrm>
        </p:spPr>
        <p:txBody>
          <a:bodyPr>
            <a:normAutofit/>
          </a:bodyPr>
          <a:lstStyle/>
          <a:p>
            <a:pPr algn="just">
              <a:buFont typeface="Wingdings" panose="05000000000000000000" pitchFamily="2" charset="2"/>
              <a:buChar char="§"/>
            </a:pPr>
            <a:r>
              <a:rPr lang="en-US" sz="2400" dirty="0">
                <a:effectLst/>
                <a:latin typeface="Arial Narrow" panose="020B0606020202030204" pitchFamily="34" charset="0"/>
                <a:ea typeface="Calibri" panose="020F0502020204030204" pitchFamily="34" charset="0"/>
                <a:cs typeface="Times New Roman" panose="02020603050405020304" pitchFamily="18" charset="0"/>
              </a:rPr>
              <a:t>IAS 17 lacked transparency or aided non-transparency and was criticized</a:t>
            </a:r>
            <a:r>
              <a:rPr lang="en-US" sz="2400" dirty="0">
                <a:latin typeface="Arial Narrow" panose="020B0606020202030204" pitchFamily="34" charset="0"/>
                <a:ea typeface="Calibri" panose="020F0502020204030204" pitchFamily="34" charset="0"/>
                <a:cs typeface="Times New Roman" panose="02020603050405020304" pitchFamily="18" charset="0"/>
              </a:rPr>
              <a:t> for </a:t>
            </a:r>
            <a:r>
              <a:rPr lang="en-US" sz="2400" dirty="0">
                <a:effectLst/>
                <a:latin typeface="Arial Narrow" panose="020B0606020202030204" pitchFamily="34" charset="0"/>
                <a:ea typeface="Calibri" panose="020F0502020204030204" pitchFamily="34" charset="0"/>
                <a:cs typeface="EYInterstate#20Light"/>
              </a:rPr>
              <a:t>not requiring lessees to recognise assets and liabilities arising from operating leases</a:t>
            </a:r>
            <a:endParaRPr lang="en-US" sz="24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gn="just">
              <a:buNone/>
            </a:pPr>
            <a:endParaRPr lang="en-US" sz="1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gn="just">
              <a:buNone/>
            </a:pPr>
            <a:endParaRPr lang="en-US" sz="100" dirty="0">
              <a:effectLst/>
              <a:latin typeface="Arial Narrow" panose="020B0606020202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en-US" sz="2400" dirty="0">
                <a:effectLst/>
                <a:latin typeface="Arial Narrow" panose="020B0606020202030204" pitchFamily="34" charset="0"/>
                <a:ea typeface="Calibri" panose="020F0502020204030204" pitchFamily="34" charset="0"/>
                <a:cs typeface="Times New Roman" panose="02020603050405020304" pitchFamily="18" charset="0"/>
              </a:rPr>
              <a:t>many users adjusted a lessee’s financial statements by estimating how operating leases should be capitalised in order to reflect the financing and assets provided by leases</a:t>
            </a:r>
          </a:p>
          <a:p>
            <a:pPr marL="0" indent="0" algn="just">
              <a:buNone/>
            </a:pPr>
            <a:endParaRPr lang="en-US" sz="100" dirty="0">
              <a:effectLst/>
              <a:latin typeface="Arial Narrow" panose="020B0606020202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endParaRPr lang="en-US" sz="500" dirty="0">
              <a:latin typeface="Arial Narrow" panose="020B0606020202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en-US" sz="2400" dirty="0">
                <a:effectLst/>
                <a:latin typeface="Arial Narrow" panose="020B0606020202030204" pitchFamily="34" charset="0"/>
                <a:ea typeface="Calibri" panose="020F0502020204030204" pitchFamily="34" charset="0"/>
                <a:cs typeface="Times New Roman" panose="02020603050405020304" pitchFamily="18" charset="0"/>
              </a:rPr>
              <a:t>two different lessee accounting models meant that transactions that were economically similar could be accounted for very differently, thus reducing comparability </a:t>
            </a:r>
          </a:p>
          <a:p>
            <a:pPr marL="0" indent="0" algn="just">
              <a:buNone/>
            </a:pPr>
            <a:endParaRPr lang="en-US" sz="100" dirty="0">
              <a:latin typeface="Arial Narrow" panose="020B0606020202030204" pitchFamily="34" charset="0"/>
              <a:ea typeface="Calibri" panose="020F0502020204030204" pitchFamily="34" charset="0"/>
              <a:cs typeface="Times New Roman" panose="02020603050405020304" pitchFamily="18" charset="0"/>
            </a:endParaRPr>
          </a:p>
          <a:p>
            <a:pPr marL="0" indent="0" algn="just">
              <a:buNone/>
            </a:pPr>
            <a:endParaRPr lang="en-US" sz="200" dirty="0">
              <a:latin typeface="Arial Narrow" panose="020B0606020202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en-US" sz="2400" dirty="0">
                <a:effectLst/>
                <a:latin typeface="Arial Narrow" panose="020B0606020202030204" pitchFamily="34" charset="0"/>
                <a:ea typeface="Calibri" panose="020F0502020204030204" pitchFamily="34" charset="0"/>
                <a:cs typeface="Times New Roman" panose="02020603050405020304" pitchFamily="18" charset="0"/>
              </a:rPr>
              <a:t>Users had inadequate information about a lessor’s exposure to credit risk (arising from a lease) and exposure to asset risk (arising from the lessor’s retained interest in the asset)</a:t>
            </a:r>
          </a:p>
          <a:p>
            <a:pPr marL="0" indent="0" algn="just">
              <a:buNone/>
            </a:pPr>
            <a:endParaRPr lang="en-US" sz="2400" dirty="0">
              <a:latin typeface="Arial Narrow" panose="020B0606020202030204" pitchFamily="34" charset="0"/>
              <a:ea typeface="Calibri" panose="020F0502020204030204" pitchFamily="34"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3451529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873189-B437-8BBF-D325-01D0885DC60E}"/>
              </a:ext>
            </a:extLst>
          </p:cNvPr>
          <p:cNvSpPr>
            <a:spLocks noGrp="1"/>
          </p:cNvSpPr>
          <p:nvPr>
            <p:ph type="title"/>
          </p:nvPr>
        </p:nvSpPr>
        <p:spPr>
          <a:xfrm>
            <a:off x="838200" y="365125"/>
            <a:ext cx="10515600" cy="735013"/>
          </a:xfrm>
        </p:spPr>
        <p:txBody>
          <a:bodyPr>
            <a:norm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Accounting Standard for Lease</a:t>
            </a:r>
            <a:r>
              <a:rPr lang="en-US" sz="3200" b="1" dirty="0">
                <a:effectLst/>
                <a:latin typeface="Arial Narrow" panose="020B0606020202030204" pitchFamily="34" charset="0"/>
                <a:ea typeface="Calibri" panose="020F0502020204030204" pitchFamily="34" charset="0"/>
                <a:cs typeface="Times New Roman" panose="02020603050405020304" pitchFamily="18" charset="0"/>
              </a:rPr>
              <a:t>: </a:t>
            </a:r>
            <a:r>
              <a:rPr lang="en-US" sz="3200" dirty="0">
                <a:effectLst/>
                <a:latin typeface="Arial Narrow" panose="020B0606020202030204" pitchFamily="34" charset="0"/>
                <a:ea typeface="Calibri" panose="020F0502020204030204" pitchFamily="34" charset="0"/>
                <a:cs typeface="Times New Roman" panose="02020603050405020304" pitchFamily="18" charset="0"/>
              </a:rPr>
              <a:t>IFRS 16</a:t>
            </a:r>
            <a:endParaRPr lang="en-US" sz="3200" dirty="0"/>
          </a:p>
        </p:txBody>
      </p:sp>
      <p:sp>
        <p:nvSpPr>
          <p:cNvPr id="3" name="Content Placeholder 2">
            <a:extLst>
              <a:ext uri="{FF2B5EF4-FFF2-40B4-BE49-F238E27FC236}">
                <a16:creationId xmlns:a16="http://schemas.microsoft.com/office/drawing/2014/main" xmlns="" id="{BF2F0596-0F78-00DA-3070-FCC4F8B09FBB}"/>
              </a:ext>
            </a:extLst>
          </p:cNvPr>
          <p:cNvSpPr>
            <a:spLocks noGrp="1"/>
          </p:cNvSpPr>
          <p:nvPr>
            <p:ph idx="1"/>
          </p:nvPr>
        </p:nvSpPr>
        <p:spPr>
          <a:xfrm>
            <a:off x="742950" y="1314450"/>
            <a:ext cx="10610850" cy="5022056"/>
          </a:xfrm>
        </p:spPr>
        <p:txBody>
          <a:bodyPr>
            <a:normAutofit lnSpcReduction="10000"/>
          </a:bodyPr>
          <a:lstStyle/>
          <a:p>
            <a:pPr marL="0" indent="0" algn="just">
              <a:buNone/>
            </a:pPr>
            <a:r>
              <a:rPr lang="en-US" sz="2400" b="1" dirty="0">
                <a:latin typeface="Arial Narrow" panose="020B0606020202030204" pitchFamily="34" charset="0"/>
                <a:ea typeface="Calibri" panose="020F0502020204030204" pitchFamily="34" charset="0"/>
                <a:cs typeface="EYInterstate#20Light"/>
              </a:rPr>
              <a:t>The biggest change introduced by IFRS 16:</a:t>
            </a:r>
          </a:p>
          <a:p>
            <a:pPr marL="0" indent="0" algn="just">
              <a:buNone/>
            </a:pPr>
            <a:r>
              <a:rPr lang="en-US" sz="2400" dirty="0">
                <a:solidFill>
                  <a:srgbClr val="0D0D0D"/>
                </a:solidFill>
                <a:effectLst/>
                <a:latin typeface="Arial Narrow" panose="020B0606020202030204" pitchFamily="34" charset="0"/>
                <a:ea typeface="Calibri" panose="020F0502020204030204" pitchFamily="34" charset="0"/>
                <a:cs typeface="Gotham-Book"/>
              </a:rPr>
              <a:t>assets and liabilities arising from a lease will be brought onto a lessees’ balance sheet as if the asset were purchased and</a:t>
            </a:r>
            <a:r>
              <a:rPr lang="en-US" sz="2400" dirty="0">
                <a:effectLst/>
                <a:latin typeface="Arial Narrow" panose="020B0606020202030204" pitchFamily="34" charset="0"/>
                <a:ea typeface="Calibri" panose="020F0502020204030204" pitchFamily="34" charset="0"/>
                <a:cs typeface="EYInterstate#20Light"/>
              </a:rPr>
              <a:t> </a:t>
            </a:r>
            <a:r>
              <a:rPr lang="en-US" sz="2400" dirty="0">
                <a:solidFill>
                  <a:srgbClr val="0D0D0D"/>
                </a:solidFill>
                <a:effectLst/>
                <a:latin typeface="Arial Narrow" panose="020B0606020202030204" pitchFamily="34" charset="0"/>
                <a:ea typeface="Calibri" panose="020F0502020204030204" pitchFamily="34" charset="0"/>
                <a:cs typeface="Gotham-Book"/>
              </a:rPr>
              <a:t>financed with debt.</a:t>
            </a:r>
            <a:endParaRPr lang="en-US" sz="2400" dirty="0">
              <a:solidFill>
                <a:srgbClr val="0D0D0D"/>
              </a:solidFill>
              <a:latin typeface="Arial Narrow" panose="020B0606020202030204" pitchFamily="34" charset="0"/>
              <a:ea typeface="Calibri" panose="020F0502020204030204" pitchFamily="34" charset="0"/>
              <a:cs typeface="EYInterstate#20Light"/>
            </a:endParaRPr>
          </a:p>
          <a:p>
            <a:pPr marL="0" indent="0" algn="just">
              <a:buNone/>
            </a:pPr>
            <a:r>
              <a:rPr lang="en-US" sz="2400" dirty="0">
                <a:solidFill>
                  <a:srgbClr val="0D0D0D"/>
                </a:solidFill>
                <a:effectLst/>
                <a:latin typeface="Arial Narrow" panose="020B0606020202030204" pitchFamily="34" charset="0"/>
                <a:ea typeface="Calibri" panose="020F0502020204030204" pitchFamily="34" charset="0"/>
                <a:cs typeface="Gotham-Book"/>
              </a:rPr>
              <a:t>removes the classification of leases as either operating leases or finance leases (for the lessee — the lease customer), treating all leases in a manner similar to finance leases.</a:t>
            </a:r>
            <a:endParaRPr lang="en-US" sz="24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buNone/>
            </a:pPr>
            <a:endParaRPr lang="en-US" sz="2400" dirty="0">
              <a:effectLst/>
              <a:latin typeface="Arial Narrow" panose="020B0606020202030204" pitchFamily="34" charset="0"/>
              <a:ea typeface="Calibri" panose="020F0502020204030204" pitchFamily="34" charset="0"/>
              <a:cs typeface="EYInterstate#20Light"/>
            </a:endParaRPr>
          </a:p>
          <a:p>
            <a:pPr marL="0" indent="0">
              <a:buNone/>
            </a:pPr>
            <a:endParaRPr lang="en-US" sz="2400" dirty="0">
              <a:effectLst/>
              <a:latin typeface="Arial Narrow" panose="020B0606020202030204" pitchFamily="34" charset="0"/>
              <a:ea typeface="Calibri" panose="020F0502020204030204" pitchFamily="34" charset="0"/>
              <a:cs typeface="EYInterstate#20Light"/>
            </a:endParaRPr>
          </a:p>
          <a:p>
            <a:pPr marL="0" indent="0">
              <a:buNone/>
            </a:pPr>
            <a:r>
              <a:rPr lang="en-US" sz="2400" b="1" dirty="0">
                <a:latin typeface="Arial Narrow" panose="020B0606020202030204" pitchFamily="34" charset="0"/>
                <a:ea typeface="Calibri" panose="020F0502020204030204" pitchFamily="34" charset="0"/>
                <a:cs typeface="EYInterstate#20Light"/>
              </a:rPr>
              <a:t>Objective</a:t>
            </a:r>
          </a:p>
          <a:p>
            <a:pPr marL="0" indent="0">
              <a:buNone/>
            </a:pPr>
            <a:endParaRPr lang="en-US" sz="100" dirty="0">
              <a:latin typeface="Arial Narrow" panose="020B0606020202030204" pitchFamily="34" charset="0"/>
              <a:ea typeface="Calibri" panose="020F0502020204030204" pitchFamily="34" charset="0"/>
              <a:cs typeface="EYInterstate#20Light"/>
            </a:endParaRPr>
          </a:p>
          <a:p>
            <a:pPr marL="0" marR="0" indent="0">
              <a:lnSpc>
                <a:spcPct val="107000"/>
              </a:lnSpc>
              <a:spcBef>
                <a:spcPts val="0"/>
              </a:spcBef>
              <a:spcAft>
                <a:spcPts val="800"/>
              </a:spcAft>
              <a:buNone/>
            </a:pPr>
            <a:r>
              <a:rPr lang="en-US" sz="2400" dirty="0">
                <a:effectLst/>
                <a:latin typeface="Arial Narrow" panose="020B0606020202030204" pitchFamily="34" charset="0"/>
                <a:ea typeface="Calibri" panose="020F0502020204030204" pitchFamily="34" charset="0"/>
                <a:cs typeface="Times New Roman" panose="02020603050405020304" pitchFamily="18" charset="0"/>
              </a:rPr>
              <a:t>The objective of IFRS 16 is to ensure that lessees and lessors provide relevant information in a manner that faithfully represents those transactions. </a:t>
            </a:r>
          </a:p>
          <a:p>
            <a:pPr marL="0" marR="0" indent="0">
              <a:lnSpc>
                <a:spcPct val="107000"/>
              </a:lnSpc>
              <a:spcBef>
                <a:spcPts val="0"/>
              </a:spcBef>
              <a:spcAft>
                <a:spcPts val="800"/>
              </a:spcAft>
              <a:buNone/>
            </a:pPr>
            <a:r>
              <a:rPr lang="en-US" sz="2400" dirty="0">
                <a:effectLst/>
                <a:latin typeface="Arial Narrow" panose="020B0606020202030204" pitchFamily="34" charset="0"/>
                <a:ea typeface="Calibri" panose="020F0502020204030204" pitchFamily="34" charset="0"/>
                <a:cs typeface="Times New Roman" panose="02020603050405020304" pitchFamily="18" charset="0"/>
              </a:rPr>
              <a:t>It sets out the principles for the recognition, measurement, presentation and disclosure of leases in the FS</a:t>
            </a:r>
          </a:p>
          <a:p>
            <a:pPr marL="0" indent="0">
              <a:buNone/>
            </a:pPr>
            <a:endParaRPr lang="en-US" sz="1800" dirty="0">
              <a:effectLst/>
              <a:latin typeface="Arial Narrow" panose="020B0606020202030204" pitchFamily="34" charset="0"/>
              <a:ea typeface="Calibri" panose="020F0502020204030204" pitchFamily="34" charset="0"/>
              <a:cs typeface="EYInterstate#20Light"/>
            </a:endParaRPr>
          </a:p>
        </p:txBody>
      </p:sp>
    </p:spTree>
    <p:extLst>
      <p:ext uri="{BB962C8B-B14F-4D97-AF65-F5344CB8AC3E}">
        <p14:creationId xmlns:p14="http://schemas.microsoft.com/office/powerpoint/2010/main" val="4040923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C54F42-F31A-CDAB-FB59-48AE8A0E141D}"/>
              </a:ext>
            </a:extLst>
          </p:cNvPr>
          <p:cNvSpPr>
            <a:spLocks noGrp="1"/>
          </p:cNvSpPr>
          <p:nvPr>
            <p:ph type="title"/>
          </p:nvPr>
        </p:nvSpPr>
        <p:spPr>
          <a:xfrm>
            <a:off x="838200" y="600075"/>
            <a:ext cx="10515600" cy="714375"/>
          </a:xfrm>
        </p:spPr>
        <p:txBody>
          <a:bodyPr>
            <a:normAutofit fontScale="90000"/>
          </a:bodyPr>
          <a:lstStyle/>
          <a:p>
            <a:r>
              <a:rPr lang="en-US" sz="3200" b="1" dirty="0">
                <a:effectLst/>
                <a:latin typeface="Arial Narrow" panose="020B0606020202030204" pitchFamily="34" charset="0"/>
                <a:ea typeface="Calibri" panose="020F0502020204030204" pitchFamily="34" charset="0"/>
                <a:cs typeface="Times New Roman" panose="02020603050405020304" pitchFamily="18" charset="0"/>
              </a:rPr>
              <a:t>Accounting Standard for lease: IFRS 16 </a:t>
            </a:r>
            <a:r>
              <a:rPr lang="en-US" sz="3200" dirty="0">
                <a:effectLst/>
                <a:latin typeface="Arial Narrow" panose="020B0606020202030204" pitchFamily="34" charset="0"/>
                <a:ea typeface="Calibri" panose="020F0502020204030204" pitchFamily="34" charset="0"/>
                <a:cs typeface="Times New Roman" panose="02020603050405020304" pitchFamily="18" charset="0"/>
              </a:rPr>
              <a:t>Exemptions/Practical Expedients</a:t>
            </a:r>
            <a:r>
              <a:rPr lang="en-US" sz="4400" dirty="0">
                <a:latin typeface="Calibri" panose="020F0502020204030204" pitchFamily="34" charset="0"/>
                <a:ea typeface="Calibri" panose="020F0502020204030204" pitchFamily="34" charset="0"/>
                <a:cs typeface="Times New Roman" panose="02020603050405020304" pitchFamily="18" charset="0"/>
              </a:rPr>
              <a:t/>
            </a:r>
            <a:br>
              <a:rPr lang="en-US" sz="44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DBF891D7-12A4-6B86-93F3-A1B75D90C1B3}"/>
              </a:ext>
            </a:extLst>
          </p:cNvPr>
          <p:cNvSpPr>
            <a:spLocks noGrp="1"/>
          </p:cNvSpPr>
          <p:nvPr>
            <p:ph idx="1"/>
          </p:nvPr>
        </p:nvSpPr>
        <p:spPr>
          <a:xfrm>
            <a:off x="838200" y="1085850"/>
            <a:ext cx="10515600" cy="5091113"/>
          </a:xfrm>
        </p:spPr>
        <p:txBody>
          <a:bodyPr/>
          <a:lstStyle/>
          <a:p>
            <a:pPr marL="0" marR="0" algn="just">
              <a:lnSpc>
                <a:spcPct val="200000"/>
              </a:lnSpc>
              <a:spcBef>
                <a:spcPts val="0"/>
              </a:spcBef>
              <a:spcAft>
                <a:spcPts val="0"/>
              </a:spcAft>
            </a:pPr>
            <a:r>
              <a:rPr lang="en-US" sz="2400" dirty="0">
                <a:effectLst/>
                <a:latin typeface="Arial Narrow" panose="020B0606020202030204" pitchFamily="34" charset="0"/>
                <a:ea typeface="Calibri" panose="020F0502020204030204" pitchFamily="34" charset="0"/>
                <a:cs typeface="Times New Roman" panose="02020603050405020304" pitchFamily="18" charset="0"/>
              </a:rPr>
              <a:t>a) </a:t>
            </a:r>
            <a:r>
              <a:rPr lang="en-US" sz="2400" b="1" dirty="0">
                <a:effectLst/>
                <a:latin typeface="Arial Narrow" panose="020B0606020202030204" pitchFamily="34" charset="0"/>
                <a:ea typeface="Calibri" panose="020F0502020204030204" pitchFamily="34" charset="0"/>
                <a:cs typeface="Times New Roman" panose="02020603050405020304" pitchFamily="18" charset="0"/>
              </a:rPr>
              <a:t>Short-term leases </a:t>
            </a:r>
            <a:r>
              <a:rPr lang="en-US" sz="2400" dirty="0">
                <a:effectLst/>
                <a:latin typeface="Arial Narrow" panose="020B0606020202030204" pitchFamily="34" charset="0"/>
                <a:ea typeface="Calibri" panose="020F0502020204030204" pitchFamily="34" charset="0"/>
                <a:cs typeface="Times New Roman" panose="02020603050405020304" pitchFamily="18" charset="0"/>
              </a:rPr>
              <a:t>( &lt; 12 months). Lease with purchase option cannot be short term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n-US" sz="2400" dirty="0">
                <a:effectLst/>
                <a:latin typeface="Arial Narrow" panose="020B0606020202030204" pitchFamily="34" charset="0"/>
                <a:ea typeface="Calibri" panose="020F0502020204030204" pitchFamily="34" charset="0"/>
                <a:cs typeface="Times New Roman" panose="02020603050405020304" pitchFamily="18" charset="0"/>
              </a:rPr>
              <a:t>b) </a:t>
            </a:r>
            <a:r>
              <a:rPr lang="en-US" sz="2400" b="1" dirty="0">
                <a:effectLst/>
                <a:latin typeface="Arial Narrow" panose="020B0606020202030204" pitchFamily="34" charset="0"/>
                <a:ea typeface="Calibri" panose="020F0502020204030204" pitchFamily="34" charset="0"/>
                <a:cs typeface="Times New Roman" panose="02020603050405020304" pitchFamily="18" charset="0"/>
              </a:rPr>
              <a:t>Leases where the underlying asset, in a new condition</a:t>
            </a:r>
            <a:r>
              <a:rPr lang="en-US" sz="2400" dirty="0">
                <a:effectLst/>
                <a:latin typeface="Arial Narrow" panose="020B0606020202030204" pitchFamily="34" charset="0"/>
                <a:ea typeface="Calibri" panose="020F0502020204030204" pitchFamily="34" charset="0"/>
                <a:cs typeface="Times New Roman" panose="02020603050405020304" pitchFamily="18" charset="0"/>
              </a:rPr>
              <a:t>, is of low value (e.g. tablet and personal computers, small items of office furniture and telephones). Can be made on case by case basis</a:t>
            </a:r>
          </a:p>
          <a:p>
            <a:pPr marL="0" marR="0" indent="0" algn="just">
              <a:lnSpc>
                <a:spcPct val="100000"/>
              </a:lnSpc>
              <a:spcBef>
                <a:spcPts val="0"/>
              </a:spcBef>
              <a:spcAft>
                <a:spcPts val="0"/>
              </a:spcAft>
              <a:buNone/>
            </a:pPr>
            <a:endParaRPr lang="en-US" sz="2400" dirty="0">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2400" dirty="0">
                <a:solidFill>
                  <a:srgbClr val="000000"/>
                </a:solidFill>
                <a:effectLst/>
                <a:latin typeface="Arial Narrow" panose="020B0606020202030204" pitchFamily="34" charset="0"/>
                <a:ea typeface="Calibri" panose="020F0502020204030204" pitchFamily="34" charset="0"/>
              </a:rPr>
              <a:t>If a lessee elects to apply the above exemptions, it recognizes the associated lease payments as an expense on either: </a:t>
            </a:r>
            <a:endParaRPr lang="en-US" sz="2400" dirty="0">
              <a:solidFill>
                <a:srgbClr val="000000"/>
              </a:solidFill>
              <a:effectLst/>
              <a:latin typeface="Arial" panose="020B0604020202020204" pitchFamily="34" charset="0"/>
              <a:ea typeface="Calibri" panose="020F0502020204030204" pitchFamily="34" charset="0"/>
            </a:endParaRPr>
          </a:p>
          <a:p>
            <a:pPr marL="342900" marR="0" lvl="0" indent="-342900">
              <a:lnSpc>
                <a:spcPct val="150000"/>
              </a:lnSpc>
              <a:spcBef>
                <a:spcPts val="0"/>
              </a:spcBef>
              <a:spcAft>
                <a:spcPts val="190"/>
              </a:spcAft>
              <a:buFont typeface="Wingdings" panose="05000000000000000000" pitchFamily="2" charset="2"/>
              <a:buChar char=""/>
            </a:pPr>
            <a:r>
              <a:rPr lang="en-US" sz="2400" dirty="0">
                <a:solidFill>
                  <a:srgbClr val="000000"/>
                </a:solidFill>
                <a:effectLst/>
                <a:latin typeface="Arial Narrow" panose="020B0606020202030204" pitchFamily="34" charset="0"/>
                <a:ea typeface="Calibri" panose="020F0502020204030204" pitchFamily="34" charset="0"/>
                <a:cs typeface="Wingdings" panose="05000000000000000000" pitchFamily="2" charset="2"/>
              </a:rPr>
              <a:t> </a:t>
            </a:r>
            <a:r>
              <a:rPr lang="en-US" sz="2400" dirty="0">
                <a:solidFill>
                  <a:srgbClr val="000000"/>
                </a:solidFill>
                <a:effectLst/>
                <a:latin typeface="Arial Narrow" panose="020B0606020202030204" pitchFamily="34" charset="0"/>
                <a:ea typeface="Calibri" panose="020F0502020204030204" pitchFamily="34" charset="0"/>
              </a:rPr>
              <a:t>A straight-line basis over the lease term; or </a:t>
            </a:r>
            <a:endParaRPr lang="en-US" sz="2400" dirty="0">
              <a:solidFill>
                <a:srgbClr val="000000"/>
              </a:solidFill>
              <a:effectLst/>
              <a:latin typeface="Arial" panose="020B0604020202020204" pitchFamily="34" charset="0"/>
              <a:ea typeface="Calibri" panose="020F0502020204030204" pitchFamily="34" charset="0"/>
            </a:endParaRPr>
          </a:p>
          <a:p>
            <a:pPr marL="342900" marR="0" lvl="0" indent="-342900">
              <a:lnSpc>
                <a:spcPct val="150000"/>
              </a:lnSpc>
              <a:spcBef>
                <a:spcPts val="0"/>
              </a:spcBef>
              <a:spcAft>
                <a:spcPts val="0"/>
              </a:spcAft>
              <a:buFont typeface="Wingdings" panose="05000000000000000000" pitchFamily="2" charset="2"/>
              <a:buChar char=""/>
            </a:pPr>
            <a:r>
              <a:rPr lang="en-US" sz="2400" dirty="0">
                <a:solidFill>
                  <a:srgbClr val="000000"/>
                </a:solidFill>
                <a:effectLst/>
                <a:latin typeface="Arial Narrow" panose="020B0606020202030204" pitchFamily="34" charset="0"/>
                <a:ea typeface="Calibri" panose="020F0502020204030204" pitchFamily="34" charset="0"/>
                <a:cs typeface="Wingdings" panose="05000000000000000000" pitchFamily="2" charset="2"/>
              </a:rPr>
              <a:t> </a:t>
            </a:r>
            <a:r>
              <a:rPr lang="en-US" sz="2400" dirty="0">
                <a:solidFill>
                  <a:srgbClr val="000000"/>
                </a:solidFill>
                <a:effectLst/>
                <a:latin typeface="Arial Narrow" panose="020B0606020202030204" pitchFamily="34" charset="0"/>
                <a:ea typeface="Calibri" panose="020F0502020204030204" pitchFamily="34" charset="0"/>
              </a:rPr>
              <a:t>Another systematic basis if it is more representative of the pattern of the lessee’s benefit </a:t>
            </a:r>
            <a:endParaRPr lang="en-US" sz="2400" dirty="0">
              <a:solidFill>
                <a:srgbClr val="000000"/>
              </a:solidFill>
              <a:effectLst/>
              <a:latin typeface="Arial" panose="020B0604020202020204" pitchFamily="34" charset="0"/>
              <a:ea typeface="Calibri" panose="020F0502020204030204" pitchFamily="34" charset="0"/>
            </a:endParaRPr>
          </a:p>
          <a:p>
            <a:pPr marL="0" marR="0" indent="0" algn="just">
              <a:lnSpc>
                <a:spcPct val="100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6626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F48061-72AC-F2BF-7473-3E142FAC8D30}"/>
              </a:ext>
            </a:extLst>
          </p:cNvPr>
          <p:cNvSpPr>
            <a:spLocks noGrp="1"/>
          </p:cNvSpPr>
          <p:nvPr>
            <p:ph type="title"/>
          </p:nvPr>
        </p:nvSpPr>
        <p:spPr>
          <a:xfrm>
            <a:off x="838200" y="485775"/>
            <a:ext cx="10515600" cy="1228725"/>
          </a:xfrm>
        </p:spPr>
        <p:txBody>
          <a:bodyPr>
            <a:normAutofit fontScale="90000"/>
          </a:bodyPr>
          <a:lstStyle/>
          <a:p>
            <a:r>
              <a:rPr lang="en-US" sz="3200" b="1" dirty="0">
                <a:effectLst/>
                <a:latin typeface="Arial Narrow" panose="020B0606020202030204" pitchFamily="34" charset="0"/>
                <a:ea typeface="Calibri" panose="020F0502020204030204" pitchFamily="34" charset="0"/>
                <a:cs typeface="Times New Roman" panose="02020603050405020304" pitchFamily="18" charset="0"/>
              </a:rPr>
              <a:t>ACCOUNTING REQUIREMENTS: Initial Recognition &amp; Measurement</a:t>
            </a:r>
            <a:br>
              <a:rPr lang="en-US" sz="3200" b="1" dirty="0">
                <a:effectLst/>
                <a:latin typeface="Arial Narrow" panose="020B0606020202030204" pitchFamily="34" charset="0"/>
                <a:ea typeface="Calibri" panose="020F0502020204030204" pitchFamily="34" charset="0"/>
                <a:cs typeface="Times New Roman" panose="02020603050405020304" pitchFamily="18" charset="0"/>
              </a:rPr>
            </a:br>
            <a:r>
              <a:rPr lang="en-US" sz="3200" b="1" dirty="0">
                <a:effectLst/>
                <a:latin typeface="Arial Narrow" panose="020B0606020202030204" pitchFamily="34" charset="0"/>
                <a:ea typeface="Calibri" panose="020F0502020204030204" pitchFamily="34" charset="0"/>
                <a:cs typeface="Times New Roman" panose="02020603050405020304" pitchFamily="18" charset="0"/>
              </a:rPr>
              <a:t/>
            </a:r>
            <a:br>
              <a:rPr lang="en-US" sz="3200" b="1" dirty="0">
                <a:effectLst/>
                <a:latin typeface="Arial Narrow" panose="020B0606020202030204" pitchFamily="34" charset="0"/>
                <a:ea typeface="Calibri" panose="020F0502020204030204" pitchFamily="34" charset="0"/>
                <a:cs typeface="Times New Roman" panose="02020603050405020304" pitchFamily="18" charset="0"/>
              </a:rPr>
            </a:br>
            <a:r>
              <a:rPr lang="en-US" sz="2700" dirty="0">
                <a:effectLst/>
                <a:latin typeface="Arial Narrow" panose="020B0606020202030204" pitchFamily="34" charset="0"/>
                <a:ea typeface="Calibri" panose="020F0502020204030204" pitchFamily="34" charset="0"/>
                <a:cs typeface="Times New Roman" panose="02020603050405020304" pitchFamily="18" charset="0"/>
              </a:rPr>
              <a:t>At commencement date, a lessee shall recognise</a:t>
            </a:r>
            <a:r>
              <a:rPr lang="en-US" sz="3200" dirty="0">
                <a:latin typeface="Calibri" panose="020F0502020204030204" pitchFamily="34" charset="0"/>
                <a:ea typeface="Calibri" panose="020F0502020204030204" pitchFamily="34" charset="0"/>
                <a:cs typeface="Times New Roman" panose="02020603050405020304" pitchFamily="18" charset="0"/>
              </a:rPr>
              <a:t/>
            </a:r>
            <a:br>
              <a:rPr lang="en-US" sz="3200" dirty="0">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8" name="Content Placeholder 7">
            <a:extLst>
              <a:ext uri="{FF2B5EF4-FFF2-40B4-BE49-F238E27FC236}">
                <a16:creationId xmlns:a16="http://schemas.microsoft.com/office/drawing/2014/main" xmlns="" id="{D1E8A495-C998-0063-48DA-7E1E5585B449}"/>
              </a:ext>
            </a:extLst>
          </p:cNvPr>
          <p:cNvSpPr>
            <a:spLocks noGrp="1"/>
          </p:cNvSpPr>
          <p:nvPr>
            <p:ph sz="half" idx="1"/>
          </p:nvPr>
        </p:nvSpPr>
        <p:spPr>
          <a:xfrm>
            <a:off x="514352" y="1593055"/>
            <a:ext cx="5286374" cy="4583907"/>
          </a:xfrm>
        </p:spPr>
        <p:txBody>
          <a:bodyPr/>
          <a:lstStyle/>
          <a:p>
            <a:pPr marL="571500" indent="-571500">
              <a:buFont typeface="+mj-lt"/>
              <a:buAutoNum type="romanUcPeriod"/>
            </a:pPr>
            <a:r>
              <a:rPr lang="en-US" b="1" u="sng" dirty="0"/>
              <a:t>Right of Use Asset</a:t>
            </a:r>
          </a:p>
          <a:p>
            <a:pPr algn="just">
              <a:buFont typeface="Wingdings" panose="05000000000000000000" pitchFamily="2" charset="2"/>
              <a:buChar char="§"/>
            </a:pPr>
            <a:r>
              <a:rPr lang="en-US" sz="2400" dirty="0"/>
              <a:t>Initial measurement of lease liability</a:t>
            </a:r>
          </a:p>
          <a:p>
            <a:pPr algn="just">
              <a:buFont typeface="Wingdings" panose="05000000000000000000" pitchFamily="2" charset="2"/>
              <a:buChar char="§"/>
            </a:pPr>
            <a:r>
              <a:rPr lang="en-US" sz="2400" dirty="0"/>
              <a:t>Any lease payments made at or before commencement date</a:t>
            </a:r>
          </a:p>
          <a:p>
            <a:pPr algn="just">
              <a:buFont typeface="Wingdings" panose="05000000000000000000" pitchFamily="2" charset="2"/>
              <a:buChar char="§"/>
            </a:pPr>
            <a:r>
              <a:rPr lang="en-US" sz="2400" dirty="0"/>
              <a:t>Any initial direct costs (legal costs, etc.)</a:t>
            </a:r>
          </a:p>
          <a:p>
            <a:pPr algn="just">
              <a:buFont typeface="Wingdings" panose="05000000000000000000" pitchFamily="2" charset="2"/>
              <a:buChar char="§"/>
            </a:pPr>
            <a:r>
              <a:rPr lang="en-US" sz="2400" dirty="0"/>
              <a:t>Any dismantling costs to restore site back at end of lease term</a:t>
            </a:r>
          </a:p>
          <a:p>
            <a:pPr marL="0" indent="0">
              <a:buNone/>
            </a:pPr>
            <a:endParaRPr lang="en-US" dirty="0"/>
          </a:p>
        </p:txBody>
      </p:sp>
      <p:sp>
        <p:nvSpPr>
          <p:cNvPr id="9" name="Content Placeholder 8">
            <a:extLst>
              <a:ext uri="{FF2B5EF4-FFF2-40B4-BE49-F238E27FC236}">
                <a16:creationId xmlns:a16="http://schemas.microsoft.com/office/drawing/2014/main" xmlns="" id="{454047AD-C888-1457-15B4-4625D2CC1FFD}"/>
              </a:ext>
            </a:extLst>
          </p:cNvPr>
          <p:cNvSpPr>
            <a:spLocks noGrp="1"/>
          </p:cNvSpPr>
          <p:nvPr>
            <p:ph sz="half" idx="2"/>
          </p:nvPr>
        </p:nvSpPr>
        <p:spPr>
          <a:xfrm>
            <a:off x="6500812" y="1593055"/>
            <a:ext cx="5286375" cy="4583908"/>
          </a:xfrm>
        </p:spPr>
        <p:txBody>
          <a:bodyPr/>
          <a:lstStyle/>
          <a:p>
            <a:pPr marL="571500" indent="-571500">
              <a:buAutoNum type="romanUcPeriod" startAt="2"/>
            </a:pPr>
            <a:r>
              <a:rPr lang="en-US" b="1" u="sng" dirty="0"/>
              <a:t>Lease Liability</a:t>
            </a:r>
          </a:p>
          <a:p>
            <a:pPr>
              <a:buFont typeface="Wingdings" panose="05000000000000000000" pitchFamily="2" charset="2"/>
              <a:buChar char="§"/>
            </a:pPr>
            <a:r>
              <a:rPr lang="en-US" sz="2400" dirty="0"/>
              <a:t>PV of lease payments not paid at commencement date</a:t>
            </a:r>
          </a:p>
          <a:p>
            <a:pPr>
              <a:buFont typeface="Wingdings" panose="05000000000000000000" pitchFamily="2" charset="2"/>
              <a:buChar char="§"/>
            </a:pPr>
            <a:r>
              <a:rPr lang="en-US" sz="2400" dirty="0"/>
              <a:t>Less any lease incentives </a:t>
            </a:r>
          </a:p>
          <a:p>
            <a:pPr>
              <a:buFont typeface="Wingdings" panose="05000000000000000000" pitchFamily="2" charset="2"/>
              <a:buChar char="§"/>
            </a:pPr>
            <a:r>
              <a:rPr lang="en-US" sz="2400" dirty="0"/>
              <a:t>Any variable payments depending on an index (</a:t>
            </a:r>
            <a:r>
              <a:rPr lang="en-US" sz="2400" dirty="0" err="1"/>
              <a:t>e.g</a:t>
            </a:r>
            <a:r>
              <a:rPr lang="en-US" sz="2400" dirty="0"/>
              <a:t> CPI)</a:t>
            </a:r>
          </a:p>
          <a:p>
            <a:pPr>
              <a:buFont typeface="Wingdings" panose="05000000000000000000" pitchFamily="2" charset="2"/>
              <a:buChar char="§"/>
            </a:pPr>
            <a:r>
              <a:rPr lang="en-US" sz="2400" dirty="0"/>
              <a:t>Amount payable under residual value guarantees</a:t>
            </a:r>
          </a:p>
          <a:p>
            <a:pPr>
              <a:buFont typeface="Wingdings" panose="05000000000000000000" pitchFamily="2" charset="2"/>
              <a:buChar char="§"/>
            </a:pPr>
            <a:r>
              <a:rPr lang="en-US" sz="2400" dirty="0"/>
              <a:t>Purchase options (if reasonably certain to be exercised)</a:t>
            </a:r>
          </a:p>
        </p:txBody>
      </p:sp>
    </p:spTree>
    <p:extLst>
      <p:ext uri="{BB962C8B-B14F-4D97-AF65-F5344CB8AC3E}">
        <p14:creationId xmlns:p14="http://schemas.microsoft.com/office/powerpoint/2010/main" val="3239164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1136</TotalTime>
  <Words>1993</Words>
  <Application>Microsoft Office PowerPoint</Application>
  <PresentationFormat>Custom</PresentationFormat>
  <Paragraphs>212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IMPACT OF CURRENT ACCOUNTING STANDARDS ON EQUIPMENT LEASING IN NIGERIA  PAPER PRESENTED AT  THE 20TH NATIONAL LEASE CONFERENCE OF EQUIPMENT LEASING ASSOCIATION OF NIGERIA LTD/GTE </vt:lpstr>
      <vt:lpstr>Outline</vt:lpstr>
      <vt:lpstr>Introduction: What is a lease?  Features of lease transactions </vt:lpstr>
      <vt:lpstr>Introduction: Global and National Outlook</vt:lpstr>
      <vt:lpstr>Introduction: Legal Framework for Leasing in Nigeria</vt:lpstr>
      <vt:lpstr> ACCOUNTING STANDARD FOR LEASE – IFRS 16 Why IFRS 16 was issued     </vt:lpstr>
      <vt:lpstr>Accounting Standard for Lease: IFRS 16</vt:lpstr>
      <vt:lpstr>Accounting Standard for lease: IFRS 16 Exemptions/Practical Expedients </vt:lpstr>
      <vt:lpstr>ACCOUNTING REQUIREMENTS: Initial Recognition &amp; Measurement  At commencement date, a lessee shall recognise </vt:lpstr>
      <vt:lpstr>Lessee Accounting: Subsequent Measurement</vt:lpstr>
      <vt:lpstr>Key Impacts of IFRS 16 Leases </vt:lpstr>
      <vt:lpstr>Key Impacts of IFRS 16 Leases</vt:lpstr>
      <vt:lpstr>Key Impacts of IFRS 16 Leases</vt:lpstr>
      <vt:lpstr>How IFRS 16 Leases will likely Impact Financial Metrics/Ratios</vt:lpstr>
      <vt:lpstr>IFRS 16: Useful Implementation Considerations </vt:lpstr>
      <vt:lpstr>IFRS 16: Useful Implementation Considerations</vt:lpstr>
      <vt:lpstr>IFRS 16: Useful Implementation Considerations</vt:lpstr>
      <vt:lpstr>CONCLUSION </vt:lpstr>
      <vt:lpstr>END OF DISCOURSE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CURRENT ACCOUNTING STANDARDS ON EQUIPMENT LEASING IN NIGERIA</dc:title>
  <dc:creator>Olakunle Akintunde Lugman</dc:creator>
  <cp:lastModifiedBy>user</cp:lastModifiedBy>
  <cp:revision>8</cp:revision>
  <cp:lastPrinted>2022-10-24T09:23:56Z</cp:lastPrinted>
  <dcterms:created xsi:type="dcterms:W3CDTF">2022-10-23T10:02:15Z</dcterms:created>
  <dcterms:modified xsi:type="dcterms:W3CDTF">2022-11-23T13:55:05Z</dcterms:modified>
</cp:coreProperties>
</file>