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removePersonalInfoOnSave="1" saveSubsetFonts="1">
  <p:sldMasterIdLst>
    <p:sldMasterId id="2147484111" r:id="rId4"/>
  </p:sldMasterIdLst>
  <p:notesMasterIdLst>
    <p:notesMasterId r:id="rId41"/>
  </p:notesMasterIdLst>
  <p:handoutMasterIdLst>
    <p:handoutMasterId r:id="rId42"/>
  </p:handoutMasterIdLst>
  <p:sldIdLst>
    <p:sldId id="962" r:id="rId5"/>
    <p:sldId id="997" r:id="rId6"/>
    <p:sldId id="963" r:id="rId7"/>
    <p:sldId id="922" r:id="rId8"/>
    <p:sldId id="924" r:id="rId9"/>
    <p:sldId id="976" r:id="rId10"/>
    <p:sldId id="965" r:id="rId11"/>
    <p:sldId id="925" r:id="rId12"/>
    <p:sldId id="937" r:id="rId13"/>
    <p:sldId id="967" r:id="rId14"/>
    <p:sldId id="942" r:id="rId15"/>
    <p:sldId id="995" r:id="rId16"/>
    <p:sldId id="949" r:id="rId17"/>
    <p:sldId id="978" r:id="rId18"/>
    <p:sldId id="975" r:id="rId19"/>
    <p:sldId id="979" r:id="rId20"/>
    <p:sldId id="990" r:id="rId21"/>
    <p:sldId id="950" r:id="rId22"/>
    <p:sldId id="996" r:id="rId23"/>
    <p:sldId id="973" r:id="rId24"/>
    <p:sldId id="968" r:id="rId25"/>
    <p:sldId id="977" r:id="rId26"/>
    <p:sldId id="994" r:id="rId27"/>
    <p:sldId id="982" r:id="rId28"/>
    <p:sldId id="955" r:id="rId29"/>
    <p:sldId id="985" r:id="rId30"/>
    <p:sldId id="987" r:id="rId31"/>
    <p:sldId id="972" r:id="rId32"/>
    <p:sldId id="984" r:id="rId33"/>
    <p:sldId id="969" r:id="rId34"/>
    <p:sldId id="959" r:id="rId35"/>
    <p:sldId id="935" r:id="rId36"/>
    <p:sldId id="981" r:id="rId37"/>
    <p:sldId id="980" r:id="rId38"/>
    <p:sldId id="2146847360" r:id="rId39"/>
    <p:sldId id="386" r:id="rId40"/>
  </p:sldIdLst>
  <p:sldSz cx="12198350" cy="6858000"/>
  <p:notesSz cx="7053263" cy="93567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3" pos="7298" userDrawn="1">
          <p15:clr>
            <a:srgbClr val="A4A3A4"/>
          </p15:clr>
        </p15:guide>
        <p15:guide id="4" orient="horz" pos="1248" userDrawn="1">
          <p15:clr>
            <a:srgbClr val="A4A3A4"/>
          </p15:clr>
        </p15:guide>
      </p15:sldGuideLst>
    </p:ext>
    <p:ext uri="{2D200454-40CA-4A62-9FC3-DE9A4176ACB9}">
      <p15:notesGuideLst xmlns:p15="http://schemas.microsoft.com/office/powerpoint/2012/main" xmlns="">
        <p15:guide id="1" orient="horz" pos="2947" userDrawn="1">
          <p15:clr>
            <a:srgbClr val="A4A3A4"/>
          </p15:clr>
        </p15:guide>
        <p15:guide id="2" pos="22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C3C3C"/>
    <a:srgbClr val="FFE600"/>
    <a:srgbClr val="BD3618"/>
    <a:srgbClr val="F04C3E"/>
    <a:srgbClr val="D2522F"/>
    <a:srgbClr val="D35230"/>
    <a:srgbClr val="FF8F6A"/>
    <a:srgbClr val="C38B4E"/>
    <a:srgbClr val="606060"/>
  </p:clrMru>
  <p:extLst>
    <p:ext uri="{E76CE94A-603C-4142-B9EB-6D1370010A27}">
      <p14:discardImageEditData xmlns:p14="http://schemas.microsoft.com/office/powerpoint/2010/main" val="0"/>
    </p:ext>
    <p:ext uri="{D31A062A-798A-4329-ABDD-BBA856620510}">
      <p14:defaultImageDpi xmlns:p14="http://schemas.microsoft.com/office/powerpoint/2010/main" val="96"/>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17" autoAdjust="0"/>
    <p:restoredTop sz="95405" autoAdjust="0"/>
  </p:normalViewPr>
  <p:slideViewPr>
    <p:cSldViewPr snapToObjects="1" showGuides="1">
      <p:cViewPr>
        <p:scale>
          <a:sx n="81" d="100"/>
          <a:sy n="81" d="100"/>
        </p:scale>
        <p:origin x="-420" y="12"/>
      </p:cViewPr>
      <p:guideLst>
        <p:guide orient="horz" pos="1248"/>
        <p:guide pos="7298"/>
      </p:guideLst>
    </p:cSldViewPr>
  </p:slideViewPr>
  <p:notesTextViewPr>
    <p:cViewPr>
      <p:scale>
        <a:sx n="100" d="100"/>
        <a:sy n="100" d="100"/>
      </p:scale>
      <p:origin x="0" y="0"/>
    </p:cViewPr>
  </p:notesTextViewPr>
  <p:sorterViewPr>
    <p:cViewPr varScale="1">
      <p:scale>
        <a:sx n="1" d="1"/>
        <a:sy n="1" d="1"/>
      </p:scale>
      <p:origin x="0" y="0"/>
    </p:cViewPr>
  </p:sorterViewPr>
  <p:notesViewPr>
    <p:cSldViewPr snapToObjects="1" showGuides="1">
      <p:cViewPr varScale="1">
        <p:scale>
          <a:sx n="83" d="100"/>
          <a:sy n="83" d="100"/>
        </p:scale>
        <p:origin x="3312" y="84"/>
      </p:cViewPr>
      <p:guideLst>
        <p:guide orient="horz" pos="2947"/>
        <p:guide pos="2222"/>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47"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7"/>
          </a:xfrm>
          <a:prstGeom prst="rect">
            <a:avLst/>
          </a:prstGeom>
        </p:spPr>
        <p:txBody>
          <a:bodyPr vert="horz" lIns="93768" tIns="46884" rIns="93768" bIns="46884" rtlCol="0"/>
          <a:lstStyle>
            <a:lvl1pPr algn="l">
              <a:defRPr sz="1200"/>
            </a:lvl1pPr>
          </a:lstStyle>
          <a:p>
            <a:endParaRPr lang="en-GB" dirty="0">
              <a:latin typeface="Arial" pitchFamily="34" charset="0"/>
            </a:endParaRPr>
          </a:p>
        </p:txBody>
      </p:sp>
      <p:sp>
        <p:nvSpPr>
          <p:cNvPr id="3" name="Date Placeholder 2"/>
          <p:cNvSpPr>
            <a:spLocks noGrp="1"/>
          </p:cNvSpPr>
          <p:nvPr>
            <p:ph type="dt" sz="quarter" idx="1"/>
          </p:nvPr>
        </p:nvSpPr>
        <p:spPr>
          <a:xfrm>
            <a:off x="3995218" y="0"/>
            <a:ext cx="3056414" cy="467837"/>
          </a:xfrm>
          <a:prstGeom prst="rect">
            <a:avLst/>
          </a:prstGeom>
        </p:spPr>
        <p:txBody>
          <a:bodyPr vert="horz" lIns="93768" tIns="46884" rIns="93768" bIns="46884" rtlCol="0"/>
          <a:lstStyle>
            <a:lvl1pPr algn="r">
              <a:defRPr sz="1200"/>
            </a:lvl1pPr>
          </a:lstStyle>
          <a:p>
            <a:fld id="{75A85089-C692-4DEA-AC49-04CF34D4FE14}" type="datetimeFigureOut">
              <a:rPr lang="en-GB" smtClean="0">
                <a:latin typeface="Arial" pitchFamily="34" charset="0"/>
              </a:rPr>
              <a:pPr/>
              <a:t>28/11/2022</a:t>
            </a:fld>
            <a:endParaRPr lang="en-GB" dirty="0">
              <a:latin typeface="Arial" pitchFamily="34" charset="0"/>
            </a:endParaRPr>
          </a:p>
        </p:txBody>
      </p:sp>
      <p:sp>
        <p:nvSpPr>
          <p:cNvPr id="4" name="Footer Placeholder 3"/>
          <p:cNvSpPr>
            <a:spLocks noGrp="1"/>
          </p:cNvSpPr>
          <p:nvPr>
            <p:ph type="ftr" sz="quarter" idx="2"/>
          </p:nvPr>
        </p:nvSpPr>
        <p:spPr>
          <a:xfrm>
            <a:off x="0" y="8887264"/>
            <a:ext cx="3056414" cy="467837"/>
          </a:xfrm>
          <a:prstGeom prst="rect">
            <a:avLst/>
          </a:prstGeom>
        </p:spPr>
        <p:txBody>
          <a:bodyPr vert="horz" lIns="93768" tIns="46884" rIns="93768" bIns="46884" rtlCol="0" anchor="b"/>
          <a:lstStyle>
            <a:lvl1pPr algn="l">
              <a:defRPr sz="1200"/>
            </a:lvl1pPr>
          </a:lstStyle>
          <a:p>
            <a:endParaRPr lang="en-GB" dirty="0">
              <a:latin typeface="Arial" pitchFamily="34" charset="0"/>
            </a:endParaRPr>
          </a:p>
        </p:txBody>
      </p:sp>
      <p:sp>
        <p:nvSpPr>
          <p:cNvPr id="5" name="Slide Number Placeholder 4"/>
          <p:cNvSpPr>
            <a:spLocks noGrp="1"/>
          </p:cNvSpPr>
          <p:nvPr>
            <p:ph type="sldNum" sz="quarter" idx="3"/>
          </p:nvPr>
        </p:nvSpPr>
        <p:spPr>
          <a:xfrm>
            <a:off x="3995218" y="8887264"/>
            <a:ext cx="3056414" cy="467837"/>
          </a:xfrm>
          <a:prstGeom prst="rect">
            <a:avLst/>
          </a:prstGeom>
        </p:spPr>
        <p:txBody>
          <a:bodyPr vert="horz" lIns="93768" tIns="46884" rIns="93768" bIns="46884" rtlCol="0" anchor="b"/>
          <a:lstStyle>
            <a:lvl1pPr algn="r">
              <a:defRPr sz="1200"/>
            </a:lvl1pPr>
          </a:lstStyle>
          <a:p>
            <a:fld id="{D3A5C721-4BB5-4DB6-AD65-4BA2A62B05B6}" type="slidenum">
              <a:rPr lang="en-GB" smtClean="0">
                <a:latin typeface="Arial" pitchFamily="34" charset="0"/>
              </a:rPr>
              <a:pPr/>
              <a:t>‹#›</a:t>
            </a:fld>
            <a:endParaRPr lang="en-GB" dirty="0">
              <a:latin typeface="Arial" pitchFamily="34" charset="0"/>
            </a:endParaRPr>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56414" cy="467837"/>
          </a:xfrm>
          <a:prstGeom prst="rect">
            <a:avLst/>
          </a:prstGeom>
        </p:spPr>
        <p:txBody>
          <a:bodyPr vert="horz" lIns="93768" tIns="46884" rIns="93768" bIns="46884" rtlCol="0"/>
          <a:lstStyle>
            <a:lvl1pPr algn="l">
              <a:defRPr sz="1200">
                <a:latin typeface="Arial" pitchFamily="34" charset="0"/>
              </a:defRPr>
            </a:lvl1pPr>
          </a:lstStyle>
          <a:p>
            <a:endParaRPr lang="en-GB" dirty="0"/>
          </a:p>
        </p:txBody>
      </p:sp>
      <p:sp>
        <p:nvSpPr>
          <p:cNvPr id="3" name="Date Placeholder 2"/>
          <p:cNvSpPr>
            <a:spLocks noGrp="1"/>
          </p:cNvSpPr>
          <p:nvPr>
            <p:ph type="dt" idx="1"/>
          </p:nvPr>
        </p:nvSpPr>
        <p:spPr>
          <a:xfrm>
            <a:off x="3995218" y="0"/>
            <a:ext cx="3056414" cy="467837"/>
          </a:xfrm>
          <a:prstGeom prst="rect">
            <a:avLst/>
          </a:prstGeom>
        </p:spPr>
        <p:txBody>
          <a:bodyPr vert="horz" lIns="93768" tIns="46884" rIns="93768" bIns="46884" rtlCol="0"/>
          <a:lstStyle>
            <a:lvl1pPr algn="r">
              <a:defRPr sz="1200">
                <a:latin typeface="Arial" pitchFamily="34" charset="0"/>
              </a:defRPr>
            </a:lvl1pPr>
          </a:lstStyle>
          <a:p>
            <a:fld id="{8045EBA9-A28D-4849-BFEA-AA04F6A21B63}" type="datetimeFigureOut">
              <a:rPr lang="en-GB" smtClean="0"/>
              <a:pPr/>
              <a:t>28/11/2022</a:t>
            </a:fld>
            <a:endParaRPr lang="en-GB" dirty="0"/>
          </a:p>
        </p:txBody>
      </p:sp>
      <p:sp>
        <p:nvSpPr>
          <p:cNvPr id="4" name="Slide Image Placeholder 3"/>
          <p:cNvSpPr>
            <a:spLocks noGrp="1" noRot="1" noChangeAspect="1"/>
          </p:cNvSpPr>
          <p:nvPr>
            <p:ph type="sldImg" idx="2"/>
          </p:nvPr>
        </p:nvSpPr>
        <p:spPr>
          <a:xfrm>
            <a:off x="406400" y="701675"/>
            <a:ext cx="6240463" cy="3508375"/>
          </a:xfrm>
          <a:prstGeom prst="rect">
            <a:avLst/>
          </a:prstGeom>
          <a:noFill/>
          <a:ln w="12700">
            <a:solidFill>
              <a:prstClr val="black"/>
            </a:solidFill>
          </a:ln>
        </p:spPr>
        <p:txBody>
          <a:bodyPr vert="horz" lIns="93768" tIns="46884" rIns="93768" bIns="46884" rtlCol="0" anchor="ctr"/>
          <a:lstStyle/>
          <a:p>
            <a:endParaRPr lang="en-GB" dirty="0"/>
          </a:p>
        </p:txBody>
      </p:sp>
      <p:sp>
        <p:nvSpPr>
          <p:cNvPr id="5" name="Notes Placeholder 4"/>
          <p:cNvSpPr>
            <a:spLocks noGrp="1"/>
          </p:cNvSpPr>
          <p:nvPr>
            <p:ph type="body" sz="quarter" idx="3"/>
          </p:nvPr>
        </p:nvSpPr>
        <p:spPr>
          <a:xfrm>
            <a:off x="705327" y="4444445"/>
            <a:ext cx="5642610" cy="4210527"/>
          </a:xfrm>
          <a:prstGeom prst="rect">
            <a:avLst/>
          </a:prstGeom>
        </p:spPr>
        <p:txBody>
          <a:bodyPr vert="horz" lIns="93768" tIns="46884" rIns="93768" bIns="46884"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6" name="Footer Placeholder 5"/>
          <p:cNvSpPr>
            <a:spLocks noGrp="1"/>
          </p:cNvSpPr>
          <p:nvPr>
            <p:ph type="ftr" sz="quarter" idx="4"/>
          </p:nvPr>
        </p:nvSpPr>
        <p:spPr>
          <a:xfrm>
            <a:off x="0" y="8887264"/>
            <a:ext cx="3056414" cy="467837"/>
          </a:xfrm>
          <a:prstGeom prst="rect">
            <a:avLst/>
          </a:prstGeom>
        </p:spPr>
        <p:txBody>
          <a:bodyPr vert="horz" lIns="93768" tIns="46884" rIns="93768" bIns="46884" rtlCol="0" anchor="b"/>
          <a:lstStyle>
            <a:lvl1pPr algn="l">
              <a:defRPr sz="1200">
                <a:latin typeface="Arial" pitchFamily="34" charset="0"/>
              </a:defRPr>
            </a:lvl1pPr>
          </a:lstStyle>
          <a:p>
            <a:endParaRPr lang="en-GB" dirty="0"/>
          </a:p>
        </p:txBody>
      </p:sp>
      <p:sp>
        <p:nvSpPr>
          <p:cNvPr id="7" name="Slide Number Placeholder 6"/>
          <p:cNvSpPr>
            <a:spLocks noGrp="1"/>
          </p:cNvSpPr>
          <p:nvPr>
            <p:ph type="sldNum" sz="quarter" idx="5"/>
          </p:nvPr>
        </p:nvSpPr>
        <p:spPr>
          <a:xfrm>
            <a:off x="3995218" y="8887264"/>
            <a:ext cx="3056414" cy="467837"/>
          </a:xfrm>
          <a:prstGeom prst="rect">
            <a:avLst/>
          </a:prstGeom>
        </p:spPr>
        <p:txBody>
          <a:bodyPr vert="horz" lIns="93768" tIns="46884" rIns="93768" bIns="46884" rtlCol="0" anchor="b"/>
          <a:lstStyle>
            <a:lvl1pPr algn="r">
              <a:defRPr sz="1200">
                <a:latin typeface="Arial" pitchFamily="34" charset="0"/>
              </a:defRPr>
            </a:lvl1pPr>
          </a:lstStyle>
          <a:p>
            <a:fld id="{5B43D19E-BFDB-4C92-8EDD-32EDDA8F41DF}" type="slidenum">
              <a:rPr lang="en-GB" smtClean="0"/>
              <a:pPr/>
              <a:t>‹#›</a:t>
            </a:fld>
            <a:endParaRPr lang="en-GB" dirty="0"/>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a:t>
            </a:fld>
            <a:endParaRPr lang="en-GB" dirty="0"/>
          </a:p>
        </p:txBody>
      </p:sp>
    </p:spTree>
    <p:extLst>
      <p:ext uri="{BB962C8B-B14F-4D97-AF65-F5344CB8AC3E}">
        <p14:creationId xmlns:p14="http://schemas.microsoft.com/office/powerpoint/2010/main" val="20910742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13</a:t>
            </a:fld>
            <a:endParaRPr lang="en-GB" dirty="0"/>
          </a:p>
        </p:txBody>
      </p:sp>
    </p:spTree>
    <p:extLst>
      <p:ext uri="{BB962C8B-B14F-4D97-AF65-F5344CB8AC3E}">
        <p14:creationId xmlns:p14="http://schemas.microsoft.com/office/powerpoint/2010/main" val="10140016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14</a:t>
            </a:fld>
            <a:endParaRPr lang="en-GB" dirty="0"/>
          </a:p>
        </p:txBody>
      </p:sp>
    </p:spTree>
    <p:extLst>
      <p:ext uri="{BB962C8B-B14F-4D97-AF65-F5344CB8AC3E}">
        <p14:creationId xmlns:p14="http://schemas.microsoft.com/office/powerpoint/2010/main" val="22037407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15</a:t>
            </a:fld>
            <a:endParaRPr lang="en-GB" dirty="0"/>
          </a:p>
        </p:txBody>
      </p:sp>
    </p:spTree>
    <p:extLst>
      <p:ext uri="{BB962C8B-B14F-4D97-AF65-F5344CB8AC3E}">
        <p14:creationId xmlns:p14="http://schemas.microsoft.com/office/powerpoint/2010/main" val="9855479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17</a:t>
            </a:fld>
            <a:endParaRPr lang="en-GB" dirty="0"/>
          </a:p>
        </p:txBody>
      </p:sp>
    </p:spTree>
    <p:extLst>
      <p:ext uri="{BB962C8B-B14F-4D97-AF65-F5344CB8AC3E}">
        <p14:creationId xmlns:p14="http://schemas.microsoft.com/office/powerpoint/2010/main" val="10140016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18</a:t>
            </a:fld>
            <a:endParaRPr lang="en-GB" dirty="0"/>
          </a:p>
        </p:txBody>
      </p:sp>
    </p:spTree>
    <p:extLst>
      <p:ext uri="{BB962C8B-B14F-4D97-AF65-F5344CB8AC3E}">
        <p14:creationId xmlns:p14="http://schemas.microsoft.com/office/powerpoint/2010/main" val="25322137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19</a:t>
            </a:fld>
            <a:endParaRPr lang="en-GB" dirty="0"/>
          </a:p>
        </p:txBody>
      </p:sp>
    </p:spTree>
    <p:extLst>
      <p:ext uri="{BB962C8B-B14F-4D97-AF65-F5344CB8AC3E}">
        <p14:creationId xmlns:p14="http://schemas.microsoft.com/office/powerpoint/2010/main" val="9855479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21</a:t>
            </a:fld>
            <a:endParaRPr lang="en-GB" dirty="0"/>
          </a:p>
        </p:txBody>
      </p:sp>
    </p:spTree>
    <p:extLst>
      <p:ext uri="{BB962C8B-B14F-4D97-AF65-F5344CB8AC3E}">
        <p14:creationId xmlns:p14="http://schemas.microsoft.com/office/powerpoint/2010/main" val="17307457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22</a:t>
            </a:fld>
            <a:endParaRPr lang="en-GB" dirty="0"/>
          </a:p>
        </p:txBody>
      </p:sp>
    </p:spTree>
    <p:extLst>
      <p:ext uri="{BB962C8B-B14F-4D97-AF65-F5344CB8AC3E}">
        <p14:creationId xmlns:p14="http://schemas.microsoft.com/office/powerpoint/2010/main" val="20893223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23</a:t>
            </a:fld>
            <a:endParaRPr lang="en-GB" dirty="0"/>
          </a:p>
        </p:txBody>
      </p:sp>
    </p:spTree>
    <p:extLst>
      <p:ext uri="{BB962C8B-B14F-4D97-AF65-F5344CB8AC3E}">
        <p14:creationId xmlns:p14="http://schemas.microsoft.com/office/powerpoint/2010/main" val="23668932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24</a:t>
            </a:fld>
            <a:endParaRPr lang="en-GB" dirty="0"/>
          </a:p>
        </p:txBody>
      </p:sp>
    </p:spTree>
    <p:extLst>
      <p:ext uri="{BB962C8B-B14F-4D97-AF65-F5344CB8AC3E}">
        <p14:creationId xmlns:p14="http://schemas.microsoft.com/office/powerpoint/2010/main" val="3950411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3</a:t>
            </a:fld>
            <a:endParaRPr lang="en-GB" dirty="0"/>
          </a:p>
        </p:txBody>
      </p:sp>
    </p:spTree>
    <p:extLst>
      <p:ext uri="{BB962C8B-B14F-4D97-AF65-F5344CB8AC3E}">
        <p14:creationId xmlns:p14="http://schemas.microsoft.com/office/powerpoint/2010/main" val="31056850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26</a:t>
            </a:fld>
            <a:endParaRPr lang="en-GB" dirty="0"/>
          </a:p>
        </p:txBody>
      </p:sp>
    </p:spTree>
    <p:extLst>
      <p:ext uri="{BB962C8B-B14F-4D97-AF65-F5344CB8AC3E}">
        <p14:creationId xmlns:p14="http://schemas.microsoft.com/office/powerpoint/2010/main" val="196133280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28</a:t>
            </a:fld>
            <a:endParaRPr lang="en-GB" dirty="0"/>
          </a:p>
        </p:txBody>
      </p:sp>
    </p:spTree>
    <p:extLst>
      <p:ext uri="{BB962C8B-B14F-4D97-AF65-F5344CB8AC3E}">
        <p14:creationId xmlns:p14="http://schemas.microsoft.com/office/powerpoint/2010/main" val="8266225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30</a:t>
            </a:fld>
            <a:endParaRPr lang="en-GB" dirty="0"/>
          </a:p>
        </p:txBody>
      </p:sp>
    </p:spTree>
    <p:extLst>
      <p:ext uri="{BB962C8B-B14F-4D97-AF65-F5344CB8AC3E}">
        <p14:creationId xmlns:p14="http://schemas.microsoft.com/office/powerpoint/2010/main" val="40980926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31</a:t>
            </a:fld>
            <a:endParaRPr lang="en-GB" dirty="0"/>
          </a:p>
        </p:txBody>
      </p:sp>
    </p:spTree>
    <p:extLst>
      <p:ext uri="{BB962C8B-B14F-4D97-AF65-F5344CB8AC3E}">
        <p14:creationId xmlns:p14="http://schemas.microsoft.com/office/powerpoint/2010/main" val="230124211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33</a:t>
            </a:fld>
            <a:endParaRPr lang="en-GB" dirty="0"/>
          </a:p>
        </p:txBody>
      </p:sp>
    </p:spTree>
    <p:extLst>
      <p:ext uri="{BB962C8B-B14F-4D97-AF65-F5344CB8AC3E}">
        <p14:creationId xmlns:p14="http://schemas.microsoft.com/office/powerpoint/2010/main" val="203698257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xfrm>
            <a:off x="484188" y="731838"/>
            <a:ext cx="6508750" cy="3659187"/>
          </a:xfrm>
          <a:ln/>
        </p:spPr>
      </p:sp>
      <p:sp>
        <p:nvSpPr>
          <p:cNvPr id="72707" name="Notes Placeholder 2"/>
          <p:cNvSpPr>
            <a:spLocks noGrp="1"/>
          </p:cNvSpPr>
          <p:nvPr>
            <p:ph type="body" idx="1"/>
          </p:nvPr>
        </p:nvSpPr>
        <p:spPr>
          <a:noFill/>
          <a:ln/>
        </p:spPr>
        <p:txBody>
          <a:bodyPr/>
          <a:lstStyle/>
          <a:p>
            <a:endParaRPr lang="en-US" dirty="0">
              <a:latin typeface="Arial" pitchFamily="34" charset="0"/>
            </a:endParaRPr>
          </a:p>
        </p:txBody>
      </p:sp>
      <p:sp>
        <p:nvSpPr>
          <p:cNvPr id="4" name="Slide Number Placeholder 3"/>
          <p:cNvSpPr>
            <a:spLocks noGrp="1"/>
          </p:cNvSpPr>
          <p:nvPr>
            <p:ph type="sldNum" sz="quarter" idx="5"/>
          </p:nvPr>
        </p:nvSpPr>
        <p:spPr>
          <a:xfrm>
            <a:off x="4235033" y="9271162"/>
            <a:ext cx="3241040" cy="488395"/>
          </a:xfrm>
          <a:prstGeom prst="rect">
            <a:avLst/>
          </a:prstGeom>
        </p:spPr>
        <p:txBody>
          <a:bodyPr/>
          <a:lstStyle/>
          <a:p>
            <a:pPr defTabSz="990661">
              <a:defRPr/>
            </a:pPr>
            <a:fld id="{EA55C69A-5F85-4ED5-82DD-6D2DB7B2DDDF}" type="slidenum">
              <a:rPr lang="en-GB" sz="1400">
                <a:solidFill>
                  <a:prstClr val="black"/>
                </a:solidFill>
                <a:latin typeface="Calibri"/>
              </a:rPr>
              <a:pPr defTabSz="990661">
                <a:defRPr/>
              </a:pPr>
              <a:t>34</a:t>
            </a:fld>
            <a:endParaRPr lang="en-GB" sz="1400" dirty="0">
              <a:solidFill>
                <a:prstClr val="black"/>
              </a:solidFill>
              <a:latin typeface="Calibri"/>
            </a:endParaRPr>
          </a:p>
        </p:txBody>
      </p:sp>
    </p:spTree>
    <p:extLst>
      <p:ext uri="{BB962C8B-B14F-4D97-AF65-F5344CB8AC3E}">
        <p14:creationId xmlns:p14="http://schemas.microsoft.com/office/powerpoint/2010/main" val="248949637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4</a:t>
            </a:fld>
            <a:endParaRPr lang="en-GB" dirty="0"/>
          </a:p>
        </p:txBody>
      </p:sp>
    </p:spTree>
    <p:extLst>
      <p:ext uri="{BB962C8B-B14F-4D97-AF65-F5344CB8AC3E}">
        <p14:creationId xmlns:p14="http://schemas.microsoft.com/office/powerpoint/2010/main" val="399208760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5</a:t>
            </a:fld>
            <a:endParaRPr lang="en-GB" dirty="0"/>
          </a:p>
        </p:txBody>
      </p:sp>
    </p:spTree>
    <p:extLst>
      <p:ext uri="{BB962C8B-B14F-4D97-AF65-F5344CB8AC3E}">
        <p14:creationId xmlns:p14="http://schemas.microsoft.com/office/powerpoint/2010/main" val="6810978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7</a:t>
            </a:fld>
            <a:endParaRPr lang="en-GB" dirty="0"/>
          </a:p>
        </p:txBody>
      </p:sp>
    </p:spTree>
    <p:extLst>
      <p:ext uri="{BB962C8B-B14F-4D97-AF65-F5344CB8AC3E}">
        <p14:creationId xmlns:p14="http://schemas.microsoft.com/office/powerpoint/2010/main" val="2036670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8</a:t>
            </a:fld>
            <a:endParaRPr lang="en-GB" dirty="0"/>
          </a:p>
        </p:txBody>
      </p:sp>
    </p:spTree>
    <p:extLst>
      <p:ext uri="{BB962C8B-B14F-4D97-AF65-F5344CB8AC3E}">
        <p14:creationId xmlns:p14="http://schemas.microsoft.com/office/powerpoint/2010/main" val="3340048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10</a:t>
            </a:fld>
            <a:endParaRPr lang="en-GB" dirty="0"/>
          </a:p>
        </p:txBody>
      </p:sp>
    </p:spTree>
    <p:extLst>
      <p:ext uri="{BB962C8B-B14F-4D97-AF65-F5344CB8AC3E}">
        <p14:creationId xmlns:p14="http://schemas.microsoft.com/office/powerpoint/2010/main" val="1360344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11</a:t>
            </a:fld>
            <a:endParaRPr lang="en-GB" dirty="0"/>
          </a:p>
        </p:txBody>
      </p:sp>
    </p:spTree>
    <p:extLst>
      <p:ext uri="{BB962C8B-B14F-4D97-AF65-F5344CB8AC3E}">
        <p14:creationId xmlns:p14="http://schemas.microsoft.com/office/powerpoint/2010/main" val="23514747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US" sz="1200" kern="1200" dirty="0">
                <a:solidFill>
                  <a:schemeClr val="tx1"/>
                </a:solidFill>
                <a:effectLst/>
                <a:latin typeface="Arial" pitchFamily="34" charset="0"/>
                <a:ea typeface="+mn-ea"/>
                <a:cs typeface="+mn-cs"/>
              </a:rPr>
              <a:t>The digital conversation in the economy and certainly within the firm is a quickly evolving one. It is complicated. You can say the word digital to 10 clients and they will interpret it and mean 10 different things within their business. </a:t>
            </a:r>
          </a:p>
          <a:p>
            <a:r>
              <a:rPr lang="en-US" sz="1200" kern="1200" dirty="0">
                <a:solidFill>
                  <a:schemeClr val="tx1"/>
                </a:solidFill>
                <a:effectLst/>
                <a:latin typeface="Arial" pitchFamily="34" charset="0"/>
                <a:ea typeface="+mn-ea"/>
                <a:cs typeface="+mn-cs"/>
              </a:rPr>
              <a:t>The firm has a framework for our clients and also our tax professionals to have discussions about what Digital means to them.  Digital does not restricted to a technology company or media entertainment company. It can apply equally to banks to auto companies and companies in all industries. </a:t>
            </a:r>
          </a:p>
          <a:p>
            <a:r>
              <a:rPr lang="en-US" sz="1200" kern="1200" dirty="0">
                <a:solidFill>
                  <a:schemeClr val="tx1"/>
                </a:solidFill>
                <a:effectLst/>
                <a:latin typeface="Arial" pitchFamily="34" charset="0"/>
                <a:ea typeface="+mn-ea"/>
                <a:cs typeface="+mn-cs"/>
              </a:rPr>
              <a:t> This </a:t>
            </a:r>
            <a:r>
              <a:rPr lang="en-US" sz="1200" kern="1200" dirty="0" err="1">
                <a:solidFill>
                  <a:schemeClr val="tx1"/>
                </a:solidFill>
                <a:effectLst/>
                <a:latin typeface="Arial" pitchFamily="34" charset="0"/>
                <a:ea typeface="+mn-ea"/>
                <a:cs typeface="+mn-cs"/>
              </a:rPr>
              <a:t>singleframe</a:t>
            </a:r>
            <a:r>
              <a:rPr lang="en-US" sz="1200" kern="1200" dirty="0">
                <a:solidFill>
                  <a:schemeClr val="tx1"/>
                </a:solidFill>
                <a:effectLst/>
                <a:latin typeface="Arial" pitchFamily="34" charset="0"/>
                <a:ea typeface="+mn-ea"/>
                <a:cs typeface="+mn-cs"/>
              </a:rPr>
              <a:t> summarizes what we actually mean when we say digital. The firm’s digital strategy is across all 4 major service lines, Assurance, Advisory, TAS and certainly Tax. We have a single umbrella to have a digital conversation with any client. </a:t>
            </a:r>
          </a:p>
          <a:p>
            <a:r>
              <a:rPr lang="en-US" sz="1200" kern="1200" dirty="0">
                <a:solidFill>
                  <a:schemeClr val="tx1"/>
                </a:solidFill>
                <a:effectLst/>
                <a:latin typeface="Arial" pitchFamily="34" charset="0"/>
                <a:ea typeface="+mn-ea"/>
                <a:cs typeface="+mn-cs"/>
              </a:rPr>
              <a:t>There are 4 quadrants to tie the Digital Tax conversation altogether.  </a:t>
            </a:r>
          </a:p>
          <a:p>
            <a:r>
              <a:rPr lang="en-US" sz="1200" kern="1200" dirty="0">
                <a:solidFill>
                  <a:schemeClr val="tx1"/>
                </a:solidFill>
                <a:effectLst/>
                <a:latin typeface="Arial" pitchFamily="34" charset="0"/>
                <a:ea typeface="+mn-ea"/>
                <a:cs typeface="+mn-cs"/>
              </a:rPr>
              <a:t>Starting with the upper left quadrant, Digital Tax Effectiveness represents a sub-service line and sector driven discussion about the activities and functions that our clients would enter into in the digital domain. We have multi-faceted tax service offerings, as well as law offerings, that will help a client understand what it means to be digital. </a:t>
            </a:r>
          </a:p>
          <a:p>
            <a:r>
              <a:rPr lang="en-US" sz="1200" kern="1200" dirty="0">
                <a:solidFill>
                  <a:schemeClr val="tx1"/>
                </a:solidFill>
                <a:effectLst/>
                <a:latin typeface="Arial" pitchFamily="34" charset="0"/>
                <a:ea typeface="+mn-ea"/>
                <a:cs typeface="+mn-cs"/>
              </a:rPr>
              <a:t>In the lower left hand quadrant, is Digital Tax Administration.  Our clients are dealing with both systems and legal requirements as they engage with government and jurisdictions where they do business. EY has an entire group of professionals that are advising our clients on how to do this efficiently. The governments are looking to get tax revenue more quickly.  Companies need to ensure accurate data and a way to protect and respect the privacy and the integrity of the information. </a:t>
            </a:r>
          </a:p>
          <a:p>
            <a:r>
              <a:rPr lang="en-US" sz="1200" kern="1200" dirty="0">
                <a:solidFill>
                  <a:schemeClr val="tx1"/>
                </a:solidFill>
                <a:effectLst/>
                <a:latin typeface="Arial" pitchFamily="34" charset="0"/>
                <a:ea typeface="+mn-ea"/>
                <a:cs typeface="+mn-cs"/>
              </a:rPr>
              <a:t>The upper right hand quadrant is Tax Technology and also includes innovation. This is where EY is evolving our own digital footprint.  We understand the tools that our clients need and tools that our people need to really become a digitally savvy professional services organization. The pace of technology is swift and can be disruptive, but it’s also very exciting because it is going to revolutionize the business of tax and the business of business.</a:t>
            </a:r>
          </a:p>
          <a:p>
            <a:r>
              <a:rPr lang="en-US" sz="1200" kern="1200" dirty="0">
                <a:solidFill>
                  <a:schemeClr val="tx1"/>
                </a:solidFill>
                <a:effectLst/>
                <a:latin typeface="Arial" pitchFamily="34" charset="0"/>
                <a:ea typeface="+mn-ea"/>
                <a:cs typeface="+mn-cs"/>
              </a:rPr>
              <a:t>On the lower right hand quadrant is Tax Big Data. This is the area of robotics and artificial software tools to help our clients and our internal account teams understand the data—and what the data tells us about the business and tax function.  It’s helping to turn data into value-added information so clients can make better business decisions.  Tax Big Data helps to identify and manage risks, where tax liabilities are and where the inefficiencies could be. </a:t>
            </a:r>
          </a:p>
          <a:p>
            <a:r>
              <a:rPr lang="en-US" sz="1200" kern="1200" dirty="0">
                <a:solidFill>
                  <a:schemeClr val="tx1"/>
                </a:solidFill>
                <a:effectLst/>
                <a:latin typeface="Arial" pitchFamily="34" charset="0"/>
                <a:ea typeface="+mn-ea"/>
                <a:cs typeface="+mn-cs"/>
              </a:rPr>
              <a:t>Many forces come together to influence our clients, the outer ring high-lights many of these dynamic forces—forces like the internet of things, </a:t>
            </a:r>
            <a:r>
              <a:rPr lang="en-US" sz="1200" kern="1200" dirty="0" err="1">
                <a:solidFill>
                  <a:schemeClr val="tx1"/>
                </a:solidFill>
                <a:effectLst/>
                <a:latin typeface="Arial" pitchFamily="34" charset="0"/>
                <a:ea typeface="+mn-ea"/>
                <a:cs typeface="+mn-cs"/>
              </a:rPr>
              <a:t>Blockchain</a:t>
            </a:r>
            <a:r>
              <a:rPr lang="en-US" sz="1200" kern="1200" dirty="0">
                <a:solidFill>
                  <a:schemeClr val="tx1"/>
                </a:solidFill>
                <a:effectLst/>
                <a:latin typeface="Arial" pitchFamily="34" charset="0"/>
                <a:ea typeface="+mn-ea"/>
                <a:cs typeface="+mn-cs"/>
              </a:rPr>
              <a:t>, Robotics Process Automation, Artificial Intelligence,  3-D printing.  EY’s consultative approach on how we see the digital landscape allows for a broad-based conversation or a specific deep-dive on one of these forces. </a:t>
            </a:r>
          </a:p>
          <a:p>
            <a:r>
              <a:rPr lang="en-US" sz="1200" kern="1200" dirty="0">
                <a:solidFill>
                  <a:schemeClr val="tx1"/>
                </a:solidFill>
                <a:effectLst/>
                <a:latin typeface="Arial" pitchFamily="34" charset="0"/>
                <a:ea typeface="+mn-ea"/>
                <a:cs typeface="+mn-cs"/>
              </a:rPr>
              <a:t>In the center of the graphic is the Digital Tax Strategy.  Our strategy shows how all these elements overlap and complement each other and how we can help clients navigate their digital tax journey and provide Digital Tax Confidence.</a:t>
            </a:r>
          </a:p>
          <a:p>
            <a:endParaRPr lang="en-US" dirty="0"/>
          </a:p>
        </p:txBody>
      </p:sp>
      <p:sp>
        <p:nvSpPr>
          <p:cNvPr id="4" name="Slide Number Placeholder 3"/>
          <p:cNvSpPr>
            <a:spLocks noGrp="1"/>
          </p:cNvSpPr>
          <p:nvPr>
            <p:ph type="sldNum" sz="quarter" idx="10"/>
          </p:nvPr>
        </p:nvSpPr>
        <p:spPr/>
        <p:txBody>
          <a:bodyPr/>
          <a:lstStyle/>
          <a:p>
            <a:fld id="{5B43D19E-BFDB-4C92-8EDD-32EDDA8F41DF}" type="slidenum">
              <a:rPr lang="en-GB" smtClean="0"/>
              <a:pPr/>
              <a:t>12</a:t>
            </a:fld>
            <a:endParaRPr lang="en-GB" dirty="0"/>
          </a:p>
        </p:txBody>
      </p:sp>
    </p:spTree>
    <p:extLst>
      <p:ext uri="{BB962C8B-B14F-4D97-AF65-F5344CB8AC3E}">
        <p14:creationId xmlns:p14="http://schemas.microsoft.com/office/powerpoint/2010/main" val="28095114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E1A62E2-565D-40A5-834D-63A655A65881}"/>
              </a:ext>
            </a:extLst>
          </p:cNvPr>
          <p:cNvSpPr>
            <a:spLocks noGrp="1"/>
          </p:cNvSpPr>
          <p:nvPr>
            <p:ph type="ctrTitle"/>
          </p:nvPr>
        </p:nvSpPr>
        <p:spPr>
          <a:xfrm>
            <a:off x="1524794" y="1122363"/>
            <a:ext cx="9148763"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64C8D25C-1D4F-49FC-9224-28EBDFF1050C}"/>
              </a:ext>
            </a:extLst>
          </p:cNvPr>
          <p:cNvSpPr>
            <a:spLocks noGrp="1"/>
          </p:cNvSpPr>
          <p:nvPr>
            <p:ph type="subTitle" idx="1"/>
          </p:nvPr>
        </p:nvSpPr>
        <p:spPr>
          <a:xfrm>
            <a:off x="1524794" y="3602038"/>
            <a:ext cx="9148763"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D25EB37-E10D-4AD8-82A9-75D7AB7C3D70}"/>
              </a:ext>
            </a:extLst>
          </p:cNvPr>
          <p:cNvSpPr>
            <a:spLocks noGrp="1"/>
          </p:cNvSpPr>
          <p:nvPr>
            <p:ph type="dt" sz="half" idx="10"/>
          </p:nvPr>
        </p:nvSpPr>
        <p:spPr/>
        <p:txBody>
          <a:bodyPr/>
          <a:lstStyle/>
          <a:p>
            <a:fld id="{48A87A34-81AB-432B-8DAE-1953F412C126}" type="datetimeFigureOut">
              <a:rPr lang="en-US" smtClean="0"/>
              <a:t>11/28/2022</a:t>
            </a:fld>
            <a:endParaRPr lang="en-US" dirty="0"/>
          </a:p>
        </p:txBody>
      </p:sp>
      <p:sp>
        <p:nvSpPr>
          <p:cNvPr id="5" name="Footer Placeholder 4">
            <a:extLst>
              <a:ext uri="{FF2B5EF4-FFF2-40B4-BE49-F238E27FC236}">
                <a16:creationId xmlns:a16="http://schemas.microsoft.com/office/drawing/2014/main" xmlns="" id="{C74A804B-EB77-4153-8DAB-F52707315E2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66F0FFC0-C262-4AF4-81C9-362216148022}"/>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76594897"/>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837B5E-6C25-4216-93E4-9EFE23FFA73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AA81212D-E11B-45F0-9801-E01CEABE07B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A79712D-1583-4807-9D97-56101B50B32E}"/>
              </a:ext>
            </a:extLst>
          </p:cNvPr>
          <p:cNvSpPr>
            <a:spLocks noGrp="1"/>
          </p:cNvSpPr>
          <p:nvPr>
            <p:ph type="dt" sz="half" idx="10"/>
          </p:nvPr>
        </p:nvSpPr>
        <p:spPr/>
        <p:txBody>
          <a:bodyPr/>
          <a:lstStyle/>
          <a:p>
            <a:fld id="{48A87A34-81AB-432B-8DAE-1953F412C126}" type="datetimeFigureOut">
              <a:rPr lang="en-US" smtClean="0"/>
              <a:t>11/28/2022</a:t>
            </a:fld>
            <a:endParaRPr lang="en-US" dirty="0"/>
          </a:p>
        </p:txBody>
      </p:sp>
      <p:sp>
        <p:nvSpPr>
          <p:cNvPr id="5" name="Footer Placeholder 4">
            <a:extLst>
              <a:ext uri="{FF2B5EF4-FFF2-40B4-BE49-F238E27FC236}">
                <a16:creationId xmlns:a16="http://schemas.microsoft.com/office/drawing/2014/main" xmlns="" id="{F60C0D22-33BD-4E13-9CC6-6DE7BF71516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26E22CA0-FD24-419A-AC3E-0D0F926DBC2A}"/>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4060104"/>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A8740F63-4ED3-4488-ABF9-36946C3976DF}"/>
              </a:ext>
            </a:extLst>
          </p:cNvPr>
          <p:cNvSpPr>
            <a:spLocks noGrp="1"/>
          </p:cNvSpPr>
          <p:nvPr>
            <p:ph type="title" orient="vert"/>
          </p:nvPr>
        </p:nvSpPr>
        <p:spPr>
          <a:xfrm>
            <a:off x="8729444" y="365125"/>
            <a:ext cx="2630269"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AC6CAB20-1857-4A7E-8A39-C6BAE6443DEE}"/>
              </a:ext>
            </a:extLst>
          </p:cNvPr>
          <p:cNvSpPr>
            <a:spLocks noGrp="1"/>
          </p:cNvSpPr>
          <p:nvPr>
            <p:ph type="body" orient="vert" idx="1"/>
          </p:nvPr>
        </p:nvSpPr>
        <p:spPr>
          <a:xfrm>
            <a:off x="838637" y="365125"/>
            <a:ext cx="7738328"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1CFD3DB5-4BA1-4875-94B4-CA60C32AD14F}"/>
              </a:ext>
            </a:extLst>
          </p:cNvPr>
          <p:cNvSpPr>
            <a:spLocks noGrp="1"/>
          </p:cNvSpPr>
          <p:nvPr>
            <p:ph type="dt" sz="half" idx="10"/>
          </p:nvPr>
        </p:nvSpPr>
        <p:spPr/>
        <p:txBody>
          <a:bodyPr/>
          <a:lstStyle/>
          <a:p>
            <a:fld id="{48A87A34-81AB-432B-8DAE-1953F412C126}" type="datetimeFigureOut">
              <a:rPr lang="en-US" smtClean="0"/>
              <a:t>11/28/2022</a:t>
            </a:fld>
            <a:endParaRPr lang="en-US" dirty="0"/>
          </a:p>
        </p:txBody>
      </p:sp>
      <p:sp>
        <p:nvSpPr>
          <p:cNvPr id="5" name="Footer Placeholder 4">
            <a:extLst>
              <a:ext uri="{FF2B5EF4-FFF2-40B4-BE49-F238E27FC236}">
                <a16:creationId xmlns:a16="http://schemas.microsoft.com/office/drawing/2014/main" xmlns="" id="{DBECA2A2-5A6D-4B91-AAF9-705D194BC6F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2D73F0B3-A45E-414B-AA22-F3756AF25335}"/>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365386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alternate">
    <p:spTree>
      <p:nvGrpSpPr>
        <p:cNvPr id="1" name=""/>
        <p:cNvGrpSpPr/>
        <p:nvPr/>
      </p:nvGrpSpPr>
      <p:grpSpPr>
        <a:xfrm>
          <a:off x="0" y="0"/>
          <a:ext cx="0" cy="0"/>
          <a:chOff x="0" y="0"/>
          <a:chExt cx="0" cy="0"/>
        </a:xfrm>
      </p:grpSpPr>
    </p:spTree>
    <p:extLst>
      <p:ext uri="{BB962C8B-B14F-4D97-AF65-F5344CB8AC3E}">
        <p14:creationId xmlns:p14="http://schemas.microsoft.com/office/powerpoint/2010/main" val="3284553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801405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Cover">
    <p:spTree>
      <p:nvGrpSpPr>
        <p:cNvPr id="1" name=""/>
        <p:cNvGrpSpPr/>
        <p:nvPr/>
      </p:nvGrpSpPr>
      <p:grpSpPr>
        <a:xfrm>
          <a:off x="0" y="0"/>
          <a:ext cx="0" cy="0"/>
          <a:chOff x="0" y="0"/>
          <a:chExt cx="0" cy="0"/>
        </a:xfrm>
      </p:grpSpPr>
      <p:sp>
        <p:nvSpPr>
          <p:cNvPr id="9" name="Rectangle 1"/>
          <p:cNvSpPr>
            <a:spLocks noChangeAspect="1"/>
          </p:cNvSpPr>
          <p:nvPr userDrawn="1"/>
        </p:nvSpPr>
        <p:spPr>
          <a:xfrm>
            <a:off x="6429638" y="777241"/>
            <a:ext cx="5173620" cy="2604134"/>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rgbClr val="FFD2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rgbClr val="333333"/>
              </a:solidFill>
              <a:latin typeface="+mj-lt"/>
            </a:endParaRPr>
          </a:p>
        </p:txBody>
      </p:sp>
      <p:sp>
        <p:nvSpPr>
          <p:cNvPr id="10" name="Title 1"/>
          <p:cNvSpPr>
            <a:spLocks noGrp="1"/>
          </p:cNvSpPr>
          <p:nvPr>
            <p:ph type="ctrTitle"/>
          </p:nvPr>
        </p:nvSpPr>
        <p:spPr>
          <a:xfrm>
            <a:off x="6708810" y="1886065"/>
            <a:ext cx="4062807" cy="728194"/>
          </a:xfrm>
          <a:prstGeom prst="rect">
            <a:avLst/>
          </a:prstGeom>
        </p:spPr>
        <p:txBody>
          <a:bodyPr/>
          <a:lstStyle>
            <a:lvl1pPr>
              <a:defRPr sz="2800" baseline="0">
                <a:solidFill>
                  <a:srgbClr val="404040"/>
                </a:solidFill>
                <a:latin typeface="+mj-lt"/>
                <a:cs typeface="Arial" pitchFamily="34" charset="0"/>
              </a:defRPr>
            </a:lvl1pPr>
          </a:lstStyle>
          <a:p>
            <a:r>
              <a:rPr lang="en-US" dirty="0"/>
              <a:t>Click to edit Master title style</a:t>
            </a:r>
            <a:endParaRPr lang="en-GB" dirty="0"/>
          </a:p>
        </p:txBody>
      </p:sp>
      <p:sp>
        <p:nvSpPr>
          <p:cNvPr id="11" name="Subtitle 2"/>
          <p:cNvSpPr>
            <a:spLocks noGrp="1"/>
          </p:cNvSpPr>
          <p:nvPr>
            <p:ph type="subTitle" idx="1"/>
          </p:nvPr>
        </p:nvSpPr>
        <p:spPr>
          <a:xfrm>
            <a:off x="6708810" y="2734909"/>
            <a:ext cx="4062807" cy="485846"/>
          </a:xfrm>
          <a:prstGeom prst="rect">
            <a:avLst/>
          </a:prstGeom>
        </p:spPr>
        <p:txBody>
          <a:bodyPr/>
          <a:lstStyle>
            <a:lvl1pPr marL="0" indent="0" algn="l">
              <a:buNone/>
              <a:defRPr sz="2000">
                <a:solidFill>
                  <a:srgbClr val="404040"/>
                </a:solidFill>
                <a:latin typeface="+mn-lt"/>
                <a:cs typeface="Arial" pitchFamily="34" charset="0"/>
              </a:defRPr>
            </a:lvl1pPr>
            <a:lvl2pPr marL="0" indent="0" algn="l">
              <a:buNone/>
              <a:defRPr sz="1400">
                <a:solidFill>
                  <a:srgbClr val="404040"/>
                </a:solidFill>
                <a:latin typeface="+mj-lt"/>
              </a:defRPr>
            </a:lvl2pPr>
            <a:lvl3pPr marL="0" indent="0" algn="l">
              <a:buNone/>
              <a:defRPr sz="1600">
                <a:solidFill>
                  <a:srgbClr val="404040"/>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1"/>
            <a:r>
              <a:rPr lang="en-US" dirty="0"/>
              <a:t>Click to edit Master subtitle style</a:t>
            </a:r>
            <a:endParaRPr lang="en-GB" dirty="0"/>
          </a:p>
        </p:txBody>
      </p:sp>
      <p:grpSp>
        <p:nvGrpSpPr>
          <p:cNvPr id="12" name="Group 4"/>
          <p:cNvGrpSpPr>
            <a:grpSpLocks noChangeAspect="1"/>
          </p:cNvGrpSpPr>
          <p:nvPr userDrawn="1"/>
        </p:nvGrpSpPr>
        <p:grpSpPr bwMode="auto">
          <a:xfrm>
            <a:off x="10603161" y="5340350"/>
            <a:ext cx="987425" cy="1157288"/>
            <a:chOff x="4857" y="3364"/>
            <a:chExt cx="622" cy="729"/>
          </a:xfrm>
        </p:grpSpPr>
        <p:sp>
          <p:nvSpPr>
            <p:cNvPr id="13" name="AutoShape 3"/>
            <p:cNvSpPr>
              <a:spLocks noChangeAspect="1" noChangeArrowheads="1" noTextEdit="1"/>
            </p:cNvSpPr>
            <p:nvPr userDrawn="1"/>
          </p:nvSpPr>
          <p:spPr bwMode="auto">
            <a:xfrm>
              <a:off x="4857" y="3364"/>
              <a:ext cx="622" cy="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latin typeface="+mj-lt"/>
              </a:endParaRPr>
            </a:p>
          </p:txBody>
        </p:sp>
        <p:sp>
          <p:nvSpPr>
            <p:cNvPr id="14" name="Freeform 5"/>
            <p:cNvSpPr>
              <a:spLocks/>
            </p:cNvSpPr>
            <p:nvPr userDrawn="1"/>
          </p:nvSpPr>
          <p:spPr bwMode="auto">
            <a:xfrm>
              <a:off x="4857" y="3364"/>
              <a:ext cx="498" cy="182"/>
            </a:xfrm>
            <a:custGeom>
              <a:avLst/>
              <a:gdLst>
                <a:gd name="T0" fmla="*/ 2491 w 2491"/>
                <a:gd name="T1" fmla="*/ 0 h 910"/>
                <a:gd name="T2" fmla="*/ 0 w 2491"/>
                <a:gd name="T3" fmla="*/ 910 h 910"/>
                <a:gd name="T4" fmla="*/ 2491 w 2491"/>
                <a:gd name="T5" fmla="*/ 469 h 910"/>
                <a:gd name="T6" fmla="*/ 2491 w 2491"/>
                <a:gd name="T7" fmla="*/ 0 h 910"/>
              </a:gdLst>
              <a:ahLst/>
              <a:cxnLst>
                <a:cxn ang="0">
                  <a:pos x="T0" y="T1"/>
                </a:cxn>
                <a:cxn ang="0">
                  <a:pos x="T2" y="T3"/>
                </a:cxn>
                <a:cxn ang="0">
                  <a:pos x="T4" y="T5"/>
                </a:cxn>
                <a:cxn ang="0">
                  <a:pos x="T6" y="T7"/>
                </a:cxn>
              </a:cxnLst>
              <a:rect l="0" t="0" r="r" b="b"/>
              <a:pathLst>
                <a:path w="2491" h="910">
                  <a:moveTo>
                    <a:pt x="2491" y="0"/>
                  </a:moveTo>
                  <a:lnTo>
                    <a:pt x="0" y="910"/>
                  </a:lnTo>
                  <a:lnTo>
                    <a:pt x="2491" y="469"/>
                  </a:lnTo>
                  <a:lnTo>
                    <a:pt x="2491" y="0"/>
                  </a:lnTo>
                  <a:close/>
                </a:path>
              </a:pathLst>
            </a:custGeom>
            <a:solidFill>
              <a:srgbClr val="FF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latin typeface="+mj-lt"/>
              </a:endParaRPr>
            </a:p>
          </p:txBody>
        </p:sp>
        <p:sp>
          <p:nvSpPr>
            <p:cNvPr id="15" name="Freeform 6"/>
            <p:cNvSpPr>
              <a:spLocks noEditPoints="1"/>
            </p:cNvSpPr>
            <p:nvPr userDrawn="1"/>
          </p:nvSpPr>
          <p:spPr bwMode="auto">
            <a:xfrm>
              <a:off x="4857" y="3622"/>
              <a:ext cx="622" cy="471"/>
            </a:xfrm>
            <a:custGeom>
              <a:avLst/>
              <a:gdLst>
                <a:gd name="T0" fmla="*/ 235 w 3110"/>
                <a:gd name="T1" fmla="*/ 1600 h 2357"/>
                <a:gd name="T2" fmla="*/ 255 w 3110"/>
                <a:gd name="T3" fmla="*/ 1809 h 2357"/>
                <a:gd name="T4" fmla="*/ 152 w 3110"/>
                <a:gd name="T5" fmla="*/ 1823 h 2357"/>
                <a:gd name="T6" fmla="*/ 353 w 3110"/>
                <a:gd name="T7" fmla="*/ 1774 h 2357"/>
                <a:gd name="T8" fmla="*/ 419 w 3110"/>
                <a:gd name="T9" fmla="*/ 1871 h 2357"/>
                <a:gd name="T10" fmla="*/ 1148 w 3110"/>
                <a:gd name="T11" fmla="*/ 1664 h 2357"/>
                <a:gd name="T12" fmla="*/ 1225 w 3110"/>
                <a:gd name="T13" fmla="*/ 1751 h 2357"/>
                <a:gd name="T14" fmla="*/ 701 w 3110"/>
                <a:gd name="T15" fmla="*/ 1558 h 2357"/>
                <a:gd name="T16" fmla="*/ 744 w 3110"/>
                <a:gd name="T17" fmla="*/ 1723 h 2357"/>
                <a:gd name="T18" fmla="*/ 866 w 3110"/>
                <a:gd name="T19" fmla="*/ 1868 h 2357"/>
                <a:gd name="T20" fmla="*/ 838 w 3110"/>
                <a:gd name="T21" fmla="*/ 1696 h 2357"/>
                <a:gd name="T22" fmla="*/ 2035 w 3110"/>
                <a:gd name="T23" fmla="*/ 1874 h 2357"/>
                <a:gd name="T24" fmla="*/ 2173 w 3110"/>
                <a:gd name="T25" fmla="*/ 1760 h 2357"/>
                <a:gd name="T26" fmla="*/ 2115 w 3110"/>
                <a:gd name="T27" fmla="*/ 1743 h 2357"/>
                <a:gd name="T28" fmla="*/ 2074 w 3110"/>
                <a:gd name="T29" fmla="*/ 1696 h 2357"/>
                <a:gd name="T30" fmla="*/ 1318 w 3110"/>
                <a:gd name="T31" fmla="*/ 1748 h 2357"/>
                <a:gd name="T32" fmla="*/ 1455 w 3110"/>
                <a:gd name="T33" fmla="*/ 1858 h 2357"/>
                <a:gd name="T34" fmla="*/ 1484 w 3110"/>
                <a:gd name="T35" fmla="*/ 1938 h 2357"/>
                <a:gd name="T36" fmla="*/ 1378 w 3110"/>
                <a:gd name="T37" fmla="*/ 1794 h 2357"/>
                <a:gd name="T38" fmla="*/ 1740 w 3110"/>
                <a:gd name="T39" fmla="*/ 1690 h 2357"/>
                <a:gd name="T40" fmla="*/ 1644 w 3110"/>
                <a:gd name="T41" fmla="*/ 1791 h 2357"/>
                <a:gd name="T42" fmla="*/ 1835 w 3110"/>
                <a:gd name="T43" fmla="*/ 1723 h 2357"/>
                <a:gd name="T44" fmla="*/ 1698 w 3110"/>
                <a:gd name="T45" fmla="*/ 1800 h 2357"/>
                <a:gd name="T46" fmla="*/ 1721 w 3110"/>
                <a:gd name="T47" fmla="*/ 1831 h 2357"/>
                <a:gd name="T48" fmla="*/ 2256 w 3110"/>
                <a:gd name="T49" fmla="*/ 1780 h 2357"/>
                <a:gd name="T50" fmla="*/ 2243 w 3110"/>
                <a:gd name="T51" fmla="*/ 1665 h 2357"/>
                <a:gd name="T52" fmla="*/ 2306 w 3110"/>
                <a:gd name="T53" fmla="*/ 1880 h 2357"/>
                <a:gd name="T54" fmla="*/ 2338 w 3110"/>
                <a:gd name="T55" fmla="*/ 1722 h 2357"/>
                <a:gd name="T56" fmla="*/ 2929 w 3110"/>
                <a:gd name="T57" fmla="*/ 1763 h 2357"/>
                <a:gd name="T58" fmla="*/ 2750 w 3110"/>
                <a:gd name="T59" fmla="*/ 1695 h 2357"/>
                <a:gd name="T60" fmla="*/ 2872 w 3110"/>
                <a:gd name="T61" fmla="*/ 1874 h 2357"/>
                <a:gd name="T62" fmla="*/ 2658 w 3110"/>
                <a:gd name="T63" fmla="*/ 1797 h 2357"/>
                <a:gd name="T64" fmla="*/ 2623 w 3110"/>
                <a:gd name="T65" fmla="*/ 1867 h 2357"/>
                <a:gd name="T66" fmla="*/ 2482 w 3110"/>
                <a:gd name="T67" fmla="*/ 1876 h 2357"/>
                <a:gd name="T68" fmla="*/ 2513 w 3110"/>
                <a:gd name="T69" fmla="*/ 1825 h 2357"/>
                <a:gd name="T70" fmla="*/ 3019 w 3110"/>
                <a:gd name="T71" fmla="*/ 1651 h 2357"/>
                <a:gd name="T72" fmla="*/ 981 w 3110"/>
                <a:gd name="T73" fmla="*/ 1874 h 2357"/>
                <a:gd name="T74" fmla="*/ 2433 w 3110"/>
                <a:gd name="T75" fmla="*/ 2085 h 2357"/>
                <a:gd name="T76" fmla="*/ 2528 w 3110"/>
                <a:gd name="T77" fmla="*/ 2268 h 2357"/>
                <a:gd name="T78" fmla="*/ 2503 w 3110"/>
                <a:gd name="T79" fmla="*/ 2090 h 2357"/>
                <a:gd name="T80" fmla="*/ 631 w 3110"/>
                <a:gd name="T81" fmla="*/ 2093 h 2357"/>
                <a:gd name="T82" fmla="*/ 677 w 3110"/>
                <a:gd name="T83" fmla="*/ 2105 h 2357"/>
                <a:gd name="T84" fmla="*/ 203 w 3110"/>
                <a:gd name="T85" fmla="*/ 2151 h 2357"/>
                <a:gd name="T86" fmla="*/ 312 w 3110"/>
                <a:gd name="T87" fmla="*/ 2190 h 2357"/>
                <a:gd name="T88" fmla="*/ 507 w 3110"/>
                <a:gd name="T89" fmla="*/ 2190 h 2357"/>
                <a:gd name="T90" fmla="*/ 377 w 3110"/>
                <a:gd name="T91" fmla="*/ 2201 h 2357"/>
                <a:gd name="T92" fmla="*/ 442 w 3110"/>
                <a:gd name="T93" fmla="*/ 2201 h 2357"/>
                <a:gd name="T94" fmla="*/ 2213 w 3110"/>
                <a:gd name="T95" fmla="*/ 2056 h 2357"/>
                <a:gd name="T96" fmla="*/ 1608 w 3110"/>
                <a:gd name="T97" fmla="*/ 2042 h 2357"/>
                <a:gd name="T98" fmla="*/ 1951 w 3110"/>
                <a:gd name="T99" fmla="*/ 2062 h 2357"/>
                <a:gd name="T100" fmla="*/ 2016 w 3110"/>
                <a:gd name="T101" fmla="*/ 2271 h 2357"/>
                <a:gd name="T102" fmla="*/ 2075 w 3110"/>
                <a:gd name="T103" fmla="*/ 2057 h 2357"/>
                <a:gd name="T104" fmla="*/ 2016 w 3110"/>
                <a:gd name="T105" fmla="*/ 2089 h 2357"/>
                <a:gd name="T106" fmla="*/ 772 w 3110"/>
                <a:gd name="T107" fmla="*/ 1949 h 2357"/>
                <a:gd name="T108" fmla="*/ 1210 w 3110"/>
                <a:gd name="T109" fmla="*/ 2052 h 2357"/>
                <a:gd name="T110" fmla="*/ 1116 w 3110"/>
                <a:gd name="T111" fmla="*/ 2102 h 2357"/>
                <a:gd name="T112" fmla="*/ 1289 w 3110"/>
                <a:gd name="T113" fmla="*/ 2093 h 2357"/>
                <a:gd name="T114" fmla="*/ 1395 w 3110"/>
                <a:gd name="T115" fmla="*/ 2266 h 2357"/>
                <a:gd name="T116" fmla="*/ 1413 w 3110"/>
                <a:gd name="T117" fmla="*/ 2350 h 2357"/>
                <a:gd name="T118" fmla="*/ 1364 w 3110"/>
                <a:gd name="T119" fmla="*/ 2217 h 2357"/>
                <a:gd name="T120" fmla="*/ 1000 w 3110"/>
                <a:gd name="T121" fmla="*/ 2139 h 2357"/>
                <a:gd name="T122" fmla="*/ 400 w 3110"/>
                <a:gd name="T123" fmla="*/ 970 h 2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10" h="2357">
                  <a:moveTo>
                    <a:pt x="259" y="1777"/>
                  </a:moveTo>
                  <a:lnTo>
                    <a:pt x="259" y="1777"/>
                  </a:lnTo>
                  <a:lnTo>
                    <a:pt x="259" y="1769"/>
                  </a:lnTo>
                  <a:lnTo>
                    <a:pt x="258" y="1762"/>
                  </a:lnTo>
                  <a:lnTo>
                    <a:pt x="255" y="1749"/>
                  </a:lnTo>
                  <a:lnTo>
                    <a:pt x="249" y="1738"/>
                  </a:lnTo>
                  <a:lnTo>
                    <a:pt x="242" y="1729"/>
                  </a:lnTo>
                  <a:lnTo>
                    <a:pt x="235" y="1722"/>
                  </a:lnTo>
                  <a:lnTo>
                    <a:pt x="227" y="1717"/>
                  </a:lnTo>
                  <a:lnTo>
                    <a:pt x="220" y="1712"/>
                  </a:lnTo>
                  <a:lnTo>
                    <a:pt x="213" y="1709"/>
                  </a:lnTo>
                  <a:lnTo>
                    <a:pt x="213" y="1709"/>
                  </a:lnTo>
                  <a:lnTo>
                    <a:pt x="221" y="1703"/>
                  </a:lnTo>
                  <a:lnTo>
                    <a:pt x="228" y="1698"/>
                  </a:lnTo>
                  <a:lnTo>
                    <a:pt x="233" y="1691"/>
                  </a:lnTo>
                  <a:lnTo>
                    <a:pt x="239" y="1683"/>
                  </a:lnTo>
                  <a:lnTo>
                    <a:pt x="243" y="1675"/>
                  </a:lnTo>
                  <a:lnTo>
                    <a:pt x="246" y="1666"/>
                  </a:lnTo>
                  <a:lnTo>
                    <a:pt x="248" y="1658"/>
                  </a:lnTo>
                  <a:lnTo>
                    <a:pt x="248" y="1648"/>
                  </a:lnTo>
                  <a:lnTo>
                    <a:pt x="248" y="1648"/>
                  </a:lnTo>
                  <a:lnTo>
                    <a:pt x="248" y="1639"/>
                  </a:lnTo>
                  <a:lnTo>
                    <a:pt x="247" y="1630"/>
                  </a:lnTo>
                  <a:lnTo>
                    <a:pt x="245" y="1622"/>
                  </a:lnTo>
                  <a:lnTo>
                    <a:pt x="242" y="1614"/>
                  </a:lnTo>
                  <a:lnTo>
                    <a:pt x="239" y="1606"/>
                  </a:lnTo>
                  <a:lnTo>
                    <a:pt x="235" y="1600"/>
                  </a:lnTo>
                  <a:lnTo>
                    <a:pt x="229" y="1594"/>
                  </a:lnTo>
                  <a:lnTo>
                    <a:pt x="223" y="1589"/>
                  </a:lnTo>
                  <a:lnTo>
                    <a:pt x="217" y="1584"/>
                  </a:lnTo>
                  <a:lnTo>
                    <a:pt x="210" y="1580"/>
                  </a:lnTo>
                  <a:lnTo>
                    <a:pt x="202" y="1576"/>
                  </a:lnTo>
                  <a:lnTo>
                    <a:pt x="193" y="1573"/>
                  </a:lnTo>
                  <a:lnTo>
                    <a:pt x="185" y="1571"/>
                  </a:lnTo>
                  <a:lnTo>
                    <a:pt x="175" y="1569"/>
                  </a:lnTo>
                  <a:lnTo>
                    <a:pt x="165" y="1569"/>
                  </a:lnTo>
                  <a:lnTo>
                    <a:pt x="153" y="1568"/>
                  </a:lnTo>
                  <a:lnTo>
                    <a:pt x="22" y="1568"/>
                  </a:lnTo>
                  <a:lnTo>
                    <a:pt x="22" y="1874"/>
                  </a:lnTo>
                  <a:lnTo>
                    <a:pt x="152" y="1874"/>
                  </a:lnTo>
                  <a:lnTo>
                    <a:pt x="152" y="1874"/>
                  </a:lnTo>
                  <a:lnTo>
                    <a:pt x="165" y="1874"/>
                  </a:lnTo>
                  <a:lnTo>
                    <a:pt x="176" y="1873"/>
                  </a:lnTo>
                  <a:lnTo>
                    <a:pt x="187" y="1871"/>
                  </a:lnTo>
                  <a:lnTo>
                    <a:pt x="197" y="1868"/>
                  </a:lnTo>
                  <a:lnTo>
                    <a:pt x="207" y="1864"/>
                  </a:lnTo>
                  <a:lnTo>
                    <a:pt x="216" y="1860"/>
                  </a:lnTo>
                  <a:lnTo>
                    <a:pt x="223" y="1854"/>
                  </a:lnTo>
                  <a:lnTo>
                    <a:pt x="230" y="1849"/>
                  </a:lnTo>
                  <a:lnTo>
                    <a:pt x="237" y="1842"/>
                  </a:lnTo>
                  <a:lnTo>
                    <a:pt x="242" y="1834"/>
                  </a:lnTo>
                  <a:lnTo>
                    <a:pt x="248" y="1827"/>
                  </a:lnTo>
                  <a:lnTo>
                    <a:pt x="251" y="1818"/>
                  </a:lnTo>
                  <a:lnTo>
                    <a:pt x="255" y="1809"/>
                  </a:lnTo>
                  <a:lnTo>
                    <a:pt x="257" y="1799"/>
                  </a:lnTo>
                  <a:lnTo>
                    <a:pt x="258" y="1788"/>
                  </a:lnTo>
                  <a:lnTo>
                    <a:pt x="259" y="1777"/>
                  </a:lnTo>
                  <a:lnTo>
                    <a:pt x="259" y="1777"/>
                  </a:lnTo>
                  <a:close/>
                  <a:moveTo>
                    <a:pt x="152" y="1823"/>
                  </a:moveTo>
                  <a:lnTo>
                    <a:pt x="79" y="1823"/>
                  </a:lnTo>
                  <a:lnTo>
                    <a:pt x="79" y="1735"/>
                  </a:lnTo>
                  <a:lnTo>
                    <a:pt x="152" y="1735"/>
                  </a:lnTo>
                  <a:lnTo>
                    <a:pt x="152" y="1735"/>
                  </a:lnTo>
                  <a:lnTo>
                    <a:pt x="163" y="1737"/>
                  </a:lnTo>
                  <a:lnTo>
                    <a:pt x="172" y="1738"/>
                  </a:lnTo>
                  <a:lnTo>
                    <a:pt x="180" y="1741"/>
                  </a:lnTo>
                  <a:lnTo>
                    <a:pt x="187" y="1747"/>
                  </a:lnTo>
                  <a:lnTo>
                    <a:pt x="192" y="1752"/>
                  </a:lnTo>
                  <a:lnTo>
                    <a:pt x="196" y="1760"/>
                  </a:lnTo>
                  <a:lnTo>
                    <a:pt x="198" y="1769"/>
                  </a:lnTo>
                  <a:lnTo>
                    <a:pt x="199" y="1779"/>
                  </a:lnTo>
                  <a:lnTo>
                    <a:pt x="199" y="1779"/>
                  </a:lnTo>
                  <a:lnTo>
                    <a:pt x="198" y="1789"/>
                  </a:lnTo>
                  <a:lnTo>
                    <a:pt x="196" y="1798"/>
                  </a:lnTo>
                  <a:lnTo>
                    <a:pt x="191" y="1805"/>
                  </a:lnTo>
                  <a:lnTo>
                    <a:pt x="187" y="1811"/>
                  </a:lnTo>
                  <a:lnTo>
                    <a:pt x="180" y="1817"/>
                  </a:lnTo>
                  <a:lnTo>
                    <a:pt x="172" y="1820"/>
                  </a:lnTo>
                  <a:lnTo>
                    <a:pt x="162" y="1822"/>
                  </a:lnTo>
                  <a:lnTo>
                    <a:pt x="152" y="1823"/>
                  </a:lnTo>
                  <a:lnTo>
                    <a:pt x="152" y="1823"/>
                  </a:lnTo>
                  <a:close/>
                  <a:moveTo>
                    <a:pt x="151" y="1685"/>
                  </a:moveTo>
                  <a:lnTo>
                    <a:pt x="79" y="1685"/>
                  </a:lnTo>
                  <a:lnTo>
                    <a:pt x="79" y="1620"/>
                  </a:lnTo>
                  <a:lnTo>
                    <a:pt x="149" y="1620"/>
                  </a:lnTo>
                  <a:lnTo>
                    <a:pt x="149" y="1620"/>
                  </a:lnTo>
                  <a:lnTo>
                    <a:pt x="158" y="1621"/>
                  </a:lnTo>
                  <a:lnTo>
                    <a:pt x="167" y="1622"/>
                  </a:lnTo>
                  <a:lnTo>
                    <a:pt x="173" y="1624"/>
                  </a:lnTo>
                  <a:lnTo>
                    <a:pt x="179" y="1628"/>
                  </a:lnTo>
                  <a:lnTo>
                    <a:pt x="183" y="1633"/>
                  </a:lnTo>
                  <a:lnTo>
                    <a:pt x="187" y="1639"/>
                  </a:lnTo>
                  <a:lnTo>
                    <a:pt x="188" y="1645"/>
                  </a:lnTo>
                  <a:lnTo>
                    <a:pt x="189" y="1653"/>
                  </a:lnTo>
                  <a:lnTo>
                    <a:pt x="189" y="1653"/>
                  </a:lnTo>
                  <a:lnTo>
                    <a:pt x="189" y="1659"/>
                  </a:lnTo>
                  <a:lnTo>
                    <a:pt x="188" y="1664"/>
                  </a:lnTo>
                  <a:lnTo>
                    <a:pt x="186" y="1670"/>
                  </a:lnTo>
                  <a:lnTo>
                    <a:pt x="182" y="1674"/>
                  </a:lnTo>
                  <a:lnTo>
                    <a:pt x="177" y="1679"/>
                  </a:lnTo>
                  <a:lnTo>
                    <a:pt x="170" y="1682"/>
                  </a:lnTo>
                  <a:lnTo>
                    <a:pt x="162" y="1684"/>
                  </a:lnTo>
                  <a:lnTo>
                    <a:pt x="151" y="1685"/>
                  </a:lnTo>
                  <a:lnTo>
                    <a:pt x="151" y="1685"/>
                  </a:lnTo>
                  <a:close/>
                  <a:moveTo>
                    <a:pt x="298" y="1778"/>
                  </a:moveTo>
                  <a:lnTo>
                    <a:pt x="298" y="1651"/>
                  </a:lnTo>
                  <a:lnTo>
                    <a:pt x="353" y="1651"/>
                  </a:lnTo>
                  <a:lnTo>
                    <a:pt x="353" y="1774"/>
                  </a:lnTo>
                  <a:lnTo>
                    <a:pt x="353" y="1774"/>
                  </a:lnTo>
                  <a:lnTo>
                    <a:pt x="353" y="1787"/>
                  </a:lnTo>
                  <a:lnTo>
                    <a:pt x="356" y="1799"/>
                  </a:lnTo>
                  <a:lnTo>
                    <a:pt x="359" y="1808"/>
                  </a:lnTo>
                  <a:lnTo>
                    <a:pt x="363" y="1815"/>
                  </a:lnTo>
                  <a:lnTo>
                    <a:pt x="369" y="1821"/>
                  </a:lnTo>
                  <a:lnTo>
                    <a:pt x="376" y="1825"/>
                  </a:lnTo>
                  <a:lnTo>
                    <a:pt x="385" y="1828"/>
                  </a:lnTo>
                  <a:lnTo>
                    <a:pt x="395" y="1829"/>
                  </a:lnTo>
                  <a:lnTo>
                    <a:pt x="395" y="1829"/>
                  </a:lnTo>
                  <a:lnTo>
                    <a:pt x="405" y="1828"/>
                  </a:lnTo>
                  <a:lnTo>
                    <a:pt x="412" y="1825"/>
                  </a:lnTo>
                  <a:lnTo>
                    <a:pt x="420" y="1821"/>
                  </a:lnTo>
                  <a:lnTo>
                    <a:pt x="426" y="1815"/>
                  </a:lnTo>
                  <a:lnTo>
                    <a:pt x="430" y="1808"/>
                  </a:lnTo>
                  <a:lnTo>
                    <a:pt x="433" y="1798"/>
                  </a:lnTo>
                  <a:lnTo>
                    <a:pt x="436" y="1787"/>
                  </a:lnTo>
                  <a:lnTo>
                    <a:pt x="436" y="1774"/>
                  </a:lnTo>
                  <a:lnTo>
                    <a:pt x="436" y="1651"/>
                  </a:lnTo>
                  <a:lnTo>
                    <a:pt x="491" y="1651"/>
                  </a:lnTo>
                  <a:lnTo>
                    <a:pt x="491" y="1874"/>
                  </a:lnTo>
                  <a:lnTo>
                    <a:pt x="436" y="1874"/>
                  </a:lnTo>
                  <a:lnTo>
                    <a:pt x="436" y="1857"/>
                  </a:lnTo>
                  <a:lnTo>
                    <a:pt x="436" y="1857"/>
                  </a:lnTo>
                  <a:lnTo>
                    <a:pt x="431" y="1862"/>
                  </a:lnTo>
                  <a:lnTo>
                    <a:pt x="425" y="1867"/>
                  </a:lnTo>
                  <a:lnTo>
                    <a:pt x="419" y="1871"/>
                  </a:lnTo>
                  <a:lnTo>
                    <a:pt x="412" y="1873"/>
                  </a:lnTo>
                  <a:lnTo>
                    <a:pt x="406" y="1877"/>
                  </a:lnTo>
                  <a:lnTo>
                    <a:pt x="398" y="1878"/>
                  </a:lnTo>
                  <a:lnTo>
                    <a:pt x="390" y="1879"/>
                  </a:lnTo>
                  <a:lnTo>
                    <a:pt x="382" y="1880"/>
                  </a:lnTo>
                  <a:lnTo>
                    <a:pt x="382" y="1880"/>
                  </a:lnTo>
                  <a:lnTo>
                    <a:pt x="369" y="1879"/>
                  </a:lnTo>
                  <a:lnTo>
                    <a:pt x="358" y="1877"/>
                  </a:lnTo>
                  <a:lnTo>
                    <a:pt x="348" y="1873"/>
                  </a:lnTo>
                  <a:lnTo>
                    <a:pt x="338" y="1869"/>
                  </a:lnTo>
                  <a:lnTo>
                    <a:pt x="330" y="1863"/>
                  </a:lnTo>
                  <a:lnTo>
                    <a:pt x="323" y="1858"/>
                  </a:lnTo>
                  <a:lnTo>
                    <a:pt x="318" y="1850"/>
                  </a:lnTo>
                  <a:lnTo>
                    <a:pt x="312" y="1842"/>
                  </a:lnTo>
                  <a:lnTo>
                    <a:pt x="309" y="1834"/>
                  </a:lnTo>
                  <a:lnTo>
                    <a:pt x="306" y="1827"/>
                  </a:lnTo>
                  <a:lnTo>
                    <a:pt x="301" y="1809"/>
                  </a:lnTo>
                  <a:lnTo>
                    <a:pt x="299" y="1792"/>
                  </a:lnTo>
                  <a:lnTo>
                    <a:pt x="298" y="1778"/>
                  </a:lnTo>
                  <a:lnTo>
                    <a:pt x="298" y="1778"/>
                  </a:lnTo>
                  <a:close/>
                  <a:moveTo>
                    <a:pt x="1143" y="1874"/>
                  </a:moveTo>
                  <a:lnTo>
                    <a:pt x="1087" y="1874"/>
                  </a:lnTo>
                  <a:lnTo>
                    <a:pt x="1087" y="1651"/>
                  </a:lnTo>
                  <a:lnTo>
                    <a:pt x="1143" y="1651"/>
                  </a:lnTo>
                  <a:lnTo>
                    <a:pt x="1143" y="1670"/>
                  </a:lnTo>
                  <a:lnTo>
                    <a:pt x="1143" y="1670"/>
                  </a:lnTo>
                  <a:lnTo>
                    <a:pt x="1148" y="1664"/>
                  </a:lnTo>
                  <a:lnTo>
                    <a:pt x="1154" y="1659"/>
                  </a:lnTo>
                  <a:lnTo>
                    <a:pt x="1160" y="1655"/>
                  </a:lnTo>
                  <a:lnTo>
                    <a:pt x="1167" y="1652"/>
                  </a:lnTo>
                  <a:lnTo>
                    <a:pt x="1175" y="1649"/>
                  </a:lnTo>
                  <a:lnTo>
                    <a:pt x="1182" y="1648"/>
                  </a:lnTo>
                  <a:lnTo>
                    <a:pt x="1190" y="1646"/>
                  </a:lnTo>
                  <a:lnTo>
                    <a:pt x="1198" y="1645"/>
                  </a:lnTo>
                  <a:lnTo>
                    <a:pt x="1198" y="1645"/>
                  </a:lnTo>
                  <a:lnTo>
                    <a:pt x="1208" y="1646"/>
                  </a:lnTo>
                  <a:lnTo>
                    <a:pt x="1217" y="1648"/>
                  </a:lnTo>
                  <a:lnTo>
                    <a:pt x="1226" y="1650"/>
                  </a:lnTo>
                  <a:lnTo>
                    <a:pt x="1234" y="1652"/>
                  </a:lnTo>
                  <a:lnTo>
                    <a:pt x="1242" y="1655"/>
                  </a:lnTo>
                  <a:lnTo>
                    <a:pt x="1248" y="1661"/>
                  </a:lnTo>
                  <a:lnTo>
                    <a:pt x="1254" y="1665"/>
                  </a:lnTo>
                  <a:lnTo>
                    <a:pt x="1259" y="1672"/>
                  </a:lnTo>
                  <a:lnTo>
                    <a:pt x="1265" y="1679"/>
                  </a:lnTo>
                  <a:lnTo>
                    <a:pt x="1268" y="1686"/>
                  </a:lnTo>
                  <a:lnTo>
                    <a:pt x="1273" y="1694"/>
                  </a:lnTo>
                  <a:lnTo>
                    <a:pt x="1275" y="1703"/>
                  </a:lnTo>
                  <a:lnTo>
                    <a:pt x="1277" y="1713"/>
                  </a:lnTo>
                  <a:lnTo>
                    <a:pt x="1279" y="1724"/>
                  </a:lnTo>
                  <a:lnTo>
                    <a:pt x="1280" y="1735"/>
                  </a:lnTo>
                  <a:lnTo>
                    <a:pt x="1280" y="1748"/>
                  </a:lnTo>
                  <a:lnTo>
                    <a:pt x="1280" y="1874"/>
                  </a:lnTo>
                  <a:lnTo>
                    <a:pt x="1225" y="1874"/>
                  </a:lnTo>
                  <a:lnTo>
                    <a:pt x="1225" y="1751"/>
                  </a:lnTo>
                  <a:lnTo>
                    <a:pt x="1225" y="1751"/>
                  </a:lnTo>
                  <a:lnTo>
                    <a:pt x="1225" y="1738"/>
                  </a:lnTo>
                  <a:lnTo>
                    <a:pt x="1223" y="1727"/>
                  </a:lnTo>
                  <a:lnTo>
                    <a:pt x="1219" y="1718"/>
                  </a:lnTo>
                  <a:lnTo>
                    <a:pt x="1215" y="1710"/>
                  </a:lnTo>
                  <a:lnTo>
                    <a:pt x="1209" y="1704"/>
                  </a:lnTo>
                  <a:lnTo>
                    <a:pt x="1203" y="1700"/>
                  </a:lnTo>
                  <a:lnTo>
                    <a:pt x="1195" y="1698"/>
                  </a:lnTo>
                  <a:lnTo>
                    <a:pt x="1185" y="1696"/>
                  </a:lnTo>
                  <a:lnTo>
                    <a:pt x="1185" y="1696"/>
                  </a:lnTo>
                  <a:lnTo>
                    <a:pt x="1175" y="1698"/>
                  </a:lnTo>
                  <a:lnTo>
                    <a:pt x="1166" y="1700"/>
                  </a:lnTo>
                  <a:lnTo>
                    <a:pt x="1159" y="1704"/>
                  </a:lnTo>
                  <a:lnTo>
                    <a:pt x="1154" y="1710"/>
                  </a:lnTo>
                  <a:lnTo>
                    <a:pt x="1148" y="1718"/>
                  </a:lnTo>
                  <a:lnTo>
                    <a:pt x="1145" y="1728"/>
                  </a:lnTo>
                  <a:lnTo>
                    <a:pt x="1143" y="1739"/>
                  </a:lnTo>
                  <a:lnTo>
                    <a:pt x="1143" y="1751"/>
                  </a:lnTo>
                  <a:lnTo>
                    <a:pt x="1143" y="1874"/>
                  </a:lnTo>
                  <a:close/>
                  <a:moveTo>
                    <a:pt x="597" y="1755"/>
                  </a:moveTo>
                  <a:lnTo>
                    <a:pt x="597" y="1874"/>
                  </a:lnTo>
                  <a:lnTo>
                    <a:pt x="541" y="1874"/>
                  </a:lnTo>
                  <a:lnTo>
                    <a:pt x="541" y="1651"/>
                  </a:lnTo>
                  <a:lnTo>
                    <a:pt x="597" y="1651"/>
                  </a:lnTo>
                  <a:lnTo>
                    <a:pt x="597" y="1755"/>
                  </a:lnTo>
                  <a:close/>
                  <a:moveTo>
                    <a:pt x="646" y="1585"/>
                  </a:moveTo>
                  <a:lnTo>
                    <a:pt x="701" y="1558"/>
                  </a:lnTo>
                  <a:lnTo>
                    <a:pt x="701" y="1760"/>
                  </a:lnTo>
                  <a:lnTo>
                    <a:pt x="701" y="1874"/>
                  </a:lnTo>
                  <a:lnTo>
                    <a:pt x="646" y="1874"/>
                  </a:lnTo>
                  <a:lnTo>
                    <a:pt x="646" y="1585"/>
                  </a:lnTo>
                  <a:close/>
                  <a:moveTo>
                    <a:pt x="877" y="1666"/>
                  </a:moveTo>
                  <a:lnTo>
                    <a:pt x="877" y="1666"/>
                  </a:lnTo>
                  <a:lnTo>
                    <a:pt x="873" y="1661"/>
                  </a:lnTo>
                  <a:lnTo>
                    <a:pt x="867" y="1658"/>
                  </a:lnTo>
                  <a:lnTo>
                    <a:pt x="860" y="1653"/>
                  </a:lnTo>
                  <a:lnTo>
                    <a:pt x="855" y="1651"/>
                  </a:lnTo>
                  <a:lnTo>
                    <a:pt x="848" y="1649"/>
                  </a:lnTo>
                  <a:lnTo>
                    <a:pt x="841" y="1646"/>
                  </a:lnTo>
                  <a:lnTo>
                    <a:pt x="828" y="1645"/>
                  </a:lnTo>
                  <a:lnTo>
                    <a:pt x="828" y="1645"/>
                  </a:lnTo>
                  <a:lnTo>
                    <a:pt x="818" y="1646"/>
                  </a:lnTo>
                  <a:lnTo>
                    <a:pt x="808" y="1648"/>
                  </a:lnTo>
                  <a:lnTo>
                    <a:pt x="799" y="1650"/>
                  </a:lnTo>
                  <a:lnTo>
                    <a:pt x="791" y="1653"/>
                  </a:lnTo>
                  <a:lnTo>
                    <a:pt x="784" y="1658"/>
                  </a:lnTo>
                  <a:lnTo>
                    <a:pt x="776" y="1663"/>
                  </a:lnTo>
                  <a:lnTo>
                    <a:pt x="769" y="1670"/>
                  </a:lnTo>
                  <a:lnTo>
                    <a:pt x="764" y="1676"/>
                  </a:lnTo>
                  <a:lnTo>
                    <a:pt x="758" y="1684"/>
                  </a:lnTo>
                  <a:lnTo>
                    <a:pt x="754" y="1693"/>
                  </a:lnTo>
                  <a:lnTo>
                    <a:pt x="749" y="1702"/>
                  </a:lnTo>
                  <a:lnTo>
                    <a:pt x="746" y="1712"/>
                  </a:lnTo>
                  <a:lnTo>
                    <a:pt x="744" y="1723"/>
                  </a:lnTo>
                  <a:lnTo>
                    <a:pt x="741" y="1735"/>
                  </a:lnTo>
                  <a:lnTo>
                    <a:pt x="740" y="1748"/>
                  </a:lnTo>
                  <a:lnTo>
                    <a:pt x="740" y="1760"/>
                  </a:lnTo>
                  <a:lnTo>
                    <a:pt x="740" y="1760"/>
                  </a:lnTo>
                  <a:lnTo>
                    <a:pt x="740" y="1774"/>
                  </a:lnTo>
                  <a:lnTo>
                    <a:pt x="741" y="1787"/>
                  </a:lnTo>
                  <a:lnTo>
                    <a:pt x="744" y="1799"/>
                  </a:lnTo>
                  <a:lnTo>
                    <a:pt x="746" y="1810"/>
                  </a:lnTo>
                  <a:lnTo>
                    <a:pt x="749" y="1821"/>
                  </a:lnTo>
                  <a:lnTo>
                    <a:pt x="752" y="1831"/>
                  </a:lnTo>
                  <a:lnTo>
                    <a:pt x="757" y="1840"/>
                  </a:lnTo>
                  <a:lnTo>
                    <a:pt x="762" y="1848"/>
                  </a:lnTo>
                  <a:lnTo>
                    <a:pt x="769" y="1856"/>
                  </a:lnTo>
                  <a:lnTo>
                    <a:pt x="775" y="1861"/>
                  </a:lnTo>
                  <a:lnTo>
                    <a:pt x="783" y="1867"/>
                  </a:lnTo>
                  <a:lnTo>
                    <a:pt x="790" y="1871"/>
                  </a:lnTo>
                  <a:lnTo>
                    <a:pt x="798" y="1874"/>
                  </a:lnTo>
                  <a:lnTo>
                    <a:pt x="807" y="1878"/>
                  </a:lnTo>
                  <a:lnTo>
                    <a:pt x="817" y="1879"/>
                  </a:lnTo>
                  <a:lnTo>
                    <a:pt x="827" y="1880"/>
                  </a:lnTo>
                  <a:lnTo>
                    <a:pt x="827" y="1880"/>
                  </a:lnTo>
                  <a:lnTo>
                    <a:pt x="834" y="1879"/>
                  </a:lnTo>
                  <a:lnTo>
                    <a:pt x="840" y="1878"/>
                  </a:lnTo>
                  <a:lnTo>
                    <a:pt x="847" y="1877"/>
                  </a:lnTo>
                  <a:lnTo>
                    <a:pt x="854" y="1874"/>
                  </a:lnTo>
                  <a:lnTo>
                    <a:pt x="859" y="1871"/>
                  </a:lnTo>
                  <a:lnTo>
                    <a:pt x="866" y="1868"/>
                  </a:lnTo>
                  <a:lnTo>
                    <a:pt x="871" y="1863"/>
                  </a:lnTo>
                  <a:lnTo>
                    <a:pt x="877" y="1858"/>
                  </a:lnTo>
                  <a:lnTo>
                    <a:pt x="877" y="1874"/>
                  </a:lnTo>
                  <a:lnTo>
                    <a:pt x="933" y="1874"/>
                  </a:lnTo>
                  <a:lnTo>
                    <a:pt x="933" y="1558"/>
                  </a:lnTo>
                  <a:lnTo>
                    <a:pt x="877" y="1585"/>
                  </a:lnTo>
                  <a:lnTo>
                    <a:pt x="877" y="1666"/>
                  </a:lnTo>
                  <a:close/>
                  <a:moveTo>
                    <a:pt x="838" y="1829"/>
                  </a:moveTo>
                  <a:lnTo>
                    <a:pt x="838" y="1829"/>
                  </a:lnTo>
                  <a:lnTo>
                    <a:pt x="831" y="1828"/>
                  </a:lnTo>
                  <a:lnTo>
                    <a:pt x="824" y="1825"/>
                  </a:lnTo>
                  <a:lnTo>
                    <a:pt x="817" y="1822"/>
                  </a:lnTo>
                  <a:lnTo>
                    <a:pt x="810" y="1815"/>
                  </a:lnTo>
                  <a:lnTo>
                    <a:pt x="805" y="1807"/>
                  </a:lnTo>
                  <a:lnTo>
                    <a:pt x="800" y="1794"/>
                  </a:lnTo>
                  <a:lnTo>
                    <a:pt x="797" y="1779"/>
                  </a:lnTo>
                  <a:lnTo>
                    <a:pt x="796" y="1759"/>
                  </a:lnTo>
                  <a:lnTo>
                    <a:pt x="796" y="1759"/>
                  </a:lnTo>
                  <a:lnTo>
                    <a:pt x="797" y="1741"/>
                  </a:lnTo>
                  <a:lnTo>
                    <a:pt x="800" y="1728"/>
                  </a:lnTo>
                  <a:lnTo>
                    <a:pt x="805" y="1717"/>
                  </a:lnTo>
                  <a:lnTo>
                    <a:pt x="810" y="1709"/>
                  </a:lnTo>
                  <a:lnTo>
                    <a:pt x="816" y="1702"/>
                  </a:lnTo>
                  <a:lnTo>
                    <a:pt x="824" y="1699"/>
                  </a:lnTo>
                  <a:lnTo>
                    <a:pt x="830" y="1696"/>
                  </a:lnTo>
                  <a:lnTo>
                    <a:pt x="838" y="1696"/>
                  </a:lnTo>
                  <a:lnTo>
                    <a:pt x="838" y="1696"/>
                  </a:lnTo>
                  <a:lnTo>
                    <a:pt x="845" y="1696"/>
                  </a:lnTo>
                  <a:lnTo>
                    <a:pt x="851" y="1699"/>
                  </a:lnTo>
                  <a:lnTo>
                    <a:pt x="858" y="1701"/>
                  </a:lnTo>
                  <a:lnTo>
                    <a:pt x="863" y="1704"/>
                  </a:lnTo>
                  <a:lnTo>
                    <a:pt x="867" y="1708"/>
                  </a:lnTo>
                  <a:lnTo>
                    <a:pt x="871" y="1711"/>
                  </a:lnTo>
                  <a:lnTo>
                    <a:pt x="877" y="1719"/>
                  </a:lnTo>
                  <a:lnTo>
                    <a:pt x="877" y="1807"/>
                  </a:lnTo>
                  <a:lnTo>
                    <a:pt x="877" y="1807"/>
                  </a:lnTo>
                  <a:lnTo>
                    <a:pt x="870" y="1814"/>
                  </a:lnTo>
                  <a:lnTo>
                    <a:pt x="863" y="1821"/>
                  </a:lnTo>
                  <a:lnTo>
                    <a:pt x="858" y="1824"/>
                  </a:lnTo>
                  <a:lnTo>
                    <a:pt x="851" y="1827"/>
                  </a:lnTo>
                  <a:lnTo>
                    <a:pt x="846" y="1828"/>
                  </a:lnTo>
                  <a:lnTo>
                    <a:pt x="838" y="1829"/>
                  </a:lnTo>
                  <a:lnTo>
                    <a:pt x="838" y="1829"/>
                  </a:lnTo>
                  <a:close/>
                  <a:moveTo>
                    <a:pt x="2084" y="1645"/>
                  </a:moveTo>
                  <a:lnTo>
                    <a:pt x="2084" y="1645"/>
                  </a:lnTo>
                  <a:lnTo>
                    <a:pt x="2079" y="1646"/>
                  </a:lnTo>
                  <a:lnTo>
                    <a:pt x="2072" y="1648"/>
                  </a:lnTo>
                  <a:lnTo>
                    <a:pt x="2059" y="1651"/>
                  </a:lnTo>
                  <a:lnTo>
                    <a:pt x="2046" y="1658"/>
                  </a:lnTo>
                  <a:lnTo>
                    <a:pt x="2035" y="1666"/>
                  </a:lnTo>
                  <a:lnTo>
                    <a:pt x="2035" y="1563"/>
                  </a:lnTo>
                  <a:lnTo>
                    <a:pt x="1980" y="1591"/>
                  </a:lnTo>
                  <a:lnTo>
                    <a:pt x="1980" y="1874"/>
                  </a:lnTo>
                  <a:lnTo>
                    <a:pt x="2035" y="1874"/>
                  </a:lnTo>
                  <a:lnTo>
                    <a:pt x="2035" y="1858"/>
                  </a:lnTo>
                  <a:lnTo>
                    <a:pt x="2035" y="1858"/>
                  </a:lnTo>
                  <a:lnTo>
                    <a:pt x="2040" y="1863"/>
                  </a:lnTo>
                  <a:lnTo>
                    <a:pt x="2046" y="1868"/>
                  </a:lnTo>
                  <a:lnTo>
                    <a:pt x="2052" y="1871"/>
                  </a:lnTo>
                  <a:lnTo>
                    <a:pt x="2059" y="1874"/>
                  </a:lnTo>
                  <a:lnTo>
                    <a:pt x="2064" y="1877"/>
                  </a:lnTo>
                  <a:lnTo>
                    <a:pt x="2072" y="1878"/>
                  </a:lnTo>
                  <a:lnTo>
                    <a:pt x="2079" y="1879"/>
                  </a:lnTo>
                  <a:lnTo>
                    <a:pt x="2085" y="1880"/>
                  </a:lnTo>
                  <a:lnTo>
                    <a:pt x="2085" y="1880"/>
                  </a:lnTo>
                  <a:lnTo>
                    <a:pt x="2095" y="1879"/>
                  </a:lnTo>
                  <a:lnTo>
                    <a:pt x="2105" y="1878"/>
                  </a:lnTo>
                  <a:lnTo>
                    <a:pt x="2114" y="1876"/>
                  </a:lnTo>
                  <a:lnTo>
                    <a:pt x="2123" y="1871"/>
                  </a:lnTo>
                  <a:lnTo>
                    <a:pt x="2131" y="1867"/>
                  </a:lnTo>
                  <a:lnTo>
                    <a:pt x="2137" y="1862"/>
                  </a:lnTo>
                  <a:lnTo>
                    <a:pt x="2144" y="1856"/>
                  </a:lnTo>
                  <a:lnTo>
                    <a:pt x="2150" y="1849"/>
                  </a:lnTo>
                  <a:lnTo>
                    <a:pt x="2155" y="1840"/>
                  </a:lnTo>
                  <a:lnTo>
                    <a:pt x="2160" y="1831"/>
                  </a:lnTo>
                  <a:lnTo>
                    <a:pt x="2163" y="1821"/>
                  </a:lnTo>
                  <a:lnTo>
                    <a:pt x="2166" y="1811"/>
                  </a:lnTo>
                  <a:lnTo>
                    <a:pt x="2170" y="1800"/>
                  </a:lnTo>
                  <a:lnTo>
                    <a:pt x="2171" y="1788"/>
                  </a:lnTo>
                  <a:lnTo>
                    <a:pt x="2172" y="1774"/>
                  </a:lnTo>
                  <a:lnTo>
                    <a:pt x="2173" y="1760"/>
                  </a:lnTo>
                  <a:lnTo>
                    <a:pt x="2173" y="1760"/>
                  </a:lnTo>
                  <a:lnTo>
                    <a:pt x="2172" y="1748"/>
                  </a:lnTo>
                  <a:lnTo>
                    <a:pt x="2171" y="1735"/>
                  </a:lnTo>
                  <a:lnTo>
                    <a:pt x="2169" y="1723"/>
                  </a:lnTo>
                  <a:lnTo>
                    <a:pt x="2166" y="1712"/>
                  </a:lnTo>
                  <a:lnTo>
                    <a:pt x="2163" y="1702"/>
                  </a:lnTo>
                  <a:lnTo>
                    <a:pt x="2159" y="1693"/>
                  </a:lnTo>
                  <a:lnTo>
                    <a:pt x="2154" y="1684"/>
                  </a:lnTo>
                  <a:lnTo>
                    <a:pt x="2149" y="1676"/>
                  </a:lnTo>
                  <a:lnTo>
                    <a:pt x="2143" y="1670"/>
                  </a:lnTo>
                  <a:lnTo>
                    <a:pt x="2136" y="1663"/>
                  </a:lnTo>
                  <a:lnTo>
                    <a:pt x="2129" y="1658"/>
                  </a:lnTo>
                  <a:lnTo>
                    <a:pt x="2121" y="1653"/>
                  </a:lnTo>
                  <a:lnTo>
                    <a:pt x="2113" y="1650"/>
                  </a:lnTo>
                  <a:lnTo>
                    <a:pt x="2104" y="1648"/>
                  </a:lnTo>
                  <a:lnTo>
                    <a:pt x="2094" y="1646"/>
                  </a:lnTo>
                  <a:lnTo>
                    <a:pt x="2084" y="1645"/>
                  </a:lnTo>
                  <a:lnTo>
                    <a:pt x="2084" y="1645"/>
                  </a:lnTo>
                  <a:close/>
                  <a:moveTo>
                    <a:pt x="2074" y="1696"/>
                  </a:moveTo>
                  <a:lnTo>
                    <a:pt x="2074" y="1696"/>
                  </a:lnTo>
                  <a:lnTo>
                    <a:pt x="2082" y="1698"/>
                  </a:lnTo>
                  <a:lnTo>
                    <a:pt x="2090" y="1700"/>
                  </a:lnTo>
                  <a:lnTo>
                    <a:pt x="2096" y="1704"/>
                  </a:lnTo>
                  <a:lnTo>
                    <a:pt x="2103" y="1711"/>
                  </a:lnTo>
                  <a:lnTo>
                    <a:pt x="2109" y="1719"/>
                  </a:lnTo>
                  <a:lnTo>
                    <a:pt x="2112" y="1730"/>
                  </a:lnTo>
                  <a:lnTo>
                    <a:pt x="2115" y="1743"/>
                  </a:lnTo>
                  <a:lnTo>
                    <a:pt x="2116" y="1759"/>
                  </a:lnTo>
                  <a:lnTo>
                    <a:pt x="2116" y="1759"/>
                  </a:lnTo>
                  <a:lnTo>
                    <a:pt x="2115" y="1775"/>
                  </a:lnTo>
                  <a:lnTo>
                    <a:pt x="2113" y="1790"/>
                  </a:lnTo>
                  <a:lnTo>
                    <a:pt x="2111" y="1801"/>
                  </a:lnTo>
                  <a:lnTo>
                    <a:pt x="2106" y="1811"/>
                  </a:lnTo>
                  <a:lnTo>
                    <a:pt x="2100" y="1819"/>
                  </a:lnTo>
                  <a:lnTo>
                    <a:pt x="2093" y="1824"/>
                  </a:lnTo>
                  <a:lnTo>
                    <a:pt x="2085" y="1828"/>
                  </a:lnTo>
                  <a:lnTo>
                    <a:pt x="2075" y="1829"/>
                  </a:lnTo>
                  <a:lnTo>
                    <a:pt x="2075" y="1829"/>
                  </a:lnTo>
                  <a:lnTo>
                    <a:pt x="2067" y="1828"/>
                  </a:lnTo>
                  <a:lnTo>
                    <a:pt x="2061" y="1827"/>
                  </a:lnTo>
                  <a:lnTo>
                    <a:pt x="2055" y="1823"/>
                  </a:lnTo>
                  <a:lnTo>
                    <a:pt x="2050" y="1821"/>
                  </a:lnTo>
                  <a:lnTo>
                    <a:pt x="2041" y="1813"/>
                  </a:lnTo>
                  <a:lnTo>
                    <a:pt x="2035" y="1808"/>
                  </a:lnTo>
                  <a:lnTo>
                    <a:pt x="2035" y="1719"/>
                  </a:lnTo>
                  <a:lnTo>
                    <a:pt x="2035" y="1719"/>
                  </a:lnTo>
                  <a:lnTo>
                    <a:pt x="2039" y="1714"/>
                  </a:lnTo>
                  <a:lnTo>
                    <a:pt x="2043" y="1710"/>
                  </a:lnTo>
                  <a:lnTo>
                    <a:pt x="2047" y="1705"/>
                  </a:lnTo>
                  <a:lnTo>
                    <a:pt x="2052" y="1702"/>
                  </a:lnTo>
                  <a:lnTo>
                    <a:pt x="2057" y="1700"/>
                  </a:lnTo>
                  <a:lnTo>
                    <a:pt x="2063" y="1698"/>
                  </a:lnTo>
                  <a:lnTo>
                    <a:pt x="2069" y="1696"/>
                  </a:lnTo>
                  <a:lnTo>
                    <a:pt x="2074" y="1696"/>
                  </a:lnTo>
                  <a:lnTo>
                    <a:pt x="2074" y="1696"/>
                  </a:lnTo>
                  <a:close/>
                  <a:moveTo>
                    <a:pt x="1455" y="1666"/>
                  </a:moveTo>
                  <a:lnTo>
                    <a:pt x="1455" y="1666"/>
                  </a:lnTo>
                  <a:lnTo>
                    <a:pt x="1451" y="1662"/>
                  </a:lnTo>
                  <a:lnTo>
                    <a:pt x="1445" y="1658"/>
                  </a:lnTo>
                  <a:lnTo>
                    <a:pt x="1438" y="1654"/>
                  </a:lnTo>
                  <a:lnTo>
                    <a:pt x="1433" y="1651"/>
                  </a:lnTo>
                  <a:lnTo>
                    <a:pt x="1426" y="1649"/>
                  </a:lnTo>
                  <a:lnTo>
                    <a:pt x="1419" y="1646"/>
                  </a:lnTo>
                  <a:lnTo>
                    <a:pt x="1413" y="1646"/>
                  </a:lnTo>
                  <a:lnTo>
                    <a:pt x="1406" y="1645"/>
                  </a:lnTo>
                  <a:lnTo>
                    <a:pt x="1406" y="1645"/>
                  </a:lnTo>
                  <a:lnTo>
                    <a:pt x="1396" y="1646"/>
                  </a:lnTo>
                  <a:lnTo>
                    <a:pt x="1386" y="1648"/>
                  </a:lnTo>
                  <a:lnTo>
                    <a:pt x="1377" y="1650"/>
                  </a:lnTo>
                  <a:lnTo>
                    <a:pt x="1369" y="1653"/>
                  </a:lnTo>
                  <a:lnTo>
                    <a:pt x="1362" y="1658"/>
                  </a:lnTo>
                  <a:lnTo>
                    <a:pt x="1354" y="1663"/>
                  </a:lnTo>
                  <a:lnTo>
                    <a:pt x="1347" y="1670"/>
                  </a:lnTo>
                  <a:lnTo>
                    <a:pt x="1342" y="1676"/>
                  </a:lnTo>
                  <a:lnTo>
                    <a:pt x="1336" y="1684"/>
                  </a:lnTo>
                  <a:lnTo>
                    <a:pt x="1332" y="1693"/>
                  </a:lnTo>
                  <a:lnTo>
                    <a:pt x="1327" y="1702"/>
                  </a:lnTo>
                  <a:lnTo>
                    <a:pt x="1324" y="1712"/>
                  </a:lnTo>
                  <a:lnTo>
                    <a:pt x="1322" y="1723"/>
                  </a:lnTo>
                  <a:lnTo>
                    <a:pt x="1319" y="1735"/>
                  </a:lnTo>
                  <a:lnTo>
                    <a:pt x="1318" y="1748"/>
                  </a:lnTo>
                  <a:lnTo>
                    <a:pt x="1318" y="1760"/>
                  </a:lnTo>
                  <a:lnTo>
                    <a:pt x="1318" y="1760"/>
                  </a:lnTo>
                  <a:lnTo>
                    <a:pt x="1318" y="1774"/>
                  </a:lnTo>
                  <a:lnTo>
                    <a:pt x="1319" y="1787"/>
                  </a:lnTo>
                  <a:lnTo>
                    <a:pt x="1322" y="1799"/>
                  </a:lnTo>
                  <a:lnTo>
                    <a:pt x="1324" y="1810"/>
                  </a:lnTo>
                  <a:lnTo>
                    <a:pt x="1327" y="1821"/>
                  </a:lnTo>
                  <a:lnTo>
                    <a:pt x="1330" y="1831"/>
                  </a:lnTo>
                  <a:lnTo>
                    <a:pt x="1336" y="1840"/>
                  </a:lnTo>
                  <a:lnTo>
                    <a:pt x="1340" y="1848"/>
                  </a:lnTo>
                  <a:lnTo>
                    <a:pt x="1347" y="1856"/>
                  </a:lnTo>
                  <a:lnTo>
                    <a:pt x="1353" y="1861"/>
                  </a:lnTo>
                  <a:lnTo>
                    <a:pt x="1360" y="1867"/>
                  </a:lnTo>
                  <a:lnTo>
                    <a:pt x="1368" y="1871"/>
                  </a:lnTo>
                  <a:lnTo>
                    <a:pt x="1376" y="1874"/>
                  </a:lnTo>
                  <a:lnTo>
                    <a:pt x="1385" y="1878"/>
                  </a:lnTo>
                  <a:lnTo>
                    <a:pt x="1395" y="1879"/>
                  </a:lnTo>
                  <a:lnTo>
                    <a:pt x="1405" y="1879"/>
                  </a:lnTo>
                  <a:lnTo>
                    <a:pt x="1405" y="1879"/>
                  </a:lnTo>
                  <a:lnTo>
                    <a:pt x="1412" y="1879"/>
                  </a:lnTo>
                  <a:lnTo>
                    <a:pt x="1418" y="1878"/>
                  </a:lnTo>
                  <a:lnTo>
                    <a:pt x="1425" y="1877"/>
                  </a:lnTo>
                  <a:lnTo>
                    <a:pt x="1432" y="1874"/>
                  </a:lnTo>
                  <a:lnTo>
                    <a:pt x="1438" y="1871"/>
                  </a:lnTo>
                  <a:lnTo>
                    <a:pt x="1444" y="1867"/>
                  </a:lnTo>
                  <a:lnTo>
                    <a:pt x="1449" y="1863"/>
                  </a:lnTo>
                  <a:lnTo>
                    <a:pt x="1455" y="1858"/>
                  </a:lnTo>
                  <a:lnTo>
                    <a:pt x="1455" y="1863"/>
                  </a:lnTo>
                  <a:lnTo>
                    <a:pt x="1455" y="1863"/>
                  </a:lnTo>
                  <a:lnTo>
                    <a:pt x="1455" y="1872"/>
                  </a:lnTo>
                  <a:lnTo>
                    <a:pt x="1454" y="1882"/>
                  </a:lnTo>
                  <a:lnTo>
                    <a:pt x="1452" y="1892"/>
                  </a:lnTo>
                  <a:lnTo>
                    <a:pt x="1449" y="1897"/>
                  </a:lnTo>
                  <a:lnTo>
                    <a:pt x="1446" y="1901"/>
                  </a:lnTo>
                  <a:lnTo>
                    <a:pt x="1443" y="1906"/>
                  </a:lnTo>
                  <a:lnTo>
                    <a:pt x="1438" y="1910"/>
                  </a:lnTo>
                  <a:lnTo>
                    <a:pt x="1432" y="1913"/>
                  </a:lnTo>
                  <a:lnTo>
                    <a:pt x="1425" y="1916"/>
                  </a:lnTo>
                  <a:lnTo>
                    <a:pt x="1417" y="1919"/>
                  </a:lnTo>
                  <a:lnTo>
                    <a:pt x="1407" y="1920"/>
                  </a:lnTo>
                  <a:lnTo>
                    <a:pt x="1396" y="1922"/>
                  </a:lnTo>
                  <a:lnTo>
                    <a:pt x="1384" y="1922"/>
                  </a:lnTo>
                  <a:lnTo>
                    <a:pt x="1382" y="1922"/>
                  </a:lnTo>
                  <a:lnTo>
                    <a:pt x="1401" y="1966"/>
                  </a:lnTo>
                  <a:lnTo>
                    <a:pt x="1402" y="1966"/>
                  </a:lnTo>
                  <a:lnTo>
                    <a:pt x="1402" y="1966"/>
                  </a:lnTo>
                  <a:lnTo>
                    <a:pt x="1415" y="1966"/>
                  </a:lnTo>
                  <a:lnTo>
                    <a:pt x="1427" y="1963"/>
                  </a:lnTo>
                  <a:lnTo>
                    <a:pt x="1439" y="1961"/>
                  </a:lnTo>
                  <a:lnTo>
                    <a:pt x="1449" y="1958"/>
                  </a:lnTo>
                  <a:lnTo>
                    <a:pt x="1459" y="1954"/>
                  </a:lnTo>
                  <a:lnTo>
                    <a:pt x="1468" y="1950"/>
                  </a:lnTo>
                  <a:lnTo>
                    <a:pt x="1476" y="1943"/>
                  </a:lnTo>
                  <a:lnTo>
                    <a:pt x="1484" y="1938"/>
                  </a:lnTo>
                  <a:lnTo>
                    <a:pt x="1491" y="1930"/>
                  </a:lnTo>
                  <a:lnTo>
                    <a:pt x="1495" y="1921"/>
                  </a:lnTo>
                  <a:lnTo>
                    <a:pt x="1501" y="1912"/>
                  </a:lnTo>
                  <a:lnTo>
                    <a:pt x="1504" y="1902"/>
                  </a:lnTo>
                  <a:lnTo>
                    <a:pt x="1507" y="1891"/>
                  </a:lnTo>
                  <a:lnTo>
                    <a:pt x="1509" y="1880"/>
                  </a:lnTo>
                  <a:lnTo>
                    <a:pt x="1511" y="1868"/>
                  </a:lnTo>
                  <a:lnTo>
                    <a:pt x="1511" y="1853"/>
                  </a:lnTo>
                  <a:lnTo>
                    <a:pt x="1511" y="1651"/>
                  </a:lnTo>
                  <a:lnTo>
                    <a:pt x="1455" y="1651"/>
                  </a:lnTo>
                  <a:lnTo>
                    <a:pt x="1455" y="1666"/>
                  </a:lnTo>
                  <a:close/>
                  <a:moveTo>
                    <a:pt x="1455" y="1719"/>
                  </a:moveTo>
                  <a:lnTo>
                    <a:pt x="1455" y="1807"/>
                  </a:lnTo>
                  <a:lnTo>
                    <a:pt x="1455" y="1807"/>
                  </a:lnTo>
                  <a:lnTo>
                    <a:pt x="1448" y="1814"/>
                  </a:lnTo>
                  <a:lnTo>
                    <a:pt x="1439" y="1822"/>
                  </a:lnTo>
                  <a:lnTo>
                    <a:pt x="1435" y="1824"/>
                  </a:lnTo>
                  <a:lnTo>
                    <a:pt x="1429" y="1827"/>
                  </a:lnTo>
                  <a:lnTo>
                    <a:pt x="1423" y="1828"/>
                  </a:lnTo>
                  <a:lnTo>
                    <a:pt x="1416" y="1829"/>
                  </a:lnTo>
                  <a:lnTo>
                    <a:pt x="1416" y="1829"/>
                  </a:lnTo>
                  <a:lnTo>
                    <a:pt x="1408" y="1828"/>
                  </a:lnTo>
                  <a:lnTo>
                    <a:pt x="1402" y="1825"/>
                  </a:lnTo>
                  <a:lnTo>
                    <a:pt x="1394" y="1821"/>
                  </a:lnTo>
                  <a:lnTo>
                    <a:pt x="1388" y="1815"/>
                  </a:lnTo>
                  <a:lnTo>
                    <a:pt x="1383" y="1807"/>
                  </a:lnTo>
                  <a:lnTo>
                    <a:pt x="1378" y="1794"/>
                  </a:lnTo>
                  <a:lnTo>
                    <a:pt x="1375" y="1779"/>
                  </a:lnTo>
                  <a:lnTo>
                    <a:pt x="1374" y="1759"/>
                  </a:lnTo>
                  <a:lnTo>
                    <a:pt x="1374" y="1759"/>
                  </a:lnTo>
                  <a:lnTo>
                    <a:pt x="1375" y="1741"/>
                  </a:lnTo>
                  <a:lnTo>
                    <a:pt x="1378" y="1728"/>
                  </a:lnTo>
                  <a:lnTo>
                    <a:pt x="1383" y="1717"/>
                  </a:lnTo>
                  <a:lnTo>
                    <a:pt x="1388" y="1709"/>
                  </a:lnTo>
                  <a:lnTo>
                    <a:pt x="1394" y="1702"/>
                  </a:lnTo>
                  <a:lnTo>
                    <a:pt x="1402" y="1699"/>
                  </a:lnTo>
                  <a:lnTo>
                    <a:pt x="1408" y="1696"/>
                  </a:lnTo>
                  <a:lnTo>
                    <a:pt x="1416" y="1696"/>
                  </a:lnTo>
                  <a:lnTo>
                    <a:pt x="1416" y="1696"/>
                  </a:lnTo>
                  <a:lnTo>
                    <a:pt x="1423" y="1696"/>
                  </a:lnTo>
                  <a:lnTo>
                    <a:pt x="1429" y="1699"/>
                  </a:lnTo>
                  <a:lnTo>
                    <a:pt x="1436" y="1701"/>
                  </a:lnTo>
                  <a:lnTo>
                    <a:pt x="1441" y="1703"/>
                  </a:lnTo>
                  <a:lnTo>
                    <a:pt x="1445" y="1708"/>
                  </a:lnTo>
                  <a:lnTo>
                    <a:pt x="1449" y="1711"/>
                  </a:lnTo>
                  <a:lnTo>
                    <a:pt x="1455" y="1719"/>
                  </a:lnTo>
                  <a:lnTo>
                    <a:pt x="1455" y="1719"/>
                  </a:lnTo>
                  <a:close/>
                  <a:moveTo>
                    <a:pt x="1683" y="1705"/>
                  </a:moveTo>
                  <a:lnTo>
                    <a:pt x="1683" y="1705"/>
                  </a:lnTo>
                  <a:lnTo>
                    <a:pt x="1696" y="1699"/>
                  </a:lnTo>
                  <a:lnTo>
                    <a:pt x="1709" y="1694"/>
                  </a:lnTo>
                  <a:lnTo>
                    <a:pt x="1724" y="1691"/>
                  </a:lnTo>
                  <a:lnTo>
                    <a:pt x="1740" y="1690"/>
                  </a:lnTo>
                  <a:lnTo>
                    <a:pt x="1740" y="1690"/>
                  </a:lnTo>
                  <a:lnTo>
                    <a:pt x="1750" y="1691"/>
                  </a:lnTo>
                  <a:lnTo>
                    <a:pt x="1757" y="1692"/>
                  </a:lnTo>
                  <a:lnTo>
                    <a:pt x="1764" y="1694"/>
                  </a:lnTo>
                  <a:lnTo>
                    <a:pt x="1770" y="1699"/>
                  </a:lnTo>
                  <a:lnTo>
                    <a:pt x="1774" y="1703"/>
                  </a:lnTo>
                  <a:lnTo>
                    <a:pt x="1777" y="1709"/>
                  </a:lnTo>
                  <a:lnTo>
                    <a:pt x="1780" y="1714"/>
                  </a:lnTo>
                  <a:lnTo>
                    <a:pt x="1780" y="1722"/>
                  </a:lnTo>
                  <a:lnTo>
                    <a:pt x="1780" y="1738"/>
                  </a:lnTo>
                  <a:lnTo>
                    <a:pt x="1780" y="1738"/>
                  </a:lnTo>
                  <a:lnTo>
                    <a:pt x="1770" y="1733"/>
                  </a:lnTo>
                  <a:lnTo>
                    <a:pt x="1757" y="1730"/>
                  </a:lnTo>
                  <a:lnTo>
                    <a:pt x="1745" y="1728"/>
                  </a:lnTo>
                  <a:lnTo>
                    <a:pt x="1732" y="1727"/>
                  </a:lnTo>
                  <a:lnTo>
                    <a:pt x="1732" y="1727"/>
                  </a:lnTo>
                  <a:lnTo>
                    <a:pt x="1716" y="1728"/>
                  </a:lnTo>
                  <a:lnTo>
                    <a:pt x="1701" y="1731"/>
                  </a:lnTo>
                  <a:lnTo>
                    <a:pt x="1686" y="1735"/>
                  </a:lnTo>
                  <a:lnTo>
                    <a:pt x="1678" y="1739"/>
                  </a:lnTo>
                  <a:lnTo>
                    <a:pt x="1672" y="1743"/>
                  </a:lnTo>
                  <a:lnTo>
                    <a:pt x="1666" y="1748"/>
                  </a:lnTo>
                  <a:lnTo>
                    <a:pt x="1661" y="1753"/>
                  </a:lnTo>
                  <a:lnTo>
                    <a:pt x="1655" y="1759"/>
                  </a:lnTo>
                  <a:lnTo>
                    <a:pt x="1651" y="1765"/>
                  </a:lnTo>
                  <a:lnTo>
                    <a:pt x="1647" y="1773"/>
                  </a:lnTo>
                  <a:lnTo>
                    <a:pt x="1645" y="1782"/>
                  </a:lnTo>
                  <a:lnTo>
                    <a:pt x="1644" y="1791"/>
                  </a:lnTo>
                  <a:lnTo>
                    <a:pt x="1643" y="1800"/>
                  </a:lnTo>
                  <a:lnTo>
                    <a:pt x="1643" y="1800"/>
                  </a:lnTo>
                  <a:lnTo>
                    <a:pt x="1644" y="1811"/>
                  </a:lnTo>
                  <a:lnTo>
                    <a:pt x="1645" y="1821"/>
                  </a:lnTo>
                  <a:lnTo>
                    <a:pt x="1647" y="1829"/>
                  </a:lnTo>
                  <a:lnTo>
                    <a:pt x="1651" y="1838"/>
                  </a:lnTo>
                  <a:lnTo>
                    <a:pt x="1654" y="1844"/>
                  </a:lnTo>
                  <a:lnTo>
                    <a:pt x="1659" y="1851"/>
                  </a:lnTo>
                  <a:lnTo>
                    <a:pt x="1664" y="1857"/>
                  </a:lnTo>
                  <a:lnTo>
                    <a:pt x="1671" y="1862"/>
                  </a:lnTo>
                  <a:lnTo>
                    <a:pt x="1676" y="1867"/>
                  </a:lnTo>
                  <a:lnTo>
                    <a:pt x="1683" y="1870"/>
                  </a:lnTo>
                  <a:lnTo>
                    <a:pt x="1697" y="1876"/>
                  </a:lnTo>
                  <a:lnTo>
                    <a:pt x="1712" y="1879"/>
                  </a:lnTo>
                  <a:lnTo>
                    <a:pt x="1726" y="1880"/>
                  </a:lnTo>
                  <a:lnTo>
                    <a:pt x="1726" y="1880"/>
                  </a:lnTo>
                  <a:lnTo>
                    <a:pt x="1738" y="1878"/>
                  </a:lnTo>
                  <a:lnTo>
                    <a:pt x="1746" y="1877"/>
                  </a:lnTo>
                  <a:lnTo>
                    <a:pt x="1753" y="1874"/>
                  </a:lnTo>
                  <a:lnTo>
                    <a:pt x="1761" y="1871"/>
                  </a:lnTo>
                  <a:lnTo>
                    <a:pt x="1767" y="1867"/>
                  </a:lnTo>
                  <a:lnTo>
                    <a:pt x="1774" y="1862"/>
                  </a:lnTo>
                  <a:lnTo>
                    <a:pt x="1780" y="1857"/>
                  </a:lnTo>
                  <a:lnTo>
                    <a:pt x="1780" y="1874"/>
                  </a:lnTo>
                  <a:lnTo>
                    <a:pt x="1835" y="1874"/>
                  </a:lnTo>
                  <a:lnTo>
                    <a:pt x="1835" y="1723"/>
                  </a:lnTo>
                  <a:lnTo>
                    <a:pt x="1835" y="1723"/>
                  </a:lnTo>
                  <a:lnTo>
                    <a:pt x="1835" y="1714"/>
                  </a:lnTo>
                  <a:lnTo>
                    <a:pt x="1834" y="1707"/>
                  </a:lnTo>
                  <a:lnTo>
                    <a:pt x="1832" y="1699"/>
                  </a:lnTo>
                  <a:lnTo>
                    <a:pt x="1830" y="1691"/>
                  </a:lnTo>
                  <a:lnTo>
                    <a:pt x="1825" y="1684"/>
                  </a:lnTo>
                  <a:lnTo>
                    <a:pt x="1822" y="1678"/>
                  </a:lnTo>
                  <a:lnTo>
                    <a:pt x="1816" y="1672"/>
                  </a:lnTo>
                  <a:lnTo>
                    <a:pt x="1811" y="1666"/>
                  </a:lnTo>
                  <a:lnTo>
                    <a:pt x="1805" y="1662"/>
                  </a:lnTo>
                  <a:lnTo>
                    <a:pt x="1798" y="1658"/>
                  </a:lnTo>
                  <a:lnTo>
                    <a:pt x="1791" y="1654"/>
                  </a:lnTo>
                  <a:lnTo>
                    <a:pt x="1783" y="1651"/>
                  </a:lnTo>
                  <a:lnTo>
                    <a:pt x="1774" y="1649"/>
                  </a:lnTo>
                  <a:lnTo>
                    <a:pt x="1765" y="1648"/>
                  </a:lnTo>
                  <a:lnTo>
                    <a:pt x="1755" y="1646"/>
                  </a:lnTo>
                  <a:lnTo>
                    <a:pt x="1745" y="1645"/>
                  </a:lnTo>
                  <a:lnTo>
                    <a:pt x="1745" y="1645"/>
                  </a:lnTo>
                  <a:lnTo>
                    <a:pt x="1733" y="1646"/>
                  </a:lnTo>
                  <a:lnTo>
                    <a:pt x="1723" y="1646"/>
                  </a:lnTo>
                  <a:lnTo>
                    <a:pt x="1712" y="1649"/>
                  </a:lnTo>
                  <a:lnTo>
                    <a:pt x="1701" y="1651"/>
                  </a:lnTo>
                  <a:lnTo>
                    <a:pt x="1691" y="1654"/>
                  </a:lnTo>
                  <a:lnTo>
                    <a:pt x="1681" y="1658"/>
                  </a:lnTo>
                  <a:lnTo>
                    <a:pt x="1671" y="1662"/>
                  </a:lnTo>
                  <a:lnTo>
                    <a:pt x="1661" y="1668"/>
                  </a:lnTo>
                  <a:lnTo>
                    <a:pt x="1683" y="1705"/>
                  </a:lnTo>
                  <a:close/>
                  <a:moveTo>
                    <a:pt x="1698" y="1800"/>
                  </a:moveTo>
                  <a:lnTo>
                    <a:pt x="1698" y="1800"/>
                  </a:lnTo>
                  <a:lnTo>
                    <a:pt x="1698" y="1793"/>
                  </a:lnTo>
                  <a:lnTo>
                    <a:pt x="1701" y="1787"/>
                  </a:lnTo>
                  <a:lnTo>
                    <a:pt x="1704" y="1781"/>
                  </a:lnTo>
                  <a:lnTo>
                    <a:pt x="1708" y="1777"/>
                  </a:lnTo>
                  <a:lnTo>
                    <a:pt x="1714" y="1773"/>
                  </a:lnTo>
                  <a:lnTo>
                    <a:pt x="1721" y="1771"/>
                  </a:lnTo>
                  <a:lnTo>
                    <a:pt x="1728" y="1769"/>
                  </a:lnTo>
                  <a:lnTo>
                    <a:pt x="1736" y="1769"/>
                  </a:lnTo>
                  <a:lnTo>
                    <a:pt x="1736" y="1769"/>
                  </a:lnTo>
                  <a:lnTo>
                    <a:pt x="1748" y="1769"/>
                  </a:lnTo>
                  <a:lnTo>
                    <a:pt x="1760" y="1771"/>
                  </a:lnTo>
                  <a:lnTo>
                    <a:pt x="1770" y="1774"/>
                  </a:lnTo>
                  <a:lnTo>
                    <a:pt x="1780" y="1780"/>
                  </a:lnTo>
                  <a:lnTo>
                    <a:pt x="1780" y="1810"/>
                  </a:lnTo>
                  <a:lnTo>
                    <a:pt x="1780" y="1810"/>
                  </a:lnTo>
                  <a:lnTo>
                    <a:pt x="1777" y="1814"/>
                  </a:lnTo>
                  <a:lnTo>
                    <a:pt x="1773" y="1819"/>
                  </a:lnTo>
                  <a:lnTo>
                    <a:pt x="1768" y="1823"/>
                  </a:lnTo>
                  <a:lnTo>
                    <a:pt x="1763" y="1827"/>
                  </a:lnTo>
                  <a:lnTo>
                    <a:pt x="1757" y="1830"/>
                  </a:lnTo>
                  <a:lnTo>
                    <a:pt x="1751" y="1832"/>
                  </a:lnTo>
                  <a:lnTo>
                    <a:pt x="1744" y="1833"/>
                  </a:lnTo>
                  <a:lnTo>
                    <a:pt x="1736" y="1834"/>
                  </a:lnTo>
                  <a:lnTo>
                    <a:pt x="1736" y="1834"/>
                  </a:lnTo>
                  <a:lnTo>
                    <a:pt x="1728" y="1833"/>
                  </a:lnTo>
                  <a:lnTo>
                    <a:pt x="1721" y="1831"/>
                  </a:lnTo>
                  <a:lnTo>
                    <a:pt x="1714" y="1829"/>
                  </a:lnTo>
                  <a:lnTo>
                    <a:pt x="1708" y="1824"/>
                  </a:lnTo>
                  <a:lnTo>
                    <a:pt x="1704" y="1820"/>
                  </a:lnTo>
                  <a:lnTo>
                    <a:pt x="1701" y="1814"/>
                  </a:lnTo>
                  <a:lnTo>
                    <a:pt x="1699" y="1808"/>
                  </a:lnTo>
                  <a:lnTo>
                    <a:pt x="1698" y="1800"/>
                  </a:lnTo>
                  <a:lnTo>
                    <a:pt x="1698" y="1800"/>
                  </a:lnTo>
                  <a:close/>
                  <a:moveTo>
                    <a:pt x="2350" y="1810"/>
                  </a:moveTo>
                  <a:lnTo>
                    <a:pt x="2350" y="1810"/>
                  </a:lnTo>
                  <a:lnTo>
                    <a:pt x="2342" y="1817"/>
                  </a:lnTo>
                  <a:lnTo>
                    <a:pt x="2332" y="1822"/>
                  </a:lnTo>
                  <a:lnTo>
                    <a:pt x="2326" y="1824"/>
                  </a:lnTo>
                  <a:lnTo>
                    <a:pt x="2320" y="1827"/>
                  </a:lnTo>
                  <a:lnTo>
                    <a:pt x="2313" y="1828"/>
                  </a:lnTo>
                  <a:lnTo>
                    <a:pt x="2306" y="1829"/>
                  </a:lnTo>
                  <a:lnTo>
                    <a:pt x="2306" y="1829"/>
                  </a:lnTo>
                  <a:lnTo>
                    <a:pt x="2301" y="1828"/>
                  </a:lnTo>
                  <a:lnTo>
                    <a:pt x="2294" y="1828"/>
                  </a:lnTo>
                  <a:lnTo>
                    <a:pt x="2286" y="1825"/>
                  </a:lnTo>
                  <a:lnTo>
                    <a:pt x="2277" y="1821"/>
                  </a:lnTo>
                  <a:lnTo>
                    <a:pt x="2270" y="1815"/>
                  </a:lnTo>
                  <a:lnTo>
                    <a:pt x="2266" y="1811"/>
                  </a:lnTo>
                  <a:lnTo>
                    <a:pt x="2263" y="1807"/>
                  </a:lnTo>
                  <a:lnTo>
                    <a:pt x="2261" y="1801"/>
                  </a:lnTo>
                  <a:lnTo>
                    <a:pt x="2259" y="1794"/>
                  </a:lnTo>
                  <a:lnTo>
                    <a:pt x="2257" y="1788"/>
                  </a:lnTo>
                  <a:lnTo>
                    <a:pt x="2256" y="1780"/>
                  </a:lnTo>
                  <a:lnTo>
                    <a:pt x="2393" y="1780"/>
                  </a:lnTo>
                  <a:lnTo>
                    <a:pt x="2393" y="1780"/>
                  </a:lnTo>
                  <a:lnTo>
                    <a:pt x="2394" y="1763"/>
                  </a:lnTo>
                  <a:lnTo>
                    <a:pt x="2394" y="1763"/>
                  </a:lnTo>
                  <a:lnTo>
                    <a:pt x="2394" y="1750"/>
                  </a:lnTo>
                  <a:lnTo>
                    <a:pt x="2392" y="1738"/>
                  </a:lnTo>
                  <a:lnTo>
                    <a:pt x="2391" y="1725"/>
                  </a:lnTo>
                  <a:lnTo>
                    <a:pt x="2388" y="1714"/>
                  </a:lnTo>
                  <a:lnTo>
                    <a:pt x="2384" y="1704"/>
                  </a:lnTo>
                  <a:lnTo>
                    <a:pt x="2380" y="1694"/>
                  </a:lnTo>
                  <a:lnTo>
                    <a:pt x="2374" y="1685"/>
                  </a:lnTo>
                  <a:lnTo>
                    <a:pt x="2369" y="1678"/>
                  </a:lnTo>
                  <a:lnTo>
                    <a:pt x="2362" y="1670"/>
                  </a:lnTo>
                  <a:lnTo>
                    <a:pt x="2355" y="1664"/>
                  </a:lnTo>
                  <a:lnTo>
                    <a:pt x="2348" y="1659"/>
                  </a:lnTo>
                  <a:lnTo>
                    <a:pt x="2339" y="1654"/>
                  </a:lnTo>
                  <a:lnTo>
                    <a:pt x="2330" y="1651"/>
                  </a:lnTo>
                  <a:lnTo>
                    <a:pt x="2321" y="1648"/>
                  </a:lnTo>
                  <a:lnTo>
                    <a:pt x="2311" y="1646"/>
                  </a:lnTo>
                  <a:lnTo>
                    <a:pt x="2300" y="1645"/>
                  </a:lnTo>
                  <a:lnTo>
                    <a:pt x="2300" y="1645"/>
                  </a:lnTo>
                  <a:lnTo>
                    <a:pt x="2290" y="1646"/>
                  </a:lnTo>
                  <a:lnTo>
                    <a:pt x="2280" y="1648"/>
                  </a:lnTo>
                  <a:lnTo>
                    <a:pt x="2270" y="1651"/>
                  </a:lnTo>
                  <a:lnTo>
                    <a:pt x="2260" y="1654"/>
                  </a:lnTo>
                  <a:lnTo>
                    <a:pt x="2251" y="1659"/>
                  </a:lnTo>
                  <a:lnTo>
                    <a:pt x="2243" y="1665"/>
                  </a:lnTo>
                  <a:lnTo>
                    <a:pt x="2235" y="1671"/>
                  </a:lnTo>
                  <a:lnTo>
                    <a:pt x="2229" y="1679"/>
                  </a:lnTo>
                  <a:lnTo>
                    <a:pt x="2222" y="1686"/>
                  </a:lnTo>
                  <a:lnTo>
                    <a:pt x="2216" y="1695"/>
                  </a:lnTo>
                  <a:lnTo>
                    <a:pt x="2212" y="1705"/>
                  </a:lnTo>
                  <a:lnTo>
                    <a:pt x="2207" y="1715"/>
                  </a:lnTo>
                  <a:lnTo>
                    <a:pt x="2204" y="1727"/>
                  </a:lnTo>
                  <a:lnTo>
                    <a:pt x="2202" y="1739"/>
                  </a:lnTo>
                  <a:lnTo>
                    <a:pt x="2201" y="1750"/>
                  </a:lnTo>
                  <a:lnTo>
                    <a:pt x="2200" y="1763"/>
                  </a:lnTo>
                  <a:lnTo>
                    <a:pt x="2200" y="1763"/>
                  </a:lnTo>
                  <a:lnTo>
                    <a:pt x="2201" y="1775"/>
                  </a:lnTo>
                  <a:lnTo>
                    <a:pt x="2202" y="1788"/>
                  </a:lnTo>
                  <a:lnTo>
                    <a:pt x="2204" y="1800"/>
                  </a:lnTo>
                  <a:lnTo>
                    <a:pt x="2207" y="1811"/>
                  </a:lnTo>
                  <a:lnTo>
                    <a:pt x="2212" y="1821"/>
                  </a:lnTo>
                  <a:lnTo>
                    <a:pt x="2216" y="1831"/>
                  </a:lnTo>
                  <a:lnTo>
                    <a:pt x="2222" y="1840"/>
                  </a:lnTo>
                  <a:lnTo>
                    <a:pt x="2229" y="1848"/>
                  </a:lnTo>
                  <a:lnTo>
                    <a:pt x="2236" y="1854"/>
                  </a:lnTo>
                  <a:lnTo>
                    <a:pt x="2244" y="1861"/>
                  </a:lnTo>
                  <a:lnTo>
                    <a:pt x="2253" y="1867"/>
                  </a:lnTo>
                  <a:lnTo>
                    <a:pt x="2262" y="1871"/>
                  </a:lnTo>
                  <a:lnTo>
                    <a:pt x="2272" y="1874"/>
                  </a:lnTo>
                  <a:lnTo>
                    <a:pt x="2283" y="1878"/>
                  </a:lnTo>
                  <a:lnTo>
                    <a:pt x="2294" y="1879"/>
                  </a:lnTo>
                  <a:lnTo>
                    <a:pt x="2306" y="1880"/>
                  </a:lnTo>
                  <a:lnTo>
                    <a:pt x="2306" y="1880"/>
                  </a:lnTo>
                  <a:lnTo>
                    <a:pt x="2317" y="1879"/>
                  </a:lnTo>
                  <a:lnTo>
                    <a:pt x="2327" y="1878"/>
                  </a:lnTo>
                  <a:lnTo>
                    <a:pt x="2339" y="1874"/>
                  </a:lnTo>
                  <a:lnTo>
                    <a:pt x="2349" y="1871"/>
                  </a:lnTo>
                  <a:lnTo>
                    <a:pt x="2359" y="1866"/>
                  </a:lnTo>
                  <a:lnTo>
                    <a:pt x="2368" y="1860"/>
                  </a:lnTo>
                  <a:lnTo>
                    <a:pt x="2376" y="1852"/>
                  </a:lnTo>
                  <a:lnTo>
                    <a:pt x="2385" y="1844"/>
                  </a:lnTo>
                  <a:lnTo>
                    <a:pt x="2350" y="1810"/>
                  </a:lnTo>
                  <a:close/>
                  <a:moveTo>
                    <a:pt x="2257" y="1739"/>
                  </a:moveTo>
                  <a:lnTo>
                    <a:pt x="2257" y="1739"/>
                  </a:lnTo>
                  <a:lnTo>
                    <a:pt x="2259" y="1729"/>
                  </a:lnTo>
                  <a:lnTo>
                    <a:pt x="2261" y="1720"/>
                  </a:lnTo>
                  <a:lnTo>
                    <a:pt x="2264" y="1712"/>
                  </a:lnTo>
                  <a:lnTo>
                    <a:pt x="2270" y="1705"/>
                  </a:lnTo>
                  <a:lnTo>
                    <a:pt x="2275" y="1700"/>
                  </a:lnTo>
                  <a:lnTo>
                    <a:pt x="2282" y="1696"/>
                  </a:lnTo>
                  <a:lnTo>
                    <a:pt x="2290" y="1693"/>
                  </a:lnTo>
                  <a:lnTo>
                    <a:pt x="2299" y="1693"/>
                  </a:lnTo>
                  <a:lnTo>
                    <a:pt x="2299" y="1693"/>
                  </a:lnTo>
                  <a:lnTo>
                    <a:pt x="2309" y="1694"/>
                  </a:lnTo>
                  <a:lnTo>
                    <a:pt x="2317" y="1696"/>
                  </a:lnTo>
                  <a:lnTo>
                    <a:pt x="2324" y="1701"/>
                  </a:lnTo>
                  <a:lnTo>
                    <a:pt x="2330" y="1708"/>
                  </a:lnTo>
                  <a:lnTo>
                    <a:pt x="2334" y="1714"/>
                  </a:lnTo>
                  <a:lnTo>
                    <a:pt x="2338" y="1722"/>
                  </a:lnTo>
                  <a:lnTo>
                    <a:pt x="2340" y="1731"/>
                  </a:lnTo>
                  <a:lnTo>
                    <a:pt x="2341" y="1739"/>
                  </a:lnTo>
                  <a:lnTo>
                    <a:pt x="2257" y="1739"/>
                  </a:lnTo>
                  <a:close/>
                  <a:moveTo>
                    <a:pt x="2884" y="1810"/>
                  </a:moveTo>
                  <a:lnTo>
                    <a:pt x="2884" y="1810"/>
                  </a:lnTo>
                  <a:lnTo>
                    <a:pt x="2875" y="1817"/>
                  </a:lnTo>
                  <a:lnTo>
                    <a:pt x="2867" y="1822"/>
                  </a:lnTo>
                  <a:lnTo>
                    <a:pt x="2860" y="1824"/>
                  </a:lnTo>
                  <a:lnTo>
                    <a:pt x="2854" y="1827"/>
                  </a:lnTo>
                  <a:lnTo>
                    <a:pt x="2848" y="1828"/>
                  </a:lnTo>
                  <a:lnTo>
                    <a:pt x="2840" y="1829"/>
                  </a:lnTo>
                  <a:lnTo>
                    <a:pt x="2840" y="1829"/>
                  </a:lnTo>
                  <a:lnTo>
                    <a:pt x="2834" y="1828"/>
                  </a:lnTo>
                  <a:lnTo>
                    <a:pt x="2828" y="1828"/>
                  </a:lnTo>
                  <a:lnTo>
                    <a:pt x="2820" y="1825"/>
                  </a:lnTo>
                  <a:lnTo>
                    <a:pt x="2812" y="1821"/>
                  </a:lnTo>
                  <a:lnTo>
                    <a:pt x="2804" y="1815"/>
                  </a:lnTo>
                  <a:lnTo>
                    <a:pt x="2801" y="1811"/>
                  </a:lnTo>
                  <a:lnTo>
                    <a:pt x="2798" y="1807"/>
                  </a:lnTo>
                  <a:lnTo>
                    <a:pt x="2795" y="1801"/>
                  </a:lnTo>
                  <a:lnTo>
                    <a:pt x="2793" y="1794"/>
                  </a:lnTo>
                  <a:lnTo>
                    <a:pt x="2791" y="1788"/>
                  </a:lnTo>
                  <a:lnTo>
                    <a:pt x="2790" y="1780"/>
                  </a:lnTo>
                  <a:lnTo>
                    <a:pt x="2928" y="1780"/>
                  </a:lnTo>
                  <a:lnTo>
                    <a:pt x="2928" y="1780"/>
                  </a:lnTo>
                  <a:lnTo>
                    <a:pt x="2929" y="1763"/>
                  </a:lnTo>
                  <a:lnTo>
                    <a:pt x="2929" y="1763"/>
                  </a:lnTo>
                  <a:lnTo>
                    <a:pt x="2928" y="1750"/>
                  </a:lnTo>
                  <a:lnTo>
                    <a:pt x="2927" y="1738"/>
                  </a:lnTo>
                  <a:lnTo>
                    <a:pt x="2924" y="1725"/>
                  </a:lnTo>
                  <a:lnTo>
                    <a:pt x="2922" y="1714"/>
                  </a:lnTo>
                  <a:lnTo>
                    <a:pt x="2918" y="1704"/>
                  </a:lnTo>
                  <a:lnTo>
                    <a:pt x="2913" y="1694"/>
                  </a:lnTo>
                  <a:lnTo>
                    <a:pt x="2909" y="1685"/>
                  </a:lnTo>
                  <a:lnTo>
                    <a:pt x="2903" y="1678"/>
                  </a:lnTo>
                  <a:lnTo>
                    <a:pt x="2897" y="1670"/>
                  </a:lnTo>
                  <a:lnTo>
                    <a:pt x="2889" y="1664"/>
                  </a:lnTo>
                  <a:lnTo>
                    <a:pt x="2881" y="1659"/>
                  </a:lnTo>
                  <a:lnTo>
                    <a:pt x="2873" y="1654"/>
                  </a:lnTo>
                  <a:lnTo>
                    <a:pt x="2864" y="1651"/>
                  </a:lnTo>
                  <a:lnTo>
                    <a:pt x="2854" y="1648"/>
                  </a:lnTo>
                  <a:lnTo>
                    <a:pt x="2844" y="1646"/>
                  </a:lnTo>
                  <a:lnTo>
                    <a:pt x="2834" y="1645"/>
                  </a:lnTo>
                  <a:lnTo>
                    <a:pt x="2834" y="1645"/>
                  </a:lnTo>
                  <a:lnTo>
                    <a:pt x="2823" y="1646"/>
                  </a:lnTo>
                  <a:lnTo>
                    <a:pt x="2813" y="1648"/>
                  </a:lnTo>
                  <a:lnTo>
                    <a:pt x="2803" y="1651"/>
                  </a:lnTo>
                  <a:lnTo>
                    <a:pt x="2794" y="1654"/>
                  </a:lnTo>
                  <a:lnTo>
                    <a:pt x="2785" y="1659"/>
                  </a:lnTo>
                  <a:lnTo>
                    <a:pt x="2777" y="1665"/>
                  </a:lnTo>
                  <a:lnTo>
                    <a:pt x="2770" y="1671"/>
                  </a:lnTo>
                  <a:lnTo>
                    <a:pt x="2762" y="1679"/>
                  </a:lnTo>
                  <a:lnTo>
                    <a:pt x="2755" y="1686"/>
                  </a:lnTo>
                  <a:lnTo>
                    <a:pt x="2750" y="1695"/>
                  </a:lnTo>
                  <a:lnTo>
                    <a:pt x="2745" y="1705"/>
                  </a:lnTo>
                  <a:lnTo>
                    <a:pt x="2741" y="1715"/>
                  </a:lnTo>
                  <a:lnTo>
                    <a:pt x="2739" y="1727"/>
                  </a:lnTo>
                  <a:lnTo>
                    <a:pt x="2735" y="1739"/>
                  </a:lnTo>
                  <a:lnTo>
                    <a:pt x="2734" y="1750"/>
                  </a:lnTo>
                  <a:lnTo>
                    <a:pt x="2734" y="1763"/>
                  </a:lnTo>
                  <a:lnTo>
                    <a:pt x="2734" y="1763"/>
                  </a:lnTo>
                  <a:lnTo>
                    <a:pt x="2734" y="1775"/>
                  </a:lnTo>
                  <a:lnTo>
                    <a:pt x="2735" y="1788"/>
                  </a:lnTo>
                  <a:lnTo>
                    <a:pt x="2738" y="1800"/>
                  </a:lnTo>
                  <a:lnTo>
                    <a:pt x="2741" y="1811"/>
                  </a:lnTo>
                  <a:lnTo>
                    <a:pt x="2745" y="1821"/>
                  </a:lnTo>
                  <a:lnTo>
                    <a:pt x="2751" y="1831"/>
                  </a:lnTo>
                  <a:lnTo>
                    <a:pt x="2757" y="1840"/>
                  </a:lnTo>
                  <a:lnTo>
                    <a:pt x="2763" y="1848"/>
                  </a:lnTo>
                  <a:lnTo>
                    <a:pt x="2770" y="1854"/>
                  </a:lnTo>
                  <a:lnTo>
                    <a:pt x="2778" y="1861"/>
                  </a:lnTo>
                  <a:lnTo>
                    <a:pt x="2787" y="1867"/>
                  </a:lnTo>
                  <a:lnTo>
                    <a:pt x="2797" y="1871"/>
                  </a:lnTo>
                  <a:lnTo>
                    <a:pt x="2807" y="1874"/>
                  </a:lnTo>
                  <a:lnTo>
                    <a:pt x="2817" y="1878"/>
                  </a:lnTo>
                  <a:lnTo>
                    <a:pt x="2829" y="1879"/>
                  </a:lnTo>
                  <a:lnTo>
                    <a:pt x="2840" y="1880"/>
                  </a:lnTo>
                  <a:lnTo>
                    <a:pt x="2840" y="1880"/>
                  </a:lnTo>
                  <a:lnTo>
                    <a:pt x="2851" y="1879"/>
                  </a:lnTo>
                  <a:lnTo>
                    <a:pt x="2862" y="1878"/>
                  </a:lnTo>
                  <a:lnTo>
                    <a:pt x="2872" y="1874"/>
                  </a:lnTo>
                  <a:lnTo>
                    <a:pt x="2882" y="1871"/>
                  </a:lnTo>
                  <a:lnTo>
                    <a:pt x="2892" y="1866"/>
                  </a:lnTo>
                  <a:lnTo>
                    <a:pt x="2902" y="1860"/>
                  </a:lnTo>
                  <a:lnTo>
                    <a:pt x="2911" y="1852"/>
                  </a:lnTo>
                  <a:lnTo>
                    <a:pt x="2919" y="1844"/>
                  </a:lnTo>
                  <a:lnTo>
                    <a:pt x="2884" y="1810"/>
                  </a:lnTo>
                  <a:close/>
                  <a:moveTo>
                    <a:pt x="2791" y="1739"/>
                  </a:moveTo>
                  <a:lnTo>
                    <a:pt x="2791" y="1739"/>
                  </a:lnTo>
                  <a:lnTo>
                    <a:pt x="2792" y="1729"/>
                  </a:lnTo>
                  <a:lnTo>
                    <a:pt x="2795" y="1720"/>
                  </a:lnTo>
                  <a:lnTo>
                    <a:pt x="2799" y="1712"/>
                  </a:lnTo>
                  <a:lnTo>
                    <a:pt x="2803" y="1705"/>
                  </a:lnTo>
                  <a:lnTo>
                    <a:pt x="2810" y="1700"/>
                  </a:lnTo>
                  <a:lnTo>
                    <a:pt x="2817" y="1696"/>
                  </a:lnTo>
                  <a:lnTo>
                    <a:pt x="2824" y="1693"/>
                  </a:lnTo>
                  <a:lnTo>
                    <a:pt x="2833" y="1693"/>
                  </a:lnTo>
                  <a:lnTo>
                    <a:pt x="2833" y="1693"/>
                  </a:lnTo>
                  <a:lnTo>
                    <a:pt x="2843" y="1694"/>
                  </a:lnTo>
                  <a:lnTo>
                    <a:pt x="2851" y="1696"/>
                  </a:lnTo>
                  <a:lnTo>
                    <a:pt x="2859" y="1701"/>
                  </a:lnTo>
                  <a:lnTo>
                    <a:pt x="2864" y="1708"/>
                  </a:lnTo>
                  <a:lnTo>
                    <a:pt x="2869" y="1714"/>
                  </a:lnTo>
                  <a:lnTo>
                    <a:pt x="2872" y="1722"/>
                  </a:lnTo>
                  <a:lnTo>
                    <a:pt x="2874" y="1731"/>
                  </a:lnTo>
                  <a:lnTo>
                    <a:pt x="2875" y="1739"/>
                  </a:lnTo>
                  <a:lnTo>
                    <a:pt x="2791" y="1739"/>
                  </a:lnTo>
                  <a:close/>
                  <a:moveTo>
                    <a:pt x="2658" y="1797"/>
                  </a:moveTo>
                  <a:lnTo>
                    <a:pt x="2658" y="1797"/>
                  </a:lnTo>
                  <a:lnTo>
                    <a:pt x="2658" y="1804"/>
                  </a:lnTo>
                  <a:lnTo>
                    <a:pt x="2659" y="1810"/>
                  </a:lnTo>
                  <a:lnTo>
                    <a:pt x="2661" y="1815"/>
                  </a:lnTo>
                  <a:lnTo>
                    <a:pt x="2663" y="1820"/>
                  </a:lnTo>
                  <a:lnTo>
                    <a:pt x="2667" y="1823"/>
                  </a:lnTo>
                  <a:lnTo>
                    <a:pt x="2671" y="1825"/>
                  </a:lnTo>
                  <a:lnTo>
                    <a:pt x="2675" y="1827"/>
                  </a:lnTo>
                  <a:lnTo>
                    <a:pt x="2682" y="1827"/>
                  </a:lnTo>
                  <a:lnTo>
                    <a:pt x="2682" y="1827"/>
                  </a:lnTo>
                  <a:lnTo>
                    <a:pt x="2690" y="1827"/>
                  </a:lnTo>
                  <a:lnTo>
                    <a:pt x="2699" y="1824"/>
                  </a:lnTo>
                  <a:lnTo>
                    <a:pt x="2708" y="1821"/>
                  </a:lnTo>
                  <a:lnTo>
                    <a:pt x="2715" y="1817"/>
                  </a:lnTo>
                  <a:lnTo>
                    <a:pt x="2709" y="1869"/>
                  </a:lnTo>
                  <a:lnTo>
                    <a:pt x="2709" y="1869"/>
                  </a:lnTo>
                  <a:lnTo>
                    <a:pt x="2699" y="1873"/>
                  </a:lnTo>
                  <a:lnTo>
                    <a:pt x="2687" y="1877"/>
                  </a:lnTo>
                  <a:lnTo>
                    <a:pt x="2674" y="1879"/>
                  </a:lnTo>
                  <a:lnTo>
                    <a:pt x="2662" y="1880"/>
                  </a:lnTo>
                  <a:lnTo>
                    <a:pt x="2662" y="1880"/>
                  </a:lnTo>
                  <a:lnTo>
                    <a:pt x="2654" y="1879"/>
                  </a:lnTo>
                  <a:lnTo>
                    <a:pt x="2647" y="1878"/>
                  </a:lnTo>
                  <a:lnTo>
                    <a:pt x="2640" y="1876"/>
                  </a:lnTo>
                  <a:lnTo>
                    <a:pt x="2634" y="1873"/>
                  </a:lnTo>
                  <a:lnTo>
                    <a:pt x="2629" y="1870"/>
                  </a:lnTo>
                  <a:lnTo>
                    <a:pt x="2623" y="1867"/>
                  </a:lnTo>
                  <a:lnTo>
                    <a:pt x="2620" y="1862"/>
                  </a:lnTo>
                  <a:lnTo>
                    <a:pt x="2615" y="1857"/>
                  </a:lnTo>
                  <a:lnTo>
                    <a:pt x="2610" y="1847"/>
                  </a:lnTo>
                  <a:lnTo>
                    <a:pt x="2605" y="1834"/>
                  </a:lnTo>
                  <a:lnTo>
                    <a:pt x="2603" y="1823"/>
                  </a:lnTo>
                  <a:lnTo>
                    <a:pt x="2602" y="1811"/>
                  </a:lnTo>
                  <a:lnTo>
                    <a:pt x="2602" y="1702"/>
                  </a:lnTo>
                  <a:lnTo>
                    <a:pt x="2568" y="1702"/>
                  </a:lnTo>
                  <a:lnTo>
                    <a:pt x="2568" y="1651"/>
                  </a:lnTo>
                  <a:lnTo>
                    <a:pt x="2602" y="1651"/>
                  </a:lnTo>
                  <a:lnTo>
                    <a:pt x="2602" y="1593"/>
                  </a:lnTo>
                  <a:lnTo>
                    <a:pt x="2658" y="1565"/>
                  </a:lnTo>
                  <a:lnTo>
                    <a:pt x="2658" y="1651"/>
                  </a:lnTo>
                  <a:lnTo>
                    <a:pt x="2708" y="1651"/>
                  </a:lnTo>
                  <a:lnTo>
                    <a:pt x="2708" y="1702"/>
                  </a:lnTo>
                  <a:lnTo>
                    <a:pt x="2658" y="1702"/>
                  </a:lnTo>
                  <a:lnTo>
                    <a:pt x="2658" y="1797"/>
                  </a:lnTo>
                  <a:close/>
                  <a:moveTo>
                    <a:pt x="2550" y="1869"/>
                  </a:moveTo>
                  <a:lnTo>
                    <a:pt x="2550" y="1869"/>
                  </a:lnTo>
                  <a:lnTo>
                    <a:pt x="2540" y="1873"/>
                  </a:lnTo>
                  <a:lnTo>
                    <a:pt x="2529" y="1877"/>
                  </a:lnTo>
                  <a:lnTo>
                    <a:pt x="2516" y="1879"/>
                  </a:lnTo>
                  <a:lnTo>
                    <a:pt x="2504" y="1880"/>
                  </a:lnTo>
                  <a:lnTo>
                    <a:pt x="2504" y="1880"/>
                  </a:lnTo>
                  <a:lnTo>
                    <a:pt x="2495" y="1879"/>
                  </a:lnTo>
                  <a:lnTo>
                    <a:pt x="2489" y="1878"/>
                  </a:lnTo>
                  <a:lnTo>
                    <a:pt x="2482" y="1876"/>
                  </a:lnTo>
                  <a:lnTo>
                    <a:pt x="2475" y="1873"/>
                  </a:lnTo>
                  <a:lnTo>
                    <a:pt x="2471" y="1870"/>
                  </a:lnTo>
                  <a:lnTo>
                    <a:pt x="2465" y="1867"/>
                  </a:lnTo>
                  <a:lnTo>
                    <a:pt x="2461" y="1862"/>
                  </a:lnTo>
                  <a:lnTo>
                    <a:pt x="2458" y="1857"/>
                  </a:lnTo>
                  <a:lnTo>
                    <a:pt x="2451" y="1847"/>
                  </a:lnTo>
                  <a:lnTo>
                    <a:pt x="2448" y="1834"/>
                  </a:lnTo>
                  <a:lnTo>
                    <a:pt x="2444" y="1823"/>
                  </a:lnTo>
                  <a:lnTo>
                    <a:pt x="2444" y="1811"/>
                  </a:lnTo>
                  <a:lnTo>
                    <a:pt x="2444" y="1702"/>
                  </a:lnTo>
                  <a:lnTo>
                    <a:pt x="2410" y="1702"/>
                  </a:lnTo>
                  <a:lnTo>
                    <a:pt x="2410" y="1651"/>
                  </a:lnTo>
                  <a:lnTo>
                    <a:pt x="2444" y="1651"/>
                  </a:lnTo>
                  <a:lnTo>
                    <a:pt x="2444" y="1593"/>
                  </a:lnTo>
                  <a:lnTo>
                    <a:pt x="2500" y="1565"/>
                  </a:lnTo>
                  <a:lnTo>
                    <a:pt x="2500" y="1651"/>
                  </a:lnTo>
                  <a:lnTo>
                    <a:pt x="2546" y="1651"/>
                  </a:lnTo>
                  <a:lnTo>
                    <a:pt x="2546" y="1702"/>
                  </a:lnTo>
                  <a:lnTo>
                    <a:pt x="2500" y="1702"/>
                  </a:lnTo>
                  <a:lnTo>
                    <a:pt x="2500" y="1797"/>
                  </a:lnTo>
                  <a:lnTo>
                    <a:pt x="2500" y="1797"/>
                  </a:lnTo>
                  <a:lnTo>
                    <a:pt x="2500" y="1804"/>
                  </a:lnTo>
                  <a:lnTo>
                    <a:pt x="2501" y="1810"/>
                  </a:lnTo>
                  <a:lnTo>
                    <a:pt x="2503" y="1815"/>
                  </a:lnTo>
                  <a:lnTo>
                    <a:pt x="2505" y="1820"/>
                  </a:lnTo>
                  <a:lnTo>
                    <a:pt x="2509" y="1823"/>
                  </a:lnTo>
                  <a:lnTo>
                    <a:pt x="2513" y="1825"/>
                  </a:lnTo>
                  <a:lnTo>
                    <a:pt x="2518" y="1827"/>
                  </a:lnTo>
                  <a:lnTo>
                    <a:pt x="2523" y="1827"/>
                  </a:lnTo>
                  <a:lnTo>
                    <a:pt x="2523" y="1827"/>
                  </a:lnTo>
                  <a:lnTo>
                    <a:pt x="2532" y="1827"/>
                  </a:lnTo>
                  <a:lnTo>
                    <a:pt x="2541" y="1824"/>
                  </a:lnTo>
                  <a:lnTo>
                    <a:pt x="2549" y="1821"/>
                  </a:lnTo>
                  <a:lnTo>
                    <a:pt x="2556" y="1817"/>
                  </a:lnTo>
                  <a:lnTo>
                    <a:pt x="2550" y="1869"/>
                  </a:lnTo>
                  <a:close/>
                  <a:moveTo>
                    <a:pt x="3096" y="1713"/>
                  </a:moveTo>
                  <a:lnTo>
                    <a:pt x="3096" y="1713"/>
                  </a:lnTo>
                  <a:lnTo>
                    <a:pt x="3088" y="1708"/>
                  </a:lnTo>
                  <a:lnTo>
                    <a:pt x="3079" y="1704"/>
                  </a:lnTo>
                  <a:lnTo>
                    <a:pt x="3069" y="1702"/>
                  </a:lnTo>
                  <a:lnTo>
                    <a:pt x="3059" y="1701"/>
                  </a:lnTo>
                  <a:lnTo>
                    <a:pt x="3059" y="1701"/>
                  </a:lnTo>
                  <a:lnTo>
                    <a:pt x="3050" y="1702"/>
                  </a:lnTo>
                  <a:lnTo>
                    <a:pt x="3041" y="1704"/>
                  </a:lnTo>
                  <a:lnTo>
                    <a:pt x="3034" y="1709"/>
                  </a:lnTo>
                  <a:lnTo>
                    <a:pt x="3029" y="1714"/>
                  </a:lnTo>
                  <a:lnTo>
                    <a:pt x="3024" y="1721"/>
                  </a:lnTo>
                  <a:lnTo>
                    <a:pt x="3022" y="1730"/>
                  </a:lnTo>
                  <a:lnTo>
                    <a:pt x="3020" y="1741"/>
                  </a:lnTo>
                  <a:lnTo>
                    <a:pt x="3019" y="1753"/>
                  </a:lnTo>
                  <a:lnTo>
                    <a:pt x="3019" y="1874"/>
                  </a:lnTo>
                  <a:lnTo>
                    <a:pt x="2964" y="1874"/>
                  </a:lnTo>
                  <a:lnTo>
                    <a:pt x="2964" y="1651"/>
                  </a:lnTo>
                  <a:lnTo>
                    <a:pt x="3019" y="1651"/>
                  </a:lnTo>
                  <a:lnTo>
                    <a:pt x="3019" y="1670"/>
                  </a:lnTo>
                  <a:lnTo>
                    <a:pt x="3019" y="1670"/>
                  </a:lnTo>
                  <a:lnTo>
                    <a:pt x="3024" y="1664"/>
                  </a:lnTo>
                  <a:lnTo>
                    <a:pt x="3030" y="1659"/>
                  </a:lnTo>
                  <a:lnTo>
                    <a:pt x="3036" y="1655"/>
                  </a:lnTo>
                  <a:lnTo>
                    <a:pt x="3042" y="1652"/>
                  </a:lnTo>
                  <a:lnTo>
                    <a:pt x="3048" y="1649"/>
                  </a:lnTo>
                  <a:lnTo>
                    <a:pt x="3054" y="1648"/>
                  </a:lnTo>
                  <a:lnTo>
                    <a:pt x="3061" y="1646"/>
                  </a:lnTo>
                  <a:lnTo>
                    <a:pt x="3069" y="1645"/>
                  </a:lnTo>
                  <a:lnTo>
                    <a:pt x="3069" y="1645"/>
                  </a:lnTo>
                  <a:lnTo>
                    <a:pt x="3080" y="1646"/>
                  </a:lnTo>
                  <a:lnTo>
                    <a:pt x="3091" y="1650"/>
                  </a:lnTo>
                  <a:lnTo>
                    <a:pt x="3101" y="1653"/>
                  </a:lnTo>
                  <a:lnTo>
                    <a:pt x="3110" y="1659"/>
                  </a:lnTo>
                  <a:lnTo>
                    <a:pt x="3096" y="1713"/>
                  </a:lnTo>
                  <a:close/>
                  <a:moveTo>
                    <a:pt x="597" y="1591"/>
                  </a:moveTo>
                  <a:lnTo>
                    <a:pt x="597" y="1619"/>
                  </a:lnTo>
                  <a:lnTo>
                    <a:pt x="541" y="1619"/>
                  </a:lnTo>
                  <a:lnTo>
                    <a:pt x="541" y="1563"/>
                  </a:lnTo>
                  <a:lnTo>
                    <a:pt x="597" y="1563"/>
                  </a:lnTo>
                  <a:lnTo>
                    <a:pt x="597" y="1591"/>
                  </a:lnTo>
                  <a:close/>
                  <a:moveTo>
                    <a:pt x="981" y="1651"/>
                  </a:moveTo>
                  <a:lnTo>
                    <a:pt x="1037" y="1651"/>
                  </a:lnTo>
                  <a:lnTo>
                    <a:pt x="1037" y="1751"/>
                  </a:lnTo>
                  <a:lnTo>
                    <a:pt x="1037" y="1874"/>
                  </a:lnTo>
                  <a:lnTo>
                    <a:pt x="981" y="1874"/>
                  </a:lnTo>
                  <a:lnTo>
                    <a:pt x="981" y="1651"/>
                  </a:lnTo>
                  <a:close/>
                  <a:moveTo>
                    <a:pt x="1037" y="1591"/>
                  </a:moveTo>
                  <a:lnTo>
                    <a:pt x="1037" y="1619"/>
                  </a:lnTo>
                  <a:lnTo>
                    <a:pt x="981" y="1619"/>
                  </a:lnTo>
                  <a:lnTo>
                    <a:pt x="981" y="1563"/>
                  </a:lnTo>
                  <a:lnTo>
                    <a:pt x="1037" y="1563"/>
                  </a:lnTo>
                  <a:lnTo>
                    <a:pt x="1037" y="1591"/>
                  </a:lnTo>
                  <a:close/>
                  <a:moveTo>
                    <a:pt x="2558" y="2058"/>
                  </a:moveTo>
                  <a:lnTo>
                    <a:pt x="2558" y="2058"/>
                  </a:lnTo>
                  <a:lnTo>
                    <a:pt x="2552" y="2053"/>
                  </a:lnTo>
                  <a:lnTo>
                    <a:pt x="2546" y="2049"/>
                  </a:lnTo>
                  <a:lnTo>
                    <a:pt x="2541" y="2046"/>
                  </a:lnTo>
                  <a:lnTo>
                    <a:pt x="2534" y="2042"/>
                  </a:lnTo>
                  <a:lnTo>
                    <a:pt x="2529" y="2040"/>
                  </a:lnTo>
                  <a:lnTo>
                    <a:pt x="2522" y="2039"/>
                  </a:lnTo>
                  <a:lnTo>
                    <a:pt x="2508" y="2037"/>
                  </a:lnTo>
                  <a:lnTo>
                    <a:pt x="2508" y="2037"/>
                  </a:lnTo>
                  <a:lnTo>
                    <a:pt x="2498" y="2038"/>
                  </a:lnTo>
                  <a:lnTo>
                    <a:pt x="2489" y="2039"/>
                  </a:lnTo>
                  <a:lnTo>
                    <a:pt x="2480" y="2042"/>
                  </a:lnTo>
                  <a:lnTo>
                    <a:pt x="2471" y="2046"/>
                  </a:lnTo>
                  <a:lnTo>
                    <a:pt x="2463" y="2050"/>
                  </a:lnTo>
                  <a:lnTo>
                    <a:pt x="2456" y="2055"/>
                  </a:lnTo>
                  <a:lnTo>
                    <a:pt x="2450" y="2061"/>
                  </a:lnTo>
                  <a:lnTo>
                    <a:pt x="2443" y="2068"/>
                  </a:lnTo>
                  <a:lnTo>
                    <a:pt x="2439" y="2076"/>
                  </a:lnTo>
                  <a:lnTo>
                    <a:pt x="2433" y="2085"/>
                  </a:lnTo>
                  <a:lnTo>
                    <a:pt x="2430" y="2093"/>
                  </a:lnTo>
                  <a:lnTo>
                    <a:pt x="2426" y="2105"/>
                  </a:lnTo>
                  <a:lnTo>
                    <a:pt x="2423" y="2115"/>
                  </a:lnTo>
                  <a:lnTo>
                    <a:pt x="2422" y="2127"/>
                  </a:lnTo>
                  <a:lnTo>
                    <a:pt x="2421" y="2139"/>
                  </a:lnTo>
                  <a:lnTo>
                    <a:pt x="2420" y="2152"/>
                  </a:lnTo>
                  <a:lnTo>
                    <a:pt x="2420" y="2152"/>
                  </a:lnTo>
                  <a:lnTo>
                    <a:pt x="2421" y="2166"/>
                  </a:lnTo>
                  <a:lnTo>
                    <a:pt x="2422" y="2178"/>
                  </a:lnTo>
                  <a:lnTo>
                    <a:pt x="2423" y="2190"/>
                  </a:lnTo>
                  <a:lnTo>
                    <a:pt x="2426" y="2202"/>
                  </a:lnTo>
                  <a:lnTo>
                    <a:pt x="2429" y="2212"/>
                  </a:lnTo>
                  <a:lnTo>
                    <a:pt x="2433" y="2222"/>
                  </a:lnTo>
                  <a:lnTo>
                    <a:pt x="2438" y="2231"/>
                  </a:lnTo>
                  <a:lnTo>
                    <a:pt x="2443" y="2239"/>
                  </a:lnTo>
                  <a:lnTo>
                    <a:pt x="2449" y="2247"/>
                  </a:lnTo>
                  <a:lnTo>
                    <a:pt x="2455" y="2252"/>
                  </a:lnTo>
                  <a:lnTo>
                    <a:pt x="2462" y="2258"/>
                  </a:lnTo>
                  <a:lnTo>
                    <a:pt x="2470" y="2262"/>
                  </a:lnTo>
                  <a:lnTo>
                    <a:pt x="2479" y="2267"/>
                  </a:lnTo>
                  <a:lnTo>
                    <a:pt x="2488" y="2269"/>
                  </a:lnTo>
                  <a:lnTo>
                    <a:pt x="2496" y="2270"/>
                  </a:lnTo>
                  <a:lnTo>
                    <a:pt x="2506" y="2271"/>
                  </a:lnTo>
                  <a:lnTo>
                    <a:pt x="2506" y="2271"/>
                  </a:lnTo>
                  <a:lnTo>
                    <a:pt x="2513" y="2270"/>
                  </a:lnTo>
                  <a:lnTo>
                    <a:pt x="2521" y="2269"/>
                  </a:lnTo>
                  <a:lnTo>
                    <a:pt x="2528" y="2268"/>
                  </a:lnTo>
                  <a:lnTo>
                    <a:pt x="2533" y="2266"/>
                  </a:lnTo>
                  <a:lnTo>
                    <a:pt x="2540" y="2262"/>
                  </a:lnTo>
                  <a:lnTo>
                    <a:pt x="2546" y="2259"/>
                  </a:lnTo>
                  <a:lnTo>
                    <a:pt x="2552" y="2255"/>
                  </a:lnTo>
                  <a:lnTo>
                    <a:pt x="2558" y="2249"/>
                  </a:lnTo>
                  <a:lnTo>
                    <a:pt x="2558" y="2266"/>
                  </a:lnTo>
                  <a:lnTo>
                    <a:pt x="2613" y="2266"/>
                  </a:lnTo>
                  <a:lnTo>
                    <a:pt x="2613" y="1949"/>
                  </a:lnTo>
                  <a:lnTo>
                    <a:pt x="2558" y="1977"/>
                  </a:lnTo>
                  <a:lnTo>
                    <a:pt x="2558" y="2058"/>
                  </a:lnTo>
                  <a:close/>
                  <a:moveTo>
                    <a:pt x="2519" y="2220"/>
                  </a:moveTo>
                  <a:lnTo>
                    <a:pt x="2519" y="2220"/>
                  </a:lnTo>
                  <a:lnTo>
                    <a:pt x="2511" y="2219"/>
                  </a:lnTo>
                  <a:lnTo>
                    <a:pt x="2504" y="2217"/>
                  </a:lnTo>
                  <a:lnTo>
                    <a:pt x="2496" y="2214"/>
                  </a:lnTo>
                  <a:lnTo>
                    <a:pt x="2490" y="2207"/>
                  </a:lnTo>
                  <a:lnTo>
                    <a:pt x="2484" y="2198"/>
                  </a:lnTo>
                  <a:lnTo>
                    <a:pt x="2480" y="2186"/>
                  </a:lnTo>
                  <a:lnTo>
                    <a:pt x="2478" y="2170"/>
                  </a:lnTo>
                  <a:lnTo>
                    <a:pt x="2476" y="2150"/>
                  </a:lnTo>
                  <a:lnTo>
                    <a:pt x="2476" y="2150"/>
                  </a:lnTo>
                  <a:lnTo>
                    <a:pt x="2478" y="2133"/>
                  </a:lnTo>
                  <a:lnTo>
                    <a:pt x="2480" y="2119"/>
                  </a:lnTo>
                  <a:lnTo>
                    <a:pt x="2484" y="2108"/>
                  </a:lnTo>
                  <a:lnTo>
                    <a:pt x="2490" y="2100"/>
                  </a:lnTo>
                  <a:lnTo>
                    <a:pt x="2496" y="2095"/>
                  </a:lnTo>
                  <a:lnTo>
                    <a:pt x="2503" y="2090"/>
                  </a:lnTo>
                  <a:lnTo>
                    <a:pt x="2511" y="2089"/>
                  </a:lnTo>
                  <a:lnTo>
                    <a:pt x="2518" y="2088"/>
                  </a:lnTo>
                  <a:lnTo>
                    <a:pt x="2518" y="2088"/>
                  </a:lnTo>
                  <a:lnTo>
                    <a:pt x="2525" y="2089"/>
                  </a:lnTo>
                  <a:lnTo>
                    <a:pt x="2532" y="2090"/>
                  </a:lnTo>
                  <a:lnTo>
                    <a:pt x="2538" y="2092"/>
                  </a:lnTo>
                  <a:lnTo>
                    <a:pt x="2543" y="2096"/>
                  </a:lnTo>
                  <a:lnTo>
                    <a:pt x="2548" y="2099"/>
                  </a:lnTo>
                  <a:lnTo>
                    <a:pt x="2552" y="2102"/>
                  </a:lnTo>
                  <a:lnTo>
                    <a:pt x="2558" y="2110"/>
                  </a:lnTo>
                  <a:lnTo>
                    <a:pt x="2558" y="2198"/>
                  </a:lnTo>
                  <a:lnTo>
                    <a:pt x="2558" y="2198"/>
                  </a:lnTo>
                  <a:lnTo>
                    <a:pt x="2551" y="2206"/>
                  </a:lnTo>
                  <a:lnTo>
                    <a:pt x="2543" y="2212"/>
                  </a:lnTo>
                  <a:lnTo>
                    <a:pt x="2538" y="2216"/>
                  </a:lnTo>
                  <a:lnTo>
                    <a:pt x="2532" y="2218"/>
                  </a:lnTo>
                  <a:lnTo>
                    <a:pt x="2525" y="2219"/>
                  </a:lnTo>
                  <a:lnTo>
                    <a:pt x="2519" y="2220"/>
                  </a:lnTo>
                  <a:lnTo>
                    <a:pt x="2519" y="2220"/>
                  </a:lnTo>
                  <a:close/>
                  <a:moveTo>
                    <a:pt x="677" y="2105"/>
                  </a:moveTo>
                  <a:lnTo>
                    <a:pt x="677" y="2105"/>
                  </a:lnTo>
                  <a:lnTo>
                    <a:pt x="669" y="2100"/>
                  </a:lnTo>
                  <a:lnTo>
                    <a:pt x="660" y="2096"/>
                  </a:lnTo>
                  <a:lnTo>
                    <a:pt x="650" y="2093"/>
                  </a:lnTo>
                  <a:lnTo>
                    <a:pt x="640" y="2092"/>
                  </a:lnTo>
                  <a:lnTo>
                    <a:pt x="640" y="2092"/>
                  </a:lnTo>
                  <a:lnTo>
                    <a:pt x="631" y="2093"/>
                  </a:lnTo>
                  <a:lnTo>
                    <a:pt x="622" y="2096"/>
                  </a:lnTo>
                  <a:lnTo>
                    <a:pt x="616" y="2100"/>
                  </a:lnTo>
                  <a:lnTo>
                    <a:pt x="610" y="2106"/>
                  </a:lnTo>
                  <a:lnTo>
                    <a:pt x="606" y="2112"/>
                  </a:lnTo>
                  <a:lnTo>
                    <a:pt x="604" y="2121"/>
                  </a:lnTo>
                  <a:lnTo>
                    <a:pt x="601" y="2132"/>
                  </a:lnTo>
                  <a:lnTo>
                    <a:pt x="600" y="2145"/>
                  </a:lnTo>
                  <a:lnTo>
                    <a:pt x="600" y="2266"/>
                  </a:lnTo>
                  <a:lnTo>
                    <a:pt x="546" y="2266"/>
                  </a:lnTo>
                  <a:lnTo>
                    <a:pt x="546" y="2042"/>
                  </a:lnTo>
                  <a:lnTo>
                    <a:pt x="600" y="2042"/>
                  </a:lnTo>
                  <a:lnTo>
                    <a:pt x="600" y="2061"/>
                  </a:lnTo>
                  <a:lnTo>
                    <a:pt x="600" y="2061"/>
                  </a:lnTo>
                  <a:lnTo>
                    <a:pt x="606" y="2056"/>
                  </a:lnTo>
                  <a:lnTo>
                    <a:pt x="611" y="2050"/>
                  </a:lnTo>
                  <a:lnTo>
                    <a:pt x="617" y="2047"/>
                  </a:lnTo>
                  <a:lnTo>
                    <a:pt x="624" y="2043"/>
                  </a:lnTo>
                  <a:lnTo>
                    <a:pt x="629" y="2040"/>
                  </a:lnTo>
                  <a:lnTo>
                    <a:pt x="636" y="2039"/>
                  </a:lnTo>
                  <a:lnTo>
                    <a:pt x="644" y="2038"/>
                  </a:lnTo>
                  <a:lnTo>
                    <a:pt x="650" y="2037"/>
                  </a:lnTo>
                  <a:lnTo>
                    <a:pt x="650" y="2037"/>
                  </a:lnTo>
                  <a:lnTo>
                    <a:pt x="661" y="2038"/>
                  </a:lnTo>
                  <a:lnTo>
                    <a:pt x="672" y="2041"/>
                  </a:lnTo>
                  <a:lnTo>
                    <a:pt x="684" y="2046"/>
                  </a:lnTo>
                  <a:lnTo>
                    <a:pt x="692" y="2051"/>
                  </a:lnTo>
                  <a:lnTo>
                    <a:pt x="677" y="2105"/>
                  </a:lnTo>
                  <a:close/>
                  <a:moveTo>
                    <a:pt x="242" y="2042"/>
                  </a:moveTo>
                  <a:lnTo>
                    <a:pt x="297" y="2042"/>
                  </a:lnTo>
                  <a:lnTo>
                    <a:pt x="233" y="2266"/>
                  </a:lnTo>
                  <a:lnTo>
                    <a:pt x="186" y="2266"/>
                  </a:lnTo>
                  <a:lnTo>
                    <a:pt x="161" y="2174"/>
                  </a:lnTo>
                  <a:lnTo>
                    <a:pt x="161" y="2174"/>
                  </a:lnTo>
                  <a:lnTo>
                    <a:pt x="149" y="2125"/>
                  </a:lnTo>
                  <a:lnTo>
                    <a:pt x="149" y="2125"/>
                  </a:lnTo>
                  <a:lnTo>
                    <a:pt x="143" y="2148"/>
                  </a:lnTo>
                  <a:lnTo>
                    <a:pt x="137" y="2175"/>
                  </a:lnTo>
                  <a:lnTo>
                    <a:pt x="111" y="2266"/>
                  </a:lnTo>
                  <a:lnTo>
                    <a:pt x="63" y="2266"/>
                  </a:lnTo>
                  <a:lnTo>
                    <a:pt x="63" y="2265"/>
                  </a:lnTo>
                  <a:lnTo>
                    <a:pt x="0" y="2042"/>
                  </a:lnTo>
                  <a:lnTo>
                    <a:pt x="58" y="2042"/>
                  </a:lnTo>
                  <a:lnTo>
                    <a:pt x="78" y="2126"/>
                  </a:lnTo>
                  <a:lnTo>
                    <a:pt x="78" y="2126"/>
                  </a:lnTo>
                  <a:lnTo>
                    <a:pt x="83" y="2152"/>
                  </a:lnTo>
                  <a:lnTo>
                    <a:pt x="89" y="2180"/>
                  </a:lnTo>
                  <a:lnTo>
                    <a:pt x="89" y="2180"/>
                  </a:lnTo>
                  <a:lnTo>
                    <a:pt x="96" y="2152"/>
                  </a:lnTo>
                  <a:lnTo>
                    <a:pt x="102" y="2125"/>
                  </a:lnTo>
                  <a:lnTo>
                    <a:pt x="126" y="2042"/>
                  </a:lnTo>
                  <a:lnTo>
                    <a:pt x="173" y="2042"/>
                  </a:lnTo>
                  <a:lnTo>
                    <a:pt x="197" y="2125"/>
                  </a:lnTo>
                  <a:lnTo>
                    <a:pt x="197" y="2125"/>
                  </a:lnTo>
                  <a:lnTo>
                    <a:pt x="203" y="2151"/>
                  </a:lnTo>
                  <a:lnTo>
                    <a:pt x="210" y="2181"/>
                  </a:lnTo>
                  <a:lnTo>
                    <a:pt x="210" y="2181"/>
                  </a:lnTo>
                  <a:lnTo>
                    <a:pt x="215" y="2156"/>
                  </a:lnTo>
                  <a:lnTo>
                    <a:pt x="221" y="2125"/>
                  </a:lnTo>
                  <a:lnTo>
                    <a:pt x="242" y="2042"/>
                  </a:lnTo>
                  <a:close/>
                  <a:moveTo>
                    <a:pt x="409" y="2037"/>
                  </a:moveTo>
                  <a:lnTo>
                    <a:pt x="409" y="2037"/>
                  </a:lnTo>
                  <a:lnTo>
                    <a:pt x="399" y="2038"/>
                  </a:lnTo>
                  <a:lnTo>
                    <a:pt x="388" y="2039"/>
                  </a:lnTo>
                  <a:lnTo>
                    <a:pt x="378" y="2042"/>
                  </a:lnTo>
                  <a:lnTo>
                    <a:pt x="369" y="2046"/>
                  </a:lnTo>
                  <a:lnTo>
                    <a:pt x="360" y="2050"/>
                  </a:lnTo>
                  <a:lnTo>
                    <a:pt x="351" y="2056"/>
                  </a:lnTo>
                  <a:lnTo>
                    <a:pt x="343" y="2062"/>
                  </a:lnTo>
                  <a:lnTo>
                    <a:pt x="337" y="2070"/>
                  </a:lnTo>
                  <a:lnTo>
                    <a:pt x="330" y="2078"/>
                  </a:lnTo>
                  <a:lnTo>
                    <a:pt x="325" y="2087"/>
                  </a:lnTo>
                  <a:lnTo>
                    <a:pt x="319" y="2097"/>
                  </a:lnTo>
                  <a:lnTo>
                    <a:pt x="316" y="2107"/>
                  </a:lnTo>
                  <a:lnTo>
                    <a:pt x="312" y="2118"/>
                  </a:lnTo>
                  <a:lnTo>
                    <a:pt x="310" y="2129"/>
                  </a:lnTo>
                  <a:lnTo>
                    <a:pt x="308" y="2141"/>
                  </a:lnTo>
                  <a:lnTo>
                    <a:pt x="308" y="2155"/>
                  </a:lnTo>
                  <a:lnTo>
                    <a:pt x="308" y="2155"/>
                  </a:lnTo>
                  <a:lnTo>
                    <a:pt x="308" y="2167"/>
                  </a:lnTo>
                  <a:lnTo>
                    <a:pt x="310" y="2179"/>
                  </a:lnTo>
                  <a:lnTo>
                    <a:pt x="312" y="2190"/>
                  </a:lnTo>
                  <a:lnTo>
                    <a:pt x="316" y="2201"/>
                  </a:lnTo>
                  <a:lnTo>
                    <a:pt x="319" y="2211"/>
                  </a:lnTo>
                  <a:lnTo>
                    <a:pt x="325" y="2221"/>
                  </a:lnTo>
                  <a:lnTo>
                    <a:pt x="330" y="2230"/>
                  </a:lnTo>
                  <a:lnTo>
                    <a:pt x="337" y="2238"/>
                  </a:lnTo>
                  <a:lnTo>
                    <a:pt x="343" y="2246"/>
                  </a:lnTo>
                  <a:lnTo>
                    <a:pt x="351" y="2252"/>
                  </a:lnTo>
                  <a:lnTo>
                    <a:pt x="360" y="2258"/>
                  </a:lnTo>
                  <a:lnTo>
                    <a:pt x="369" y="2262"/>
                  </a:lnTo>
                  <a:lnTo>
                    <a:pt x="378" y="2266"/>
                  </a:lnTo>
                  <a:lnTo>
                    <a:pt x="388" y="2269"/>
                  </a:lnTo>
                  <a:lnTo>
                    <a:pt x="399" y="2270"/>
                  </a:lnTo>
                  <a:lnTo>
                    <a:pt x="409" y="2271"/>
                  </a:lnTo>
                  <a:lnTo>
                    <a:pt x="409" y="2271"/>
                  </a:lnTo>
                  <a:lnTo>
                    <a:pt x="420" y="2270"/>
                  </a:lnTo>
                  <a:lnTo>
                    <a:pt x="431" y="2269"/>
                  </a:lnTo>
                  <a:lnTo>
                    <a:pt x="441" y="2266"/>
                  </a:lnTo>
                  <a:lnTo>
                    <a:pt x="450" y="2262"/>
                  </a:lnTo>
                  <a:lnTo>
                    <a:pt x="459" y="2258"/>
                  </a:lnTo>
                  <a:lnTo>
                    <a:pt x="468" y="2252"/>
                  </a:lnTo>
                  <a:lnTo>
                    <a:pt x="476" y="2246"/>
                  </a:lnTo>
                  <a:lnTo>
                    <a:pt x="482" y="2238"/>
                  </a:lnTo>
                  <a:lnTo>
                    <a:pt x="489" y="2230"/>
                  </a:lnTo>
                  <a:lnTo>
                    <a:pt x="495" y="2221"/>
                  </a:lnTo>
                  <a:lnTo>
                    <a:pt x="499" y="2211"/>
                  </a:lnTo>
                  <a:lnTo>
                    <a:pt x="504" y="2201"/>
                  </a:lnTo>
                  <a:lnTo>
                    <a:pt x="507" y="2190"/>
                  </a:lnTo>
                  <a:lnTo>
                    <a:pt x="509" y="2179"/>
                  </a:lnTo>
                  <a:lnTo>
                    <a:pt x="511" y="2167"/>
                  </a:lnTo>
                  <a:lnTo>
                    <a:pt x="511" y="2155"/>
                  </a:lnTo>
                  <a:lnTo>
                    <a:pt x="511" y="2155"/>
                  </a:lnTo>
                  <a:lnTo>
                    <a:pt x="511" y="2141"/>
                  </a:lnTo>
                  <a:lnTo>
                    <a:pt x="509" y="2129"/>
                  </a:lnTo>
                  <a:lnTo>
                    <a:pt x="507" y="2118"/>
                  </a:lnTo>
                  <a:lnTo>
                    <a:pt x="504" y="2107"/>
                  </a:lnTo>
                  <a:lnTo>
                    <a:pt x="499" y="2097"/>
                  </a:lnTo>
                  <a:lnTo>
                    <a:pt x="495" y="2087"/>
                  </a:lnTo>
                  <a:lnTo>
                    <a:pt x="489" y="2078"/>
                  </a:lnTo>
                  <a:lnTo>
                    <a:pt x="482" y="2070"/>
                  </a:lnTo>
                  <a:lnTo>
                    <a:pt x="476" y="2062"/>
                  </a:lnTo>
                  <a:lnTo>
                    <a:pt x="468" y="2056"/>
                  </a:lnTo>
                  <a:lnTo>
                    <a:pt x="459" y="2050"/>
                  </a:lnTo>
                  <a:lnTo>
                    <a:pt x="450" y="2046"/>
                  </a:lnTo>
                  <a:lnTo>
                    <a:pt x="441" y="2042"/>
                  </a:lnTo>
                  <a:lnTo>
                    <a:pt x="431" y="2039"/>
                  </a:lnTo>
                  <a:lnTo>
                    <a:pt x="420" y="2038"/>
                  </a:lnTo>
                  <a:lnTo>
                    <a:pt x="409" y="2037"/>
                  </a:lnTo>
                  <a:lnTo>
                    <a:pt x="409" y="2037"/>
                  </a:lnTo>
                  <a:close/>
                  <a:moveTo>
                    <a:pt x="409" y="2219"/>
                  </a:moveTo>
                  <a:lnTo>
                    <a:pt x="409" y="2219"/>
                  </a:lnTo>
                  <a:lnTo>
                    <a:pt x="399" y="2218"/>
                  </a:lnTo>
                  <a:lnTo>
                    <a:pt x="390" y="2215"/>
                  </a:lnTo>
                  <a:lnTo>
                    <a:pt x="383" y="2209"/>
                  </a:lnTo>
                  <a:lnTo>
                    <a:pt x="377" y="2201"/>
                  </a:lnTo>
                  <a:lnTo>
                    <a:pt x="371" y="2192"/>
                  </a:lnTo>
                  <a:lnTo>
                    <a:pt x="367" y="2181"/>
                  </a:lnTo>
                  <a:lnTo>
                    <a:pt x="365" y="2168"/>
                  </a:lnTo>
                  <a:lnTo>
                    <a:pt x="365" y="2155"/>
                  </a:lnTo>
                  <a:lnTo>
                    <a:pt x="365" y="2155"/>
                  </a:lnTo>
                  <a:lnTo>
                    <a:pt x="365" y="2140"/>
                  </a:lnTo>
                  <a:lnTo>
                    <a:pt x="367" y="2127"/>
                  </a:lnTo>
                  <a:lnTo>
                    <a:pt x="371" y="2117"/>
                  </a:lnTo>
                  <a:lnTo>
                    <a:pt x="377" y="2107"/>
                  </a:lnTo>
                  <a:lnTo>
                    <a:pt x="383" y="2099"/>
                  </a:lnTo>
                  <a:lnTo>
                    <a:pt x="390" y="2093"/>
                  </a:lnTo>
                  <a:lnTo>
                    <a:pt x="399" y="2090"/>
                  </a:lnTo>
                  <a:lnTo>
                    <a:pt x="409" y="2089"/>
                  </a:lnTo>
                  <a:lnTo>
                    <a:pt x="409" y="2089"/>
                  </a:lnTo>
                  <a:lnTo>
                    <a:pt x="419" y="2090"/>
                  </a:lnTo>
                  <a:lnTo>
                    <a:pt x="428" y="2093"/>
                  </a:lnTo>
                  <a:lnTo>
                    <a:pt x="436" y="2099"/>
                  </a:lnTo>
                  <a:lnTo>
                    <a:pt x="442" y="2107"/>
                  </a:lnTo>
                  <a:lnTo>
                    <a:pt x="448" y="2117"/>
                  </a:lnTo>
                  <a:lnTo>
                    <a:pt x="451" y="2127"/>
                  </a:lnTo>
                  <a:lnTo>
                    <a:pt x="453" y="2140"/>
                  </a:lnTo>
                  <a:lnTo>
                    <a:pt x="455" y="2155"/>
                  </a:lnTo>
                  <a:lnTo>
                    <a:pt x="455" y="2155"/>
                  </a:lnTo>
                  <a:lnTo>
                    <a:pt x="453" y="2168"/>
                  </a:lnTo>
                  <a:lnTo>
                    <a:pt x="451" y="2181"/>
                  </a:lnTo>
                  <a:lnTo>
                    <a:pt x="448" y="2192"/>
                  </a:lnTo>
                  <a:lnTo>
                    <a:pt x="442" y="2201"/>
                  </a:lnTo>
                  <a:lnTo>
                    <a:pt x="436" y="2209"/>
                  </a:lnTo>
                  <a:lnTo>
                    <a:pt x="428" y="2215"/>
                  </a:lnTo>
                  <a:lnTo>
                    <a:pt x="419" y="2218"/>
                  </a:lnTo>
                  <a:lnTo>
                    <a:pt x="409" y="2219"/>
                  </a:lnTo>
                  <a:lnTo>
                    <a:pt x="409" y="2219"/>
                  </a:lnTo>
                  <a:close/>
                  <a:moveTo>
                    <a:pt x="2285" y="2105"/>
                  </a:moveTo>
                  <a:lnTo>
                    <a:pt x="2285" y="2105"/>
                  </a:lnTo>
                  <a:lnTo>
                    <a:pt x="2276" y="2100"/>
                  </a:lnTo>
                  <a:lnTo>
                    <a:pt x="2267" y="2096"/>
                  </a:lnTo>
                  <a:lnTo>
                    <a:pt x="2257" y="2093"/>
                  </a:lnTo>
                  <a:lnTo>
                    <a:pt x="2249" y="2092"/>
                  </a:lnTo>
                  <a:lnTo>
                    <a:pt x="2249" y="2092"/>
                  </a:lnTo>
                  <a:lnTo>
                    <a:pt x="2239" y="2093"/>
                  </a:lnTo>
                  <a:lnTo>
                    <a:pt x="2231" y="2096"/>
                  </a:lnTo>
                  <a:lnTo>
                    <a:pt x="2224" y="2100"/>
                  </a:lnTo>
                  <a:lnTo>
                    <a:pt x="2219" y="2106"/>
                  </a:lnTo>
                  <a:lnTo>
                    <a:pt x="2214" y="2112"/>
                  </a:lnTo>
                  <a:lnTo>
                    <a:pt x="2211" y="2121"/>
                  </a:lnTo>
                  <a:lnTo>
                    <a:pt x="2209" y="2132"/>
                  </a:lnTo>
                  <a:lnTo>
                    <a:pt x="2209" y="2145"/>
                  </a:lnTo>
                  <a:lnTo>
                    <a:pt x="2209" y="2266"/>
                  </a:lnTo>
                  <a:lnTo>
                    <a:pt x="2153" y="2266"/>
                  </a:lnTo>
                  <a:lnTo>
                    <a:pt x="2153" y="2042"/>
                  </a:lnTo>
                  <a:lnTo>
                    <a:pt x="2209" y="2042"/>
                  </a:lnTo>
                  <a:lnTo>
                    <a:pt x="2209" y="2061"/>
                  </a:lnTo>
                  <a:lnTo>
                    <a:pt x="2209" y="2061"/>
                  </a:lnTo>
                  <a:lnTo>
                    <a:pt x="2213" y="2056"/>
                  </a:lnTo>
                  <a:lnTo>
                    <a:pt x="2219" y="2050"/>
                  </a:lnTo>
                  <a:lnTo>
                    <a:pt x="2224" y="2047"/>
                  </a:lnTo>
                  <a:lnTo>
                    <a:pt x="2231" y="2043"/>
                  </a:lnTo>
                  <a:lnTo>
                    <a:pt x="2237" y="2040"/>
                  </a:lnTo>
                  <a:lnTo>
                    <a:pt x="2244" y="2039"/>
                  </a:lnTo>
                  <a:lnTo>
                    <a:pt x="2251" y="2038"/>
                  </a:lnTo>
                  <a:lnTo>
                    <a:pt x="2257" y="2037"/>
                  </a:lnTo>
                  <a:lnTo>
                    <a:pt x="2257" y="2037"/>
                  </a:lnTo>
                  <a:lnTo>
                    <a:pt x="2269" y="2038"/>
                  </a:lnTo>
                  <a:lnTo>
                    <a:pt x="2280" y="2041"/>
                  </a:lnTo>
                  <a:lnTo>
                    <a:pt x="2291" y="2046"/>
                  </a:lnTo>
                  <a:lnTo>
                    <a:pt x="2300" y="2051"/>
                  </a:lnTo>
                  <a:lnTo>
                    <a:pt x="2285" y="2105"/>
                  </a:lnTo>
                  <a:close/>
                  <a:moveTo>
                    <a:pt x="1850" y="2042"/>
                  </a:moveTo>
                  <a:lnTo>
                    <a:pt x="1904" y="2042"/>
                  </a:lnTo>
                  <a:lnTo>
                    <a:pt x="1841" y="2266"/>
                  </a:lnTo>
                  <a:lnTo>
                    <a:pt x="1793" y="2266"/>
                  </a:lnTo>
                  <a:lnTo>
                    <a:pt x="1768" y="2174"/>
                  </a:lnTo>
                  <a:lnTo>
                    <a:pt x="1768" y="2174"/>
                  </a:lnTo>
                  <a:lnTo>
                    <a:pt x="1756" y="2125"/>
                  </a:lnTo>
                  <a:lnTo>
                    <a:pt x="1756" y="2125"/>
                  </a:lnTo>
                  <a:lnTo>
                    <a:pt x="1751" y="2148"/>
                  </a:lnTo>
                  <a:lnTo>
                    <a:pt x="1744" y="2175"/>
                  </a:lnTo>
                  <a:lnTo>
                    <a:pt x="1720" y="2266"/>
                  </a:lnTo>
                  <a:lnTo>
                    <a:pt x="1672" y="2266"/>
                  </a:lnTo>
                  <a:lnTo>
                    <a:pt x="1671" y="2265"/>
                  </a:lnTo>
                  <a:lnTo>
                    <a:pt x="1608" y="2042"/>
                  </a:lnTo>
                  <a:lnTo>
                    <a:pt x="1665" y="2042"/>
                  </a:lnTo>
                  <a:lnTo>
                    <a:pt x="1686" y="2126"/>
                  </a:lnTo>
                  <a:lnTo>
                    <a:pt x="1686" y="2126"/>
                  </a:lnTo>
                  <a:lnTo>
                    <a:pt x="1692" y="2152"/>
                  </a:lnTo>
                  <a:lnTo>
                    <a:pt x="1697" y="2180"/>
                  </a:lnTo>
                  <a:lnTo>
                    <a:pt x="1697" y="2180"/>
                  </a:lnTo>
                  <a:lnTo>
                    <a:pt x="1703" y="2152"/>
                  </a:lnTo>
                  <a:lnTo>
                    <a:pt x="1711" y="2125"/>
                  </a:lnTo>
                  <a:lnTo>
                    <a:pt x="1734" y="2042"/>
                  </a:lnTo>
                  <a:lnTo>
                    <a:pt x="1781" y="2042"/>
                  </a:lnTo>
                  <a:lnTo>
                    <a:pt x="1804" y="2125"/>
                  </a:lnTo>
                  <a:lnTo>
                    <a:pt x="1804" y="2125"/>
                  </a:lnTo>
                  <a:lnTo>
                    <a:pt x="1811" y="2151"/>
                  </a:lnTo>
                  <a:lnTo>
                    <a:pt x="1817" y="2181"/>
                  </a:lnTo>
                  <a:lnTo>
                    <a:pt x="1817" y="2181"/>
                  </a:lnTo>
                  <a:lnTo>
                    <a:pt x="1823" y="2156"/>
                  </a:lnTo>
                  <a:lnTo>
                    <a:pt x="1830" y="2125"/>
                  </a:lnTo>
                  <a:lnTo>
                    <a:pt x="1850" y="2042"/>
                  </a:lnTo>
                  <a:close/>
                  <a:moveTo>
                    <a:pt x="2016" y="2037"/>
                  </a:moveTo>
                  <a:lnTo>
                    <a:pt x="2016" y="2037"/>
                  </a:lnTo>
                  <a:lnTo>
                    <a:pt x="2006" y="2038"/>
                  </a:lnTo>
                  <a:lnTo>
                    <a:pt x="1995" y="2039"/>
                  </a:lnTo>
                  <a:lnTo>
                    <a:pt x="1985" y="2042"/>
                  </a:lnTo>
                  <a:lnTo>
                    <a:pt x="1976" y="2046"/>
                  </a:lnTo>
                  <a:lnTo>
                    <a:pt x="1967" y="2050"/>
                  </a:lnTo>
                  <a:lnTo>
                    <a:pt x="1958" y="2057"/>
                  </a:lnTo>
                  <a:lnTo>
                    <a:pt x="1951" y="2062"/>
                  </a:lnTo>
                  <a:lnTo>
                    <a:pt x="1944" y="2070"/>
                  </a:lnTo>
                  <a:lnTo>
                    <a:pt x="1937" y="2078"/>
                  </a:lnTo>
                  <a:lnTo>
                    <a:pt x="1932" y="2087"/>
                  </a:lnTo>
                  <a:lnTo>
                    <a:pt x="1926" y="2097"/>
                  </a:lnTo>
                  <a:lnTo>
                    <a:pt x="1923" y="2107"/>
                  </a:lnTo>
                  <a:lnTo>
                    <a:pt x="1920" y="2118"/>
                  </a:lnTo>
                  <a:lnTo>
                    <a:pt x="1916" y="2130"/>
                  </a:lnTo>
                  <a:lnTo>
                    <a:pt x="1915" y="2141"/>
                  </a:lnTo>
                  <a:lnTo>
                    <a:pt x="1915" y="2155"/>
                  </a:lnTo>
                  <a:lnTo>
                    <a:pt x="1915" y="2155"/>
                  </a:lnTo>
                  <a:lnTo>
                    <a:pt x="1915" y="2167"/>
                  </a:lnTo>
                  <a:lnTo>
                    <a:pt x="1916" y="2179"/>
                  </a:lnTo>
                  <a:lnTo>
                    <a:pt x="1920" y="2190"/>
                  </a:lnTo>
                  <a:lnTo>
                    <a:pt x="1923" y="2201"/>
                  </a:lnTo>
                  <a:lnTo>
                    <a:pt x="1926" y="2211"/>
                  </a:lnTo>
                  <a:lnTo>
                    <a:pt x="1932" y="2221"/>
                  </a:lnTo>
                  <a:lnTo>
                    <a:pt x="1937" y="2230"/>
                  </a:lnTo>
                  <a:lnTo>
                    <a:pt x="1944" y="2238"/>
                  </a:lnTo>
                  <a:lnTo>
                    <a:pt x="1951" y="2246"/>
                  </a:lnTo>
                  <a:lnTo>
                    <a:pt x="1958" y="2252"/>
                  </a:lnTo>
                  <a:lnTo>
                    <a:pt x="1967" y="2258"/>
                  </a:lnTo>
                  <a:lnTo>
                    <a:pt x="1976" y="2262"/>
                  </a:lnTo>
                  <a:lnTo>
                    <a:pt x="1985" y="2266"/>
                  </a:lnTo>
                  <a:lnTo>
                    <a:pt x="1995" y="2269"/>
                  </a:lnTo>
                  <a:lnTo>
                    <a:pt x="2006" y="2270"/>
                  </a:lnTo>
                  <a:lnTo>
                    <a:pt x="2016" y="2271"/>
                  </a:lnTo>
                  <a:lnTo>
                    <a:pt x="2016" y="2271"/>
                  </a:lnTo>
                  <a:lnTo>
                    <a:pt x="2027" y="2270"/>
                  </a:lnTo>
                  <a:lnTo>
                    <a:pt x="2039" y="2269"/>
                  </a:lnTo>
                  <a:lnTo>
                    <a:pt x="2049" y="2266"/>
                  </a:lnTo>
                  <a:lnTo>
                    <a:pt x="2057" y="2262"/>
                  </a:lnTo>
                  <a:lnTo>
                    <a:pt x="2066" y="2258"/>
                  </a:lnTo>
                  <a:lnTo>
                    <a:pt x="2075" y="2252"/>
                  </a:lnTo>
                  <a:lnTo>
                    <a:pt x="2083" y="2246"/>
                  </a:lnTo>
                  <a:lnTo>
                    <a:pt x="2090" y="2238"/>
                  </a:lnTo>
                  <a:lnTo>
                    <a:pt x="2096" y="2230"/>
                  </a:lnTo>
                  <a:lnTo>
                    <a:pt x="2102" y="2221"/>
                  </a:lnTo>
                  <a:lnTo>
                    <a:pt x="2106" y="2211"/>
                  </a:lnTo>
                  <a:lnTo>
                    <a:pt x="2111" y="2201"/>
                  </a:lnTo>
                  <a:lnTo>
                    <a:pt x="2114" y="2190"/>
                  </a:lnTo>
                  <a:lnTo>
                    <a:pt x="2116" y="2179"/>
                  </a:lnTo>
                  <a:lnTo>
                    <a:pt x="2119" y="2167"/>
                  </a:lnTo>
                  <a:lnTo>
                    <a:pt x="2119" y="2155"/>
                  </a:lnTo>
                  <a:lnTo>
                    <a:pt x="2119" y="2155"/>
                  </a:lnTo>
                  <a:lnTo>
                    <a:pt x="2119" y="2141"/>
                  </a:lnTo>
                  <a:lnTo>
                    <a:pt x="2116" y="2130"/>
                  </a:lnTo>
                  <a:lnTo>
                    <a:pt x="2114" y="2118"/>
                  </a:lnTo>
                  <a:lnTo>
                    <a:pt x="2111" y="2107"/>
                  </a:lnTo>
                  <a:lnTo>
                    <a:pt x="2106" y="2097"/>
                  </a:lnTo>
                  <a:lnTo>
                    <a:pt x="2102" y="2087"/>
                  </a:lnTo>
                  <a:lnTo>
                    <a:pt x="2096" y="2078"/>
                  </a:lnTo>
                  <a:lnTo>
                    <a:pt x="2090" y="2070"/>
                  </a:lnTo>
                  <a:lnTo>
                    <a:pt x="2083" y="2062"/>
                  </a:lnTo>
                  <a:lnTo>
                    <a:pt x="2075" y="2057"/>
                  </a:lnTo>
                  <a:lnTo>
                    <a:pt x="2066" y="2050"/>
                  </a:lnTo>
                  <a:lnTo>
                    <a:pt x="2057" y="2046"/>
                  </a:lnTo>
                  <a:lnTo>
                    <a:pt x="2049" y="2042"/>
                  </a:lnTo>
                  <a:lnTo>
                    <a:pt x="2039" y="2039"/>
                  </a:lnTo>
                  <a:lnTo>
                    <a:pt x="2027" y="2038"/>
                  </a:lnTo>
                  <a:lnTo>
                    <a:pt x="2016" y="2037"/>
                  </a:lnTo>
                  <a:lnTo>
                    <a:pt x="2016" y="2037"/>
                  </a:lnTo>
                  <a:close/>
                  <a:moveTo>
                    <a:pt x="2016" y="2219"/>
                  </a:moveTo>
                  <a:lnTo>
                    <a:pt x="2016" y="2219"/>
                  </a:lnTo>
                  <a:lnTo>
                    <a:pt x="2006" y="2218"/>
                  </a:lnTo>
                  <a:lnTo>
                    <a:pt x="1998" y="2215"/>
                  </a:lnTo>
                  <a:lnTo>
                    <a:pt x="1991" y="2209"/>
                  </a:lnTo>
                  <a:lnTo>
                    <a:pt x="1984" y="2201"/>
                  </a:lnTo>
                  <a:lnTo>
                    <a:pt x="1978" y="2192"/>
                  </a:lnTo>
                  <a:lnTo>
                    <a:pt x="1974" y="2181"/>
                  </a:lnTo>
                  <a:lnTo>
                    <a:pt x="1972" y="2168"/>
                  </a:lnTo>
                  <a:lnTo>
                    <a:pt x="1972" y="2155"/>
                  </a:lnTo>
                  <a:lnTo>
                    <a:pt x="1972" y="2155"/>
                  </a:lnTo>
                  <a:lnTo>
                    <a:pt x="1972" y="2140"/>
                  </a:lnTo>
                  <a:lnTo>
                    <a:pt x="1974" y="2128"/>
                  </a:lnTo>
                  <a:lnTo>
                    <a:pt x="1978" y="2117"/>
                  </a:lnTo>
                  <a:lnTo>
                    <a:pt x="1984" y="2107"/>
                  </a:lnTo>
                  <a:lnTo>
                    <a:pt x="1991" y="2099"/>
                  </a:lnTo>
                  <a:lnTo>
                    <a:pt x="1998" y="2093"/>
                  </a:lnTo>
                  <a:lnTo>
                    <a:pt x="2006" y="2090"/>
                  </a:lnTo>
                  <a:lnTo>
                    <a:pt x="2016" y="2089"/>
                  </a:lnTo>
                  <a:lnTo>
                    <a:pt x="2016" y="2089"/>
                  </a:lnTo>
                  <a:lnTo>
                    <a:pt x="2026" y="2090"/>
                  </a:lnTo>
                  <a:lnTo>
                    <a:pt x="2035" y="2093"/>
                  </a:lnTo>
                  <a:lnTo>
                    <a:pt x="2043" y="2099"/>
                  </a:lnTo>
                  <a:lnTo>
                    <a:pt x="2050" y="2107"/>
                  </a:lnTo>
                  <a:lnTo>
                    <a:pt x="2055" y="2117"/>
                  </a:lnTo>
                  <a:lnTo>
                    <a:pt x="2059" y="2128"/>
                  </a:lnTo>
                  <a:lnTo>
                    <a:pt x="2061" y="2140"/>
                  </a:lnTo>
                  <a:lnTo>
                    <a:pt x="2062" y="2155"/>
                  </a:lnTo>
                  <a:lnTo>
                    <a:pt x="2062" y="2155"/>
                  </a:lnTo>
                  <a:lnTo>
                    <a:pt x="2061" y="2168"/>
                  </a:lnTo>
                  <a:lnTo>
                    <a:pt x="2059" y="2181"/>
                  </a:lnTo>
                  <a:lnTo>
                    <a:pt x="2055" y="2192"/>
                  </a:lnTo>
                  <a:lnTo>
                    <a:pt x="2050" y="2201"/>
                  </a:lnTo>
                  <a:lnTo>
                    <a:pt x="2043" y="2209"/>
                  </a:lnTo>
                  <a:lnTo>
                    <a:pt x="2035" y="2215"/>
                  </a:lnTo>
                  <a:lnTo>
                    <a:pt x="2026" y="2218"/>
                  </a:lnTo>
                  <a:lnTo>
                    <a:pt x="2016" y="2219"/>
                  </a:lnTo>
                  <a:lnTo>
                    <a:pt x="2016" y="2219"/>
                  </a:lnTo>
                  <a:close/>
                  <a:moveTo>
                    <a:pt x="843" y="2116"/>
                  </a:moveTo>
                  <a:lnTo>
                    <a:pt x="910" y="2266"/>
                  </a:lnTo>
                  <a:lnTo>
                    <a:pt x="849" y="2266"/>
                  </a:lnTo>
                  <a:lnTo>
                    <a:pt x="803" y="2162"/>
                  </a:lnTo>
                  <a:lnTo>
                    <a:pt x="772" y="2199"/>
                  </a:lnTo>
                  <a:lnTo>
                    <a:pt x="772" y="2266"/>
                  </a:lnTo>
                  <a:lnTo>
                    <a:pt x="718" y="2266"/>
                  </a:lnTo>
                  <a:lnTo>
                    <a:pt x="718" y="1977"/>
                  </a:lnTo>
                  <a:lnTo>
                    <a:pt x="772" y="1949"/>
                  </a:lnTo>
                  <a:lnTo>
                    <a:pt x="772" y="2128"/>
                  </a:lnTo>
                  <a:lnTo>
                    <a:pt x="772" y="2128"/>
                  </a:lnTo>
                  <a:lnTo>
                    <a:pt x="794" y="2099"/>
                  </a:lnTo>
                  <a:lnTo>
                    <a:pt x="838" y="2042"/>
                  </a:lnTo>
                  <a:lnTo>
                    <a:pt x="903" y="2042"/>
                  </a:lnTo>
                  <a:lnTo>
                    <a:pt x="843" y="2116"/>
                  </a:lnTo>
                  <a:close/>
                  <a:moveTo>
                    <a:pt x="1105" y="2266"/>
                  </a:moveTo>
                  <a:lnTo>
                    <a:pt x="1049" y="2266"/>
                  </a:lnTo>
                  <a:lnTo>
                    <a:pt x="1049" y="2042"/>
                  </a:lnTo>
                  <a:lnTo>
                    <a:pt x="1105" y="2042"/>
                  </a:lnTo>
                  <a:lnTo>
                    <a:pt x="1105" y="2061"/>
                  </a:lnTo>
                  <a:lnTo>
                    <a:pt x="1105" y="2061"/>
                  </a:lnTo>
                  <a:lnTo>
                    <a:pt x="1110" y="2056"/>
                  </a:lnTo>
                  <a:lnTo>
                    <a:pt x="1116" y="2051"/>
                  </a:lnTo>
                  <a:lnTo>
                    <a:pt x="1123" y="2047"/>
                  </a:lnTo>
                  <a:lnTo>
                    <a:pt x="1129" y="2043"/>
                  </a:lnTo>
                  <a:lnTo>
                    <a:pt x="1137" y="2041"/>
                  </a:lnTo>
                  <a:lnTo>
                    <a:pt x="1145" y="2039"/>
                  </a:lnTo>
                  <a:lnTo>
                    <a:pt x="1153" y="2038"/>
                  </a:lnTo>
                  <a:lnTo>
                    <a:pt x="1162" y="2037"/>
                  </a:lnTo>
                  <a:lnTo>
                    <a:pt x="1162" y="2037"/>
                  </a:lnTo>
                  <a:lnTo>
                    <a:pt x="1172" y="2038"/>
                  </a:lnTo>
                  <a:lnTo>
                    <a:pt x="1180" y="2039"/>
                  </a:lnTo>
                  <a:lnTo>
                    <a:pt x="1188" y="2041"/>
                  </a:lnTo>
                  <a:lnTo>
                    <a:pt x="1197" y="2043"/>
                  </a:lnTo>
                  <a:lnTo>
                    <a:pt x="1204" y="2048"/>
                  </a:lnTo>
                  <a:lnTo>
                    <a:pt x="1210" y="2052"/>
                  </a:lnTo>
                  <a:lnTo>
                    <a:pt x="1217" y="2057"/>
                  </a:lnTo>
                  <a:lnTo>
                    <a:pt x="1223" y="2063"/>
                  </a:lnTo>
                  <a:lnTo>
                    <a:pt x="1227" y="2070"/>
                  </a:lnTo>
                  <a:lnTo>
                    <a:pt x="1232" y="2078"/>
                  </a:lnTo>
                  <a:lnTo>
                    <a:pt x="1235" y="2086"/>
                  </a:lnTo>
                  <a:lnTo>
                    <a:pt x="1238" y="2096"/>
                  </a:lnTo>
                  <a:lnTo>
                    <a:pt x="1240" y="2106"/>
                  </a:lnTo>
                  <a:lnTo>
                    <a:pt x="1242" y="2116"/>
                  </a:lnTo>
                  <a:lnTo>
                    <a:pt x="1243" y="2127"/>
                  </a:lnTo>
                  <a:lnTo>
                    <a:pt x="1244" y="2139"/>
                  </a:lnTo>
                  <a:lnTo>
                    <a:pt x="1244" y="2266"/>
                  </a:lnTo>
                  <a:lnTo>
                    <a:pt x="1188" y="2266"/>
                  </a:lnTo>
                  <a:lnTo>
                    <a:pt x="1188" y="2142"/>
                  </a:lnTo>
                  <a:lnTo>
                    <a:pt x="1188" y="2142"/>
                  </a:lnTo>
                  <a:lnTo>
                    <a:pt x="1187" y="2130"/>
                  </a:lnTo>
                  <a:lnTo>
                    <a:pt x="1186" y="2118"/>
                  </a:lnTo>
                  <a:lnTo>
                    <a:pt x="1183" y="2109"/>
                  </a:lnTo>
                  <a:lnTo>
                    <a:pt x="1178" y="2101"/>
                  </a:lnTo>
                  <a:lnTo>
                    <a:pt x="1173" y="2096"/>
                  </a:lnTo>
                  <a:lnTo>
                    <a:pt x="1166" y="2091"/>
                  </a:lnTo>
                  <a:lnTo>
                    <a:pt x="1157" y="2089"/>
                  </a:lnTo>
                  <a:lnTo>
                    <a:pt x="1147" y="2088"/>
                  </a:lnTo>
                  <a:lnTo>
                    <a:pt x="1147" y="2088"/>
                  </a:lnTo>
                  <a:lnTo>
                    <a:pt x="1138" y="2089"/>
                  </a:lnTo>
                  <a:lnTo>
                    <a:pt x="1129" y="2091"/>
                  </a:lnTo>
                  <a:lnTo>
                    <a:pt x="1122" y="2096"/>
                  </a:lnTo>
                  <a:lnTo>
                    <a:pt x="1116" y="2102"/>
                  </a:lnTo>
                  <a:lnTo>
                    <a:pt x="1112" y="2109"/>
                  </a:lnTo>
                  <a:lnTo>
                    <a:pt x="1108" y="2119"/>
                  </a:lnTo>
                  <a:lnTo>
                    <a:pt x="1106" y="2130"/>
                  </a:lnTo>
                  <a:lnTo>
                    <a:pt x="1105" y="2142"/>
                  </a:lnTo>
                  <a:lnTo>
                    <a:pt x="1105" y="2266"/>
                  </a:lnTo>
                  <a:close/>
                  <a:moveTo>
                    <a:pt x="1418" y="2058"/>
                  </a:moveTo>
                  <a:lnTo>
                    <a:pt x="1418" y="2058"/>
                  </a:lnTo>
                  <a:lnTo>
                    <a:pt x="1413" y="2053"/>
                  </a:lnTo>
                  <a:lnTo>
                    <a:pt x="1407" y="2049"/>
                  </a:lnTo>
                  <a:lnTo>
                    <a:pt x="1402" y="2046"/>
                  </a:lnTo>
                  <a:lnTo>
                    <a:pt x="1395" y="2042"/>
                  </a:lnTo>
                  <a:lnTo>
                    <a:pt x="1388" y="2040"/>
                  </a:lnTo>
                  <a:lnTo>
                    <a:pt x="1382" y="2039"/>
                  </a:lnTo>
                  <a:lnTo>
                    <a:pt x="1375" y="2038"/>
                  </a:lnTo>
                  <a:lnTo>
                    <a:pt x="1368" y="2037"/>
                  </a:lnTo>
                  <a:lnTo>
                    <a:pt x="1368" y="2037"/>
                  </a:lnTo>
                  <a:lnTo>
                    <a:pt x="1358" y="2038"/>
                  </a:lnTo>
                  <a:lnTo>
                    <a:pt x="1349" y="2039"/>
                  </a:lnTo>
                  <a:lnTo>
                    <a:pt x="1340" y="2041"/>
                  </a:lnTo>
                  <a:lnTo>
                    <a:pt x="1332" y="2046"/>
                  </a:lnTo>
                  <a:lnTo>
                    <a:pt x="1324" y="2049"/>
                  </a:lnTo>
                  <a:lnTo>
                    <a:pt x="1317" y="2055"/>
                  </a:lnTo>
                  <a:lnTo>
                    <a:pt x="1310" y="2061"/>
                  </a:lnTo>
                  <a:lnTo>
                    <a:pt x="1304" y="2068"/>
                  </a:lnTo>
                  <a:lnTo>
                    <a:pt x="1298" y="2076"/>
                  </a:lnTo>
                  <a:lnTo>
                    <a:pt x="1294" y="2085"/>
                  </a:lnTo>
                  <a:lnTo>
                    <a:pt x="1289" y="2093"/>
                  </a:lnTo>
                  <a:lnTo>
                    <a:pt x="1286" y="2105"/>
                  </a:lnTo>
                  <a:lnTo>
                    <a:pt x="1284" y="2115"/>
                  </a:lnTo>
                  <a:lnTo>
                    <a:pt x="1282" y="2127"/>
                  </a:lnTo>
                  <a:lnTo>
                    <a:pt x="1280" y="2139"/>
                  </a:lnTo>
                  <a:lnTo>
                    <a:pt x="1280" y="2151"/>
                  </a:lnTo>
                  <a:lnTo>
                    <a:pt x="1280" y="2151"/>
                  </a:lnTo>
                  <a:lnTo>
                    <a:pt x="1280" y="2166"/>
                  </a:lnTo>
                  <a:lnTo>
                    <a:pt x="1282" y="2178"/>
                  </a:lnTo>
                  <a:lnTo>
                    <a:pt x="1284" y="2190"/>
                  </a:lnTo>
                  <a:lnTo>
                    <a:pt x="1286" y="2202"/>
                  </a:lnTo>
                  <a:lnTo>
                    <a:pt x="1289" y="2212"/>
                  </a:lnTo>
                  <a:lnTo>
                    <a:pt x="1294" y="2222"/>
                  </a:lnTo>
                  <a:lnTo>
                    <a:pt x="1298" y="2231"/>
                  </a:lnTo>
                  <a:lnTo>
                    <a:pt x="1304" y="2239"/>
                  </a:lnTo>
                  <a:lnTo>
                    <a:pt x="1309" y="2247"/>
                  </a:lnTo>
                  <a:lnTo>
                    <a:pt x="1316" y="2252"/>
                  </a:lnTo>
                  <a:lnTo>
                    <a:pt x="1323" y="2258"/>
                  </a:lnTo>
                  <a:lnTo>
                    <a:pt x="1330" y="2262"/>
                  </a:lnTo>
                  <a:lnTo>
                    <a:pt x="1339" y="2266"/>
                  </a:lnTo>
                  <a:lnTo>
                    <a:pt x="1348" y="2269"/>
                  </a:lnTo>
                  <a:lnTo>
                    <a:pt x="1357" y="2270"/>
                  </a:lnTo>
                  <a:lnTo>
                    <a:pt x="1367" y="2271"/>
                  </a:lnTo>
                  <a:lnTo>
                    <a:pt x="1367" y="2271"/>
                  </a:lnTo>
                  <a:lnTo>
                    <a:pt x="1374" y="2270"/>
                  </a:lnTo>
                  <a:lnTo>
                    <a:pt x="1382" y="2269"/>
                  </a:lnTo>
                  <a:lnTo>
                    <a:pt x="1388" y="2268"/>
                  </a:lnTo>
                  <a:lnTo>
                    <a:pt x="1395" y="2266"/>
                  </a:lnTo>
                  <a:lnTo>
                    <a:pt x="1401" y="2262"/>
                  </a:lnTo>
                  <a:lnTo>
                    <a:pt x="1407" y="2259"/>
                  </a:lnTo>
                  <a:lnTo>
                    <a:pt x="1413" y="2255"/>
                  </a:lnTo>
                  <a:lnTo>
                    <a:pt x="1418" y="2249"/>
                  </a:lnTo>
                  <a:lnTo>
                    <a:pt x="1418" y="2255"/>
                  </a:lnTo>
                  <a:lnTo>
                    <a:pt x="1418" y="2255"/>
                  </a:lnTo>
                  <a:lnTo>
                    <a:pt x="1418" y="2264"/>
                  </a:lnTo>
                  <a:lnTo>
                    <a:pt x="1417" y="2274"/>
                  </a:lnTo>
                  <a:lnTo>
                    <a:pt x="1414" y="2284"/>
                  </a:lnTo>
                  <a:lnTo>
                    <a:pt x="1412" y="2288"/>
                  </a:lnTo>
                  <a:lnTo>
                    <a:pt x="1409" y="2293"/>
                  </a:lnTo>
                  <a:lnTo>
                    <a:pt x="1405" y="2297"/>
                  </a:lnTo>
                  <a:lnTo>
                    <a:pt x="1401" y="2301"/>
                  </a:lnTo>
                  <a:lnTo>
                    <a:pt x="1395" y="2305"/>
                  </a:lnTo>
                  <a:lnTo>
                    <a:pt x="1388" y="2308"/>
                  </a:lnTo>
                  <a:lnTo>
                    <a:pt x="1379" y="2310"/>
                  </a:lnTo>
                  <a:lnTo>
                    <a:pt x="1370" y="2313"/>
                  </a:lnTo>
                  <a:lnTo>
                    <a:pt x="1359" y="2314"/>
                  </a:lnTo>
                  <a:lnTo>
                    <a:pt x="1346" y="2314"/>
                  </a:lnTo>
                  <a:lnTo>
                    <a:pt x="1344" y="2314"/>
                  </a:lnTo>
                  <a:lnTo>
                    <a:pt x="1364" y="2357"/>
                  </a:lnTo>
                  <a:lnTo>
                    <a:pt x="1365" y="2357"/>
                  </a:lnTo>
                  <a:lnTo>
                    <a:pt x="1365" y="2357"/>
                  </a:lnTo>
                  <a:lnTo>
                    <a:pt x="1378" y="2357"/>
                  </a:lnTo>
                  <a:lnTo>
                    <a:pt x="1390" y="2356"/>
                  </a:lnTo>
                  <a:lnTo>
                    <a:pt x="1402" y="2353"/>
                  </a:lnTo>
                  <a:lnTo>
                    <a:pt x="1413" y="2350"/>
                  </a:lnTo>
                  <a:lnTo>
                    <a:pt x="1423" y="2346"/>
                  </a:lnTo>
                  <a:lnTo>
                    <a:pt x="1432" y="2341"/>
                  </a:lnTo>
                  <a:lnTo>
                    <a:pt x="1439" y="2336"/>
                  </a:lnTo>
                  <a:lnTo>
                    <a:pt x="1446" y="2329"/>
                  </a:lnTo>
                  <a:lnTo>
                    <a:pt x="1453" y="2321"/>
                  </a:lnTo>
                  <a:lnTo>
                    <a:pt x="1458" y="2314"/>
                  </a:lnTo>
                  <a:lnTo>
                    <a:pt x="1463" y="2304"/>
                  </a:lnTo>
                  <a:lnTo>
                    <a:pt x="1466" y="2294"/>
                  </a:lnTo>
                  <a:lnTo>
                    <a:pt x="1469" y="2284"/>
                  </a:lnTo>
                  <a:lnTo>
                    <a:pt x="1472" y="2271"/>
                  </a:lnTo>
                  <a:lnTo>
                    <a:pt x="1473" y="2259"/>
                  </a:lnTo>
                  <a:lnTo>
                    <a:pt x="1473" y="2246"/>
                  </a:lnTo>
                  <a:lnTo>
                    <a:pt x="1473" y="2042"/>
                  </a:lnTo>
                  <a:lnTo>
                    <a:pt x="1418" y="2042"/>
                  </a:lnTo>
                  <a:lnTo>
                    <a:pt x="1418" y="2058"/>
                  </a:lnTo>
                  <a:close/>
                  <a:moveTo>
                    <a:pt x="1418" y="2110"/>
                  </a:moveTo>
                  <a:lnTo>
                    <a:pt x="1418" y="2198"/>
                  </a:lnTo>
                  <a:lnTo>
                    <a:pt x="1418" y="2198"/>
                  </a:lnTo>
                  <a:lnTo>
                    <a:pt x="1411" y="2206"/>
                  </a:lnTo>
                  <a:lnTo>
                    <a:pt x="1403" y="2214"/>
                  </a:lnTo>
                  <a:lnTo>
                    <a:pt x="1397" y="2216"/>
                  </a:lnTo>
                  <a:lnTo>
                    <a:pt x="1392" y="2218"/>
                  </a:lnTo>
                  <a:lnTo>
                    <a:pt x="1386" y="2219"/>
                  </a:lnTo>
                  <a:lnTo>
                    <a:pt x="1378" y="2220"/>
                  </a:lnTo>
                  <a:lnTo>
                    <a:pt x="1378" y="2220"/>
                  </a:lnTo>
                  <a:lnTo>
                    <a:pt x="1372" y="2219"/>
                  </a:lnTo>
                  <a:lnTo>
                    <a:pt x="1364" y="2217"/>
                  </a:lnTo>
                  <a:lnTo>
                    <a:pt x="1357" y="2214"/>
                  </a:lnTo>
                  <a:lnTo>
                    <a:pt x="1350" y="2207"/>
                  </a:lnTo>
                  <a:lnTo>
                    <a:pt x="1345" y="2198"/>
                  </a:lnTo>
                  <a:lnTo>
                    <a:pt x="1340" y="2186"/>
                  </a:lnTo>
                  <a:lnTo>
                    <a:pt x="1338" y="2170"/>
                  </a:lnTo>
                  <a:lnTo>
                    <a:pt x="1337" y="2150"/>
                  </a:lnTo>
                  <a:lnTo>
                    <a:pt x="1337" y="2150"/>
                  </a:lnTo>
                  <a:lnTo>
                    <a:pt x="1338" y="2133"/>
                  </a:lnTo>
                  <a:lnTo>
                    <a:pt x="1340" y="2119"/>
                  </a:lnTo>
                  <a:lnTo>
                    <a:pt x="1345" y="2108"/>
                  </a:lnTo>
                  <a:lnTo>
                    <a:pt x="1350" y="2100"/>
                  </a:lnTo>
                  <a:lnTo>
                    <a:pt x="1357" y="2095"/>
                  </a:lnTo>
                  <a:lnTo>
                    <a:pt x="1364" y="2090"/>
                  </a:lnTo>
                  <a:lnTo>
                    <a:pt x="1372" y="2089"/>
                  </a:lnTo>
                  <a:lnTo>
                    <a:pt x="1378" y="2088"/>
                  </a:lnTo>
                  <a:lnTo>
                    <a:pt x="1378" y="2088"/>
                  </a:lnTo>
                  <a:lnTo>
                    <a:pt x="1386" y="2089"/>
                  </a:lnTo>
                  <a:lnTo>
                    <a:pt x="1393" y="2090"/>
                  </a:lnTo>
                  <a:lnTo>
                    <a:pt x="1398" y="2092"/>
                  </a:lnTo>
                  <a:lnTo>
                    <a:pt x="1404" y="2096"/>
                  </a:lnTo>
                  <a:lnTo>
                    <a:pt x="1408" y="2099"/>
                  </a:lnTo>
                  <a:lnTo>
                    <a:pt x="1412" y="2102"/>
                  </a:lnTo>
                  <a:lnTo>
                    <a:pt x="1418" y="2110"/>
                  </a:lnTo>
                  <a:lnTo>
                    <a:pt x="1418" y="2110"/>
                  </a:lnTo>
                  <a:close/>
                  <a:moveTo>
                    <a:pt x="945" y="2042"/>
                  </a:moveTo>
                  <a:lnTo>
                    <a:pt x="1000" y="2042"/>
                  </a:lnTo>
                  <a:lnTo>
                    <a:pt x="1000" y="2139"/>
                  </a:lnTo>
                  <a:lnTo>
                    <a:pt x="1000" y="2266"/>
                  </a:lnTo>
                  <a:lnTo>
                    <a:pt x="945" y="2266"/>
                  </a:lnTo>
                  <a:lnTo>
                    <a:pt x="945" y="2042"/>
                  </a:lnTo>
                  <a:close/>
                  <a:moveTo>
                    <a:pt x="1000" y="1982"/>
                  </a:moveTo>
                  <a:lnTo>
                    <a:pt x="1000" y="2010"/>
                  </a:lnTo>
                  <a:lnTo>
                    <a:pt x="945" y="2010"/>
                  </a:lnTo>
                  <a:lnTo>
                    <a:pt x="945" y="1954"/>
                  </a:lnTo>
                  <a:lnTo>
                    <a:pt x="1000" y="1954"/>
                  </a:lnTo>
                  <a:lnTo>
                    <a:pt x="1000" y="1982"/>
                  </a:lnTo>
                  <a:close/>
                  <a:moveTo>
                    <a:pt x="2325" y="1977"/>
                  </a:moveTo>
                  <a:lnTo>
                    <a:pt x="2381" y="1949"/>
                  </a:lnTo>
                  <a:lnTo>
                    <a:pt x="2381" y="2144"/>
                  </a:lnTo>
                  <a:lnTo>
                    <a:pt x="2381" y="2266"/>
                  </a:lnTo>
                  <a:lnTo>
                    <a:pt x="2325" y="2266"/>
                  </a:lnTo>
                  <a:lnTo>
                    <a:pt x="2325" y="1977"/>
                  </a:lnTo>
                  <a:close/>
                  <a:moveTo>
                    <a:pt x="400" y="762"/>
                  </a:moveTo>
                  <a:lnTo>
                    <a:pt x="856" y="762"/>
                  </a:lnTo>
                  <a:lnTo>
                    <a:pt x="856" y="498"/>
                  </a:lnTo>
                  <a:lnTo>
                    <a:pt x="400" y="498"/>
                  </a:lnTo>
                  <a:lnTo>
                    <a:pt x="400" y="290"/>
                  </a:lnTo>
                  <a:lnTo>
                    <a:pt x="905" y="290"/>
                  </a:lnTo>
                  <a:lnTo>
                    <a:pt x="737" y="0"/>
                  </a:lnTo>
                  <a:lnTo>
                    <a:pt x="22" y="0"/>
                  </a:lnTo>
                  <a:lnTo>
                    <a:pt x="22" y="1261"/>
                  </a:lnTo>
                  <a:lnTo>
                    <a:pt x="1030" y="1261"/>
                  </a:lnTo>
                  <a:lnTo>
                    <a:pt x="1030" y="970"/>
                  </a:lnTo>
                  <a:lnTo>
                    <a:pt x="400" y="970"/>
                  </a:lnTo>
                  <a:lnTo>
                    <a:pt x="400" y="762"/>
                  </a:lnTo>
                  <a:close/>
                  <a:moveTo>
                    <a:pt x="1702" y="0"/>
                  </a:moveTo>
                  <a:lnTo>
                    <a:pt x="1487" y="411"/>
                  </a:lnTo>
                  <a:lnTo>
                    <a:pt x="1274" y="0"/>
                  </a:lnTo>
                  <a:lnTo>
                    <a:pt x="856" y="0"/>
                  </a:lnTo>
                  <a:lnTo>
                    <a:pt x="1296" y="762"/>
                  </a:lnTo>
                  <a:lnTo>
                    <a:pt x="1296" y="1261"/>
                  </a:lnTo>
                  <a:lnTo>
                    <a:pt x="1673" y="1261"/>
                  </a:lnTo>
                  <a:lnTo>
                    <a:pt x="1673" y="762"/>
                  </a:lnTo>
                  <a:lnTo>
                    <a:pt x="2114" y="0"/>
                  </a:lnTo>
                  <a:lnTo>
                    <a:pt x="170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latin typeface="+mj-lt"/>
              </a:endParaRPr>
            </a:p>
          </p:txBody>
        </p:sp>
      </p:grpSp>
    </p:spTree>
    <p:extLst>
      <p:ext uri="{BB962C8B-B14F-4D97-AF65-F5344CB8AC3E}">
        <p14:creationId xmlns:p14="http://schemas.microsoft.com/office/powerpoint/2010/main" val="29484772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2_Cover">
    <p:spTree>
      <p:nvGrpSpPr>
        <p:cNvPr id="1" name=""/>
        <p:cNvGrpSpPr/>
        <p:nvPr/>
      </p:nvGrpSpPr>
      <p:grpSpPr>
        <a:xfrm>
          <a:off x="0" y="0"/>
          <a:ext cx="0" cy="0"/>
          <a:chOff x="0" y="0"/>
          <a:chExt cx="0" cy="0"/>
        </a:xfrm>
      </p:grpSpPr>
      <p:sp>
        <p:nvSpPr>
          <p:cNvPr id="9" name="Rectangle 1"/>
          <p:cNvSpPr>
            <a:spLocks noChangeAspect="1"/>
          </p:cNvSpPr>
          <p:nvPr userDrawn="1"/>
        </p:nvSpPr>
        <p:spPr>
          <a:xfrm>
            <a:off x="6429638" y="777241"/>
            <a:ext cx="5173620" cy="2604134"/>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rgbClr val="FFD2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rgbClr val="333333"/>
              </a:solidFill>
              <a:latin typeface="+mj-lt"/>
            </a:endParaRPr>
          </a:p>
        </p:txBody>
      </p:sp>
      <p:sp>
        <p:nvSpPr>
          <p:cNvPr id="10" name="Title 1"/>
          <p:cNvSpPr>
            <a:spLocks noGrp="1"/>
          </p:cNvSpPr>
          <p:nvPr>
            <p:ph type="ctrTitle"/>
          </p:nvPr>
        </p:nvSpPr>
        <p:spPr>
          <a:xfrm>
            <a:off x="6708810" y="1886065"/>
            <a:ext cx="4062807" cy="728194"/>
          </a:xfrm>
          <a:prstGeom prst="rect">
            <a:avLst/>
          </a:prstGeom>
        </p:spPr>
        <p:txBody>
          <a:bodyPr/>
          <a:lstStyle>
            <a:lvl1pPr>
              <a:defRPr sz="2800" baseline="0">
                <a:solidFill>
                  <a:srgbClr val="404040"/>
                </a:solidFill>
                <a:latin typeface="+mj-lt"/>
                <a:cs typeface="Arial" pitchFamily="34" charset="0"/>
              </a:defRPr>
            </a:lvl1pPr>
          </a:lstStyle>
          <a:p>
            <a:r>
              <a:rPr lang="en-US" dirty="0"/>
              <a:t>Click to edit Master title style</a:t>
            </a:r>
            <a:endParaRPr lang="en-GB" dirty="0"/>
          </a:p>
        </p:txBody>
      </p:sp>
      <p:sp>
        <p:nvSpPr>
          <p:cNvPr id="11" name="Subtitle 2"/>
          <p:cNvSpPr>
            <a:spLocks noGrp="1"/>
          </p:cNvSpPr>
          <p:nvPr>
            <p:ph type="subTitle" idx="1"/>
          </p:nvPr>
        </p:nvSpPr>
        <p:spPr>
          <a:xfrm>
            <a:off x="6708810" y="2734909"/>
            <a:ext cx="4062807" cy="485846"/>
          </a:xfrm>
          <a:prstGeom prst="rect">
            <a:avLst/>
          </a:prstGeom>
        </p:spPr>
        <p:txBody>
          <a:bodyPr/>
          <a:lstStyle>
            <a:lvl1pPr marL="0" indent="0" algn="l">
              <a:buNone/>
              <a:defRPr sz="2000">
                <a:solidFill>
                  <a:srgbClr val="404040"/>
                </a:solidFill>
                <a:latin typeface="+mn-lt"/>
                <a:cs typeface="Arial" pitchFamily="34" charset="0"/>
              </a:defRPr>
            </a:lvl1pPr>
            <a:lvl2pPr marL="0" indent="0" algn="l">
              <a:buNone/>
              <a:defRPr sz="1400">
                <a:solidFill>
                  <a:srgbClr val="404040"/>
                </a:solidFill>
                <a:latin typeface="+mj-lt"/>
              </a:defRPr>
            </a:lvl2pPr>
            <a:lvl3pPr marL="0" indent="0" algn="l">
              <a:buNone/>
              <a:defRPr sz="1600">
                <a:solidFill>
                  <a:srgbClr val="404040"/>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1"/>
            <a:r>
              <a:rPr lang="en-US" dirty="0"/>
              <a:t>Click to edit Master subtitle style</a:t>
            </a:r>
            <a:endParaRPr lang="en-GB" dirty="0"/>
          </a:p>
        </p:txBody>
      </p:sp>
      <p:grpSp>
        <p:nvGrpSpPr>
          <p:cNvPr id="12" name="Group 4"/>
          <p:cNvGrpSpPr>
            <a:grpSpLocks noChangeAspect="1"/>
          </p:cNvGrpSpPr>
          <p:nvPr userDrawn="1"/>
        </p:nvGrpSpPr>
        <p:grpSpPr bwMode="auto">
          <a:xfrm>
            <a:off x="10603161" y="5340350"/>
            <a:ext cx="987425" cy="1157288"/>
            <a:chOff x="4857" y="3364"/>
            <a:chExt cx="622" cy="729"/>
          </a:xfrm>
        </p:grpSpPr>
        <p:sp>
          <p:nvSpPr>
            <p:cNvPr id="13" name="AutoShape 3"/>
            <p:cNvSpPr>
              <a:spLocks noChangeAspect="1" noChangeArrowheads="1" noTextEdit="1"/>
            </p:cNvSpPr>
            <p:nvPr userDrawn="1"/>
          </p:nvSpPr>
          <p:spPr bwMode="auto">
            <a:xfrm>
              <a:off x="4857" y="3364"/>
              <a:ext cx="622" cy="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latin typeface="+mj-lt"/>
              </a:endParaRPr>
            </a:p>
          </p:txBody>
        </p:sp>
        <p:sp>
          <p:nvSpPr>
            <p:cNvPr id="14" name="Freeform 5"/>
            <p:cNvSpPr>
              <a:spLocks/>
            </p:cNvSpPr>
            <p:nvPr userDrawn="1"/>
          </p:nvSpPr>
          <p:spPr bwMode="auto">
            <a:xfrm>
              <a:off x="4857" y="3364"/>
              <a:ext cx="498" cy="182"/>
            </a:xfrm>
            <a:custGeom>
              <a:avLst/>
              <a:gdLst>
                <a:gd name="T0" fmla="*/ 2491 w 2491"/>
                <a:gd name="T1" fmla="*/ 0 h 910"/>
                <a:gd name="T2" fmla="*/ 0 w 2491"/>
                <a:gd name="T3" fmla="*/ 910 h 910"/>
                <a:gd name="T4" fmla="*/ 2491 w 2491"/>
                <a:gd name="T5" fmla="*/ 469 h 910"/>
                <a:gd name="T6" fmla="*/ 2491 w 2491"/>
                <a:gd name="T7" fmla="*/ 0 h 910"/>
              </a:gdLst>
              <a:ahLst/>
              <a:cxnLst>
                <a:cxn ang="0">
                  <a:pos x="T0" y="T1"/>
                </a:cxn>
                <a:cxn ang="0">
                  <a:pos x="T2" y="T3"/>
                </a:cxn>
                <a:cxn ang="0">
                  <a:pos x="T4" y="T5"/>
                </a:cxn>
                <a:cxn ang="0">
                  <a:pos x="T6" y="T7"/>
                </a:cxn>
              </a:cxnLst>
              <a:rect l="0" t="0" r="r" b="b"/>
              <a:pathLst>
                <a:path w="2491" h="910">
                  <a:moveTo>
                    <a:pt x="2491" y="0"/>
                  </a:moveTo>
                  <a:lnTo>
                    <a:pt x="0" y="910"/>
                  </a:lnTo>
                  <a:lnTo>
                    <a:pt x="2491" y="469"/>
                  </a:lnTo>
                  <a:lnTo>
                    <a:pt x="2491" y="0"/>
                  </a:lnTo>
                  <a:close/>
                </a:path>
              </a:pathLst>
            </a:custGeom>
            <a:solidFill>
              <a:srgbClr val="FF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latin typeface="+mj-lt"/>
              </a:endParaRPr>
            </a:p>
          </p:txBody>
        </p:sp>
        <p:sp>
          <p:nvSpPr>
            <p:cNvPr id="15" name="Freeform 6"/>
            <p:cNvSpPr>
              <a:spLocks noEditPoints="1"/>
            </p:cNvSpPr>
            <p:nvPr userDrawn="1"/>
          </p:nvSpPr>
          <p:spPr bwMode="auto">
            <a:xfrm>
              <a:off x="4857" y="3622"/>
              <a:ext cx="622" cy="471"/>
            </a:xfrm>
            <a:custGeom>
              <a:avLst/>
              <a:gdLst>
                <a:gd name="T0" fmla="*/ 235 w 3110"/>
                <a:gd name="T1" fmla="*/ 1600 h 2357"/>
                <a:gd name="T2" fmla="*/ 255 w 3110"/>
                <a:gd name="T3" fmla="*/ 1809 h 2357"/>
                <a:gd name="T4" fmla="*/ 152 w 3110"/>
                <a:gd name="T5" fmla="*/ 1823 h 2357"/>
                <a:gd name="T6" fmla="*/ 353 w 3110"/>
                <a:gd name="T7" fmla="*/ 1774 h 2357"/>
                <a:gd name="T8" fmla="*/ 419 w 3110"/>
                <a:gd name="T9" fmla="*/ 1871 h 2357"/>
                <a:gd name="T10" fmla="*/ 1148 w 3110"/>
                <a:gd name="T11" fmla="*/ 1664 h 2357"/>
                <a:gd name="T12" fmla="*/ 1225 w 3110"/>
                <a:gd name="T13" fmla="*/ 1751 h 2357"/>
                <a:gd name="T14" fmla="*/ 701 w 3110"/>
                <a:gd name="T15" fmla="*/ 1558 h 2357"/>
                <a:gd name="T16" fmla="*/ 744 w 3110"/>
                <a:gd name="T17" fmla="*/ 1723 h 2357"/>
                <a:gd name="T18" fmla="*/ 866 w 3110"/>
                <a:gd name="T19" fmla="*/ 1868 h 2357"/>
                <a:gd name="T20" fmla="*/ 838 w 3110"/>
                <a:gd name="T21" fmla="*/ 1696 h 2357"/>
                <a:gd name="T22" fmla="*/ 2035 w 3110"/>
                <a:gd name="T23" fmla="*/ 1874 h 2357"/>
                <a:gd name="T24" fmla="*/ 2173 w 3110"/>
                <a:gd name="T25" fmla="*/ 1760 h 2357"/>
                <a:gd name="T26" fmla="*/ 2115 w 3110"/>
                <a:gd name="T27" fmla="*/ 1743 h 2357"/>
                <a:gd name="T28" fmla="*/ 2074 w 3110"/>
                <a:gd name="T29" fmla="*/ 1696 h 2357"/>
                <a:gd name="T30" fmla="*/ 1318 w 3110"/>
                <a:gd name="T31" fmla="*/ 1748 h 2357"/>
                <a:gd name="T32" fmla="*/ 1455 w 3110"/>
                <a:gd name="T33" fmla="*/ 1858 h 2357"/>
                <a:gd name="T34" fmla="*/ 1484 w 3110"/>
                <a:gd name="T35" fmla="*/ 1938 h 2357"/>
                <a:gd name="T36" fmla="*/ 1378 w 3110"/>
                <a:gd name="T37" fmla="*/ 1794 h 2357"/>
                <a:gd name="T38" fmla="*/ 1740 w 3110"/>
                <a:gd name="T39" fmla="*/ 1690 h 2357"/>
                <a:gd name="T40" fmla="*/ 1644 w 3110"/>
                <a:gd name="T41" fmla="*/ 1791 h 2357"/>
                <a:gd name="T42" fmla="*/ 1835 w 3110"/>
                <a:gd name="T43" fmla="*/ 1723 h 2357"/>
                <a:gd name="T44" fmla="*/ 1698 w 3110"/>
                <a:gd name="T45" fmla="*/ 1800 h 2357"/>
                <a:gd name="T46" fmla="*/ 1721 w 3110"/>
                <a:gd name="T47" fmla="*/ 1831 h 2357"/>
                <a:gd name="T48" fmla="*/ 2256 w 3110"/>
                <a:gd name="T49" fmla="*/ 1780 h 2357"/>
                <a:gd name="T50" fmla="*/ 2243 w 3110"/>
                <a:gd name="T51" fmla="*/ 1665 h 2357"/>
                <a:gd name="T52" fmla="*/ 2306 w 3110"/>
                <a:gd name="T53" fmla="*/ 1880 h 2357"/>
                <a:gd name="T54" fmla="*/ 2338 w 3110"/>
                <a:gd name="T55" fmla="*/ 1722 h 2357"/>
                <a:gd name="T56" fmla="*/ 2929 w 3110"/>
                <a:gd name="T57" fmla="*/ 1763 h 2357"/>
                <a:gd name="T58" fmla="*/ 2750 w 3110"/>
                <a:gd name="T59" fmla="*/ 1695 h 2357"/>
                <a:gd name="T60" fmla="*/ 2872 w 3110"/>
                <a:gd name="T61" fmla="*/ 1874 h 2357"/>
                <a:gd name="T62" fmla="*/ 2658 w 3110"/>
                <a:gd name="T63" fmla="*/ 1797 h 2357"/>
                <a:gd name="T64" fmla="*/ 2623 w 3110"/>
                <a:gd name="T65" fmla="*/ 1867 h 2357"/>
                <a:gd name="T66" fmla="*/ 2482 w 3110"/>
                <a:gd name="T67" fmla="*/ 1876 h 2357"/>
                <a:gd name="T68" fmla="*/ 2513 w 3110"/>
                <a:gd name="T69" fmla="*/ 1825 h 2357"/>
                <a:gd name="T70" fmla="*/ 3019 w 3110"/>
                <a:gd name="T71" fmla="*/ 1651 h 2357"/>
                <a:gd name="T72" fmla="*/ 981 w 3110"/>
                <a:gd name="T73" fmla="*/ 1874 h 2357"/>
                <a:gd name="T74" fmla="*/ 2433 w 3110"/>
                <a:gd name="T75" fmla="*/ 2085 h 2357"/>
                <a:gd name="T76" fmla="*/ 2528 w 3110"/>
                <a:gd name="T77" fmla="*/ 2268 h 2357"/>
                <a:gd name="T78" fmla="*/ 2503 w 3110"/>
                <a:gd name="T79" fmla="*/ 2090 h 2357"/>
                <a:gd name="T80" fmla="*/ 631 w 3110"/>
                <a:gd name="T81" fmla="*/ 2093 h 2357"/>
                <a:gd name="T82" fmla="*/ 677 w 3110"/>
                <a:gd name="T83" fmla="*/ 2105 h 2357"/>
                <a:gd name="T84" fmla="*/ 203 w 3110"/>
                <a:gd name="T85" fmla="*/ 2151 h 2357"/>
                <a:gd name="T86" fmla="*/ 312 w 3110"/>
                <a:gd name="T87" fmla="*/ 2190 h 2357"/>
                <a:gd name="T88" fmla="*/ 507 w 3110"/>
                <a:gd name="T89" fmla="*/ 2190 h 2357"/>
                <a:gd name="T90" fmla="*/ 377 w 3110"/>
                <a:gd name="T91" fmla="*/ 2201 h 2357"/>
                <a:gd name="T92" fmla="*/ 442 w 3110"/>
                <a:gd name="T93" fmla="*/ 2201 h 2357"/>
                <a:gd name="T94" fmla="*/ 2213 w 3110"/>
                <a:gd name="T95" fmla="*/ 2056 h 2357"/>
                <a:gd name="T96" fmla="*/ 1608 w 3110"/>
                <a:gd name="T97" fmla="*/ 2042 h 2357"/>
                <a:gd name="T98" fmla="*/ 1951 w 3110"/>
                <a:gd name="T99" fmla="*/ 2062 h 2357"/>
                <a:gd name="T100" fmla="*/ 2016 w 3110"/>
                <a:gd name="T101" fmla="*/ 2271 h 2357"/>
                <a:gd name="T102" fmla="*/ 2075 w 3110"/>
                <a:gd name="T103" fmla="*/ 2057 h 2357"/>
                <a:gd name="T104" fmla="*/ 2016 w 3110"/>
                <a:gd name="T105" fmla="*/ 2089 h 2357"/>
                <a:gd name="T106" fmla="*/ 772 w 3110"/>
                <a:gd name="T107" fmla="*/ 1949 h 2357"/>
                <a:gd name="T108" fmla="*/ 1210 w 3110"/>
                <a:gd name="T109" fmla="*/ 2052 h 2357"/>
                <a:gd name="T110" fmla="*/ 1116 w 3110"/>
                <a:gd name="T111" fmla="*/ 2102 h 2357"/>
                <a:gd name="T112" fmla="*/ 1289 w 3110"/>
                <a:gd name="T113" fmla="*/ 2093 h 2357"/>
                <a:gd name="T114" fmla="*/ 1395 w 3110"/>
                <a:gd name="T115" fmla="*/ 2266 h 2357"/>
                <a:gd name="T116" fmla="*/ 1413 w 3110"/>
                <a:gd name="T117" fmla="*/ 2350 h 2357"/>
                <a:gd name="T118" fmla="*/ 1364 w 3110"/>
                <a:gd name="T119" fmla="*/ 2217 h 2357"/>
                <a:gd name="T120" fmla="*/ 1000 w 3110"/>
                <a:gd name="T121" fmla="*/ 2139 h 2357"/>
                <a:gd name="T122" fmla="*/ 400 w 3110"/>
                <a:gd name="T123" fmla="*/ 970 h 2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10" h="2357">
                  <a:moveTo>
                    <a:pt x="259" y="1777"/>
                  </a:moveTo>
                  <a:lnTo>
                    <a:pt x="259" y="1777"/>
                  </a:lnTo>
                  <a:lnTo>
                    <a:pt x="259" y="1769"/>
                  </a:lnTo>
                  <a:lnTo>
                    <a:pt x="258" y="1762"/>
                  </a:lnTo>
                  <a:lnTo>
                    <a:pt x="255" y="1749"/>
                  </a:lnTo>
                  <a:lnTo>
                    <a:pt x="249" y="1738"/>
                  </a:lnTo>
                  <a:lnTo>
                    <a:pt x="242" y="1729"/>
                  </a:lnTo>
                  <a:lnTo>
                    <a:pt x="235" y="1722"/>
                  </a:lnTo>
                  <a:lnTo>
                    <a:pt x="227" y="1717"/>
                  </a:lnTo>
                  <a:lnTo>
                    <a:pt x="220" y="1712"/>
                  </a:lnTo>
                  <a:lnTo>
                    <a:pt x="213" y="1709"/>
                  </a:lnTo>
                  <a:lnTo>
                    <a:pt x="213" y="1709"/>
                  </a:lnTo>
                  <a:lnTo>
                    <a:pt x="221" y="1703"/>
                  </a:lnTo>
                  <a:lnTo>
                    <a:pt x="228" y="1698"/>
                  </a:lnTo>
                  <a:lnTo>
                    <a:pt x="233" y="1691"/>
                  </a:lnTo>
                  <a:lnTo>
                    <a:pt x="239" y="1683"/>
                  </a:lnTo>
                  <a:lnTo>
                    <a:pt x="243" y="1675"/>
                  </a:lnTo>
                  <a:lnTo>
                    <a:pt x="246" y="1666"/>
                  </a:lnTo>
                  <a:lnTo>
                    <a:pt x="248" y="1658"/>
                  </a:lnTo>
                  <a:lnTo>
                    <a:pt x="248" y="1648"/>
                  </a:lnTo>
                  <a:lnTo>
                    <a:pt x="248" y="1648"/>
                  </a:lnTo>
                  <a:lnTo>
                    <a:pt x="248" y="1639"/>
                  </a:lnTo>
                  <a:lnTo>
                    <a:pt x="247" y="1630"/>
                  </a:lnTo>
                  <a:lnTo>
                    <a:pt x="245" y="1622"/>
                  </a:lnTo>
                  <a:lnTo>
                    <a:pt x="242" y="1614"/>
                  </a:lnTo>
                  <a:lnTo>
                    <a:pt x="239" y="1606"/>
                  </a:lnTo>
                  <a:lnTo>
                    <a:pt x="235" y="1600"/>
                  </a:lnTo>
                  <a:lnTo>
                    <a:pt x="229" y="1594"/>
                  </a:lnTo>
                  <a:lnTo>
                    <a:pt x="223" y="1589"/>
                  </a:lnTo>
                  <a:lnTo>
                    <a:pt x="217" y="1584"/>
                  </a:lnTo>
                  <a:lnTo>
                    <a:pt x="210" y="1580"/>
                  </a:lnTo>
                  <a:lnTo>
                    <a:pt x="202" y="1576"/>
                  </a:lnTo>
                  <a:lnTo>
                    <a:pt x="193" y="1573"/>
                  </a:lnTo>
                  <a:lnTo>
                    <a:pt x="185" y="1571"/>
                  </a:lnTo>
                  <a:lnTo>
                    <a:pt x="175" y="1569"/>
                  </a:lnTo>
                  <a:lnTo>
                    <a:pt x="165" y="1569"/>
                  </a:lnTo>
                  <a:lnTo>
                    <a:pt x="153" y="1568"/>
                  </a:lnTo>
                  <a:lnTo>
                    <a:pt x="22" y="1568"/>
                  </a:lnTo>
                  <a:lnTo>
                    <a:pt x="22" y="1874"/>
                  </a:lnTo>
                  <a:lnTo>
                    <a:pt x="152" y="1874"/>
                  </a:lnTo>
                  <a:lnTo>
                    <a:pt x="152" y="1874"/>
                  </a:lnTo>
                  <a:lnTo>
                    <a:pt x="165" y="1874"/>
                  </a:lnTo>
                  <a:lnTo>
                    <a:pt x="176" y="1873"/>
                  </a:lnTo>
                  <a:lnTo>
                    <a:pt x="187" y="1871"/>
                  </a:lnTo>
                  <a:lnTo>
                    <a:pt x="197" y="1868"/>
                  </a:lnTo>
                  <a:lnTo>
                    <a:pt x="207" y="1864"/>
                  </a:lnTo>
                  <a:lnTo>
                    <a:pt x="216" y="1860"/>
                  </a:lnTo>
                  <a:lnTo>
                    <a:pt x="223" y="1854"/>
                  </a:lnTo>
                  <a:lnTo>
                    <a:pt x="230" y="1849"/>
                  </a:lnTo>
                  <a:lnTo>
                    <a:pt x="237" y="1842"/>
                  </a:lnTo>
                  <a:lnTo>
                    <a:pt x="242" y="1834"/>
                  </a:lnTo>
                  <a:lnTo>
                    <a:pt x="248" y="1827"/>
                  </a:lnTo>
                  <a:lnTo>
                    <a:pt x="251" y="1818"/>
                  </a:lnTo>
                  <a:lnTo>
                    <a:pt x="255" y="1809"/>
                  </a:lnTo>
                  <a:lnTo>
                    <a:pt x="257" y="1799"/>
                  </a:lnTo>
                  <a:lnTo>
                    <a:pt x="258" y="1788"/>
                  </a:lnTo>
                  <a:lnTo>
                    <a:pt x="259" y="1777"/>
                  </a:lnTo>
                  <a:lnTo>
                    <a:pt x="259" y="1777"/>
                  </a:lnTo>
                  <a:close/>
                  <a:moveTo>
                    <a:pt x="152" y="1823"/>
                  </a:moveTo>
                  <a:lnTo>
                    <a:pt x="79" y="1823"/>
                  </a:lnTo>
                  <a:lnTo>
                    <a:pt x="79" y="1735"/>
                  </a:lnTo>
                  <a:lnTo>
                    <a:pt x="152" y="1735"/>
                  </a:lnTo>
                  <a:lnTo>
                    <a:pt x="152" y="1735"/>
                  </a:lnTo>
                  <a:lnTo>
                    <a:pt x="163" y="1737"/>
                  </a:lnTo>
                  <a:lnTo>
                    <a:pt x="172" y="1738"/>
                  </a:lnTo>
                  <a:lnTo>
                    <a:pt x="180" y="1741"/>
                  </a:lnTo>
                  <a:lnTo>
                    <a:pt x="187" y="1747"/>
                  </a:lnTo>
                  <a:lnTo>
                    <a:pt x="192" y="1752"/>
                  </a:lnTo>
                  <a:lnTo>
                    <a:pt x="196" y="1760"/>
                  </a:lnTo>
                  <a:lnTo>
                    <a:pt x="198" y="1769"/>
                  </a:lnTo>
                  <a:lnTo>
                    <a:pt x="199" y="1779"/>
                  </a:lnTo>
                  <a:lnTo>
                    <a:pt x="199" y="1779"/>
                  </a:lnTo>
                  <a:lnTo>
                    <a:pt x="198" y="1789"/>
                  </a:lnTo>
                  <a:lnTo>
                    <a:pt x="196" y="1798"/>
                  </a:lnTo>
                  <a:lnTo>
                    <a:pt x="191" y="1805"/>
                  </a:lnTo>
                  <a:lnTo>
                    <a:pt x="187" y="1811"/>
                  </a:lnTo>
                  <a:lnTo>
                    <a:pt x="180" y="1817"/>
                  </a:lnTo>
                  <a:lnTo>
                    <a:pt x="172" y="1820"/>
                  </a:lnTo>
                  <a:lnTo>
                    <a:pt x="162" y="1822"/>
                  </a:lnTo>
                  <a:lnTo>
                    <a:pt x="152" y="1823"/>
                  </a:lnTo>
                  <a:lnTo>
                    <a:pt x="152" y="1823"/>
                  </a:lnTo>
                  <a:close/>
                  <a:moveTo>
                    <a:pt x="151" y="1685"/>
                  </a:moveTo>
                  <a:lnTo>
                    <a:pt x="79" y="1685"/>
                  </a:lnTo>
                  <a:lnTo>
                    <a:pt x="79" y="1620"/>
                  </a:lnTo>
                  <a:lnTo>
                    <a:pt x="149" y="1620"/>
                  </a:lnTo>
                  <a:lnTo>
                    <a:pt x="149" y="1620"/>
                  </a:lnTo>
                  <a:lnTo>
                    <a:pt x="158" y="1621"/>
                  </a:lnTo>
                  <a:lnTo>
                    <a:pt x="167" y="1622"/>
                  </a:lnTo>
                  <a:lnTo>
                    <a:pt x="173" y="1624"/>
                  </a:lnTo>
                  <a:lnTo>
                    <a:pt x="179" y="1628"/>
                  </a:lnTo>
                  <a:lnTo>
                    <a:pt x="183" y="1633"/>
                  </a:lnTo>
                  <a:lnTo>
                    <a:pt x="187" y="1639"/>
                  </a:lnTo>
                  <a:lnTo>
                    <a:pt x="188" y="1645"/>
                  </a:lnTo>
                  <a:lnTo>
                    <a:pt x="189" y="1653"/>
                  </a:lnTo>
                  <a:lnTo>
                    <a:pt x="189" y="1653"/>
                  </a:lnTo>
                  <a:lnTo>
                    <a:pt x="189" y="1659"/>
                  </a:lnTo>
                  <a:lnTo>
                    <a:pt x="188" y="1664"/>
                  </a:lnTo>
                  <a:lnTo>
                    <a:pt x="186" y="1670"/>
                  </a:lnTo>
                  <a:lnTo>
                    <a:pt x="182" y="1674"/>
                  </a:lnTo>
                  <a:lnTo>
                    <a:pt x="177" y="1679"/>
                  </a:lnTo>
                  <a:lnTo>
                    <a:pt x="170" y="1682"/>
                  </a:lnTo>
                  <a:lnTo>
                    <a:pt x="162" y="1684"/>
                  </a:lnTo>
                  <a:lnTo>
                    <a:pt x="151" y="1685"/>
                  </a:lnTo>
                  <a:lnTo>
                    <a:pt x="151" y="1685"/>
                  </a:lnTo>
                  <a:close/>
                  <a:moveTo>
                    <a:pt x="298" y="1778"/>
                  </a:moveTo>
                  <a:lnTo>
                    <a:pt x="298" y="1651"/>
                  </a:lnTo>
                  <a:lnTo>
                    <a:pt x="353" y="1651"/>
                  </a:lnTo>
                  <a:lnTo>
                    <a:pt x="353" y="1774"/>
                  </a:lnTo>
                  <a:lnTo>
                    <a:pt x="353" y="1774"/>
                  </a:lnTo>
                  <a:lnTo>
                    <a:pt x="353" y="1787"/>
                  </a:lnTo>
                  <a:lnTo>
                    <a:pt x="356" y="1799"/>
                  </a:lnTo>
                  <a:lnTo>
                    <a:pt x="359" y="1808"/>
                  </a:lnTo>
                  <a:lnTo>
                    <a:pt x="363" y="1815"/>
                  </a:lnTo>
                  <a:lnTo>
                    <a:pt x="369" y="1821"/>
                  </a:lnTo>
                  <a:lnTo>
                    <a:pt x="376" y="1825"/>
                  </a:lnTo>
                  <a:lnTo>
                    <a:pt x="385" y="1828"/>
                  </a:lnTo>
                  <a:lnTo>
                    <a:pt x="395" y="1829"/>
                  </a:lnTo>
                  <a:lnTo>
                    <a:pt x="395" y="1829"/>
                  </a:lnTo>
                  <a:lnTo>
                    <a:pt x="405" y="1828"/>
                  </a:lnTo>
                  <a:lnTo>
                    <a:pt x="412" y="1825"/>
                  </a:lnTo>
                  <a:lnTo>
                    <a:pt x="420" y="1821"/>
                  </a:lnTo>
                  <a:lnTo>
                    <a:pt x="426" y="1815"/>
                  </a:lnTo>
                  <a:lnTo>
                    <a:pt x="430" y="1808"/>
                  </a:lnTo>
                  <a:lnTo>
                    <a:pt x="433" y="1798"/>
                  </a:lnTo>
                  <a:lnTo>
                    <a:pt x="436" y="1787"/>
                  </a:lnTo>
                  <a:lnTo>
                    <a:pt x="436" y="1774"/>
                  </a:lnTo>
                  <a:lnTo>
                    <a:pt x="436" y="1651"/>
                  </a:lnTo>
                  <a:lnTo>
                    <a:pt x="491" y="1651"/>
                  </a:lnTo>
                  <a:lnTo>
                    <a:pt x="491" y="1874"/>
                  </a:lnTo>
                  <a:lnTo>
                    <a:pt x="436" y="1874"/>
                  </a:lnTo>
                  <a:lnTo>
                    <a:pt x="436" y="1857"/>
                  </a:lnTo>
                  <a:lnTo>
                    <a:pt x="436" y="1857"/>
                  </a:lnTo>
                  <a:lnTo>
                    <a:pt x="431" y="1862"/>
                  </a:lnTo>
                  <a:lnTo>
                    <a:pt x="425" y="1867"/>
                  </a:lnTo>
                  <a:lnTo>
                    <a:pt x="419" y="1871"/>
                  </a:lnTo>
                  <a:lnTo>
                    <a:pt x="412" y="1873"/>
                  </a:lnTo>
                  <a:lnTo>
                    <a:pt x="406" y="1877"/>
                  </a:lnTo>
                  <a:lnTo>
                    <a:pt x="398" y="1878"/>
                  </a:lnTo>
                  <a:lnTo>
                    <a:pt x="390" y="1879"/>
                  </a:lnTo>
                  <a:lnTo>
                    <a:pt x="382" y="1880"/>
                  </a:lnTo>
                  <a:lnTo>
                    <a:pt x="382" y="1880"/>
                  </a:lnTo>
                  <a:lnTo>
                    <a:pt x="369" y="1879"/>
                  </a:lnTo>
                  <a:lnTo>
                    <a:pt x="358" y="1877"/>
                  </a:lnTo>
                  <a:lnTo>
                    <a:pt x="348" y="1873"/>
                  </a:lnTo>
                  <a:lnTo>
                    <a:pt x="338" y="1869"/>
                  </a:lnTo>
                  <a:lnTo>
                    <a:pt x="330" y="1863"/>
                  </a:lnTo>
                  <a:lnTo>
                    <a:pt x="323" y="1858"/>
                  </a:lnTo>
                  <a:lnTo>
                    <a:pt x="318" y="1850"/>
                  </a:lnTo>
                  <a:lnTo>
                    <a:pt x="312" y="1842"/>
                  </a:lnTo>
                  <a:lnTo>
                    <a:pt x="309" y="1834"/>
                  </a:lnTo>
                  <a:lnTo>
                    <a:pt x="306" y="1827"/>
                  </a:lnTo>
                  <a:lnTo>
                    <a:pt x="301" y="1809"/>
                  </a:lnTo>
                  <a:lnTo>
                    <a:pt x="299" y="1792"/>
                  </a:lnTo>
                  <a:lnTo>
                    <a:pt x="298" y="1778"/>
                  </a:lnTo>
                  <a:lnTo>
                    <a:pt x="298" y="1778"/>
                  </a:lnTo>
                  <a:close/>
                  <a:moveTo>
                    <a:pt x="1143" y="1874"/>
                  </a:moveTo>
                  <a:lnTo>
                    <a:pt x="1087" y="1874"/>
                  </a:lnTo>
                  <a:lnTo>
                    <a:pt x="1087" y="1651"/>
                  </a:lnTo>
                  <a:lnTo>
                    <a:pt x="1143" y="1651"/>
                  </a:lnTo>
                  <a:lnTo>
                    <a:pt x="1143" y="1670"/>
                  </a:lnTo>
                  <a:lnTo>
                    <a:pt x="1143" y="1670"/>
                  </a:lnTo>
                  <a:lnTo>
                    <a:pt x="1148" y="1664"/>
                  </a:lnTo>
                  <a:lnTo>
                    <a:pt x="1154" y="1659"/>
                  </a:lnTo>
                  <a:lnTo>
                    <a:pt x="1160" y="1655"/>
                  </a:lnTo>
                  <a:lnTo>
                    <a:pt x="1167" y="1652"/>
                  </a:lnTo>
                  <a:lnTo>
                    <a:pt x="1175" y="1649"/>
                  </a:lnTo>
                  <a:lnTo>
                    <a:pt x="1182" y="1648"/>
                  </a:lnTo>
                  <a:lnTo>
                    <a:pt x="1190" y="1646"/>
                  </a:lnTo>
                  <a:lnTo>
                    <a:pt x="1198" y="1645"/>
                  </a:lnTo>
                  <a:lnTo>
                    <a:pt x="1198" y="1645"/>
                  </a:lnTo>
                  <a:lnTo>
                    <a:pt x="1208" y="1646"/>
                  </a:lnTo>
                  <a:lnTo>
                    <a:pt x="1217" y="1648"/>
                  </a:lnTo>
                  <a:lnTo>
                    <a:pt x="1226" y="1650"/>
                  </a:lnTo>
                  <a:lnTo>
                    <a:pt x="1234" y="1652"/>
                  </a:lnTo>
                  <a:lnTo>
                    <a:pt x="1242" y="1655"/>
                  </a:lnTo>
                  <a:lnTo>
                    <a:pt x="1248" y="1661"/>
                  </a:lnTo>
                  <a:lnTo>
                    <a:pt x="1254" y="1665"/>
                  </a:lnTo>
                  <a:lnTo>
                    <a:pt x="1259" y="1672"/>
                  </a:lnTo>
                  <a:lnTo>
                    <a:pt x="1265" y="1679"/>
                  </a:lnTo>
                  <a:lnTo>
                    <a:pt x="1268" y="1686"/>
                  </a:lnTo>
                  <a:lnTo>
                    <a:pt x="1273" y="1694"/>
                  </a:lnTo>
                  <a:lnTo>
                    <a:pt x="1275" y="1703"/>
                  </a:lnTo>
                  <a:lnTo>
                    <a:pt x="1277" y="1713"/>
                  </a:lnTo>
                  <a:lnTo>
                    <a:pt x="1279" y="1724"/>
                  </a:lnTo>
                  <a:lnTo>
                    <a:pt x="1280" y="1735"/>
                  </a:lnTo>
                  <a:lnTo>
                    <a:pt x="1280" y="1748"/>
                  </a:lnTo>
                  <a:lnTo>
                    <a:pt x="1280" y="1874"/>
                  </a:lnTo>
                  <a:lnTo>
                    <a:pt x="1225" y="1874"/>
                  </a:lnTo>
                  <a:lnTo>
                    <a:pt x="1225" y="1751"/>
                  </a:lnTo>
                  <a:lnTo>
                    <a:pt x="1225" y="1751"/>
                  </a:lnTo>
                  <a:lnTo>
                    <a:pt x="1225" y="1738"/>
                  </a:lnTo>
                  <a:lnTo>
                    <a:pt x="1223" y="1727"/>
                  </a:lnTo>
                  <a:lnTo>
                    <a:pt x="1219" y="1718"/>
                  </a:lnTo>
                  <a:lnTo>
                    <a:pt x="1215" y="1710"/>
                  </a:lnTo>
                  <a:lnTo>
                    <a:pt x="1209" y="1704"/>
                  </a:lnTo>
                  <a:lnTo>
                    <a:pt x="1203" y="1700"/>
                  </a:lnTo>
                  <a:lnTo>
                    <a:pt x="1195" y="1698"/>
                  </a:lnTo>
                  <a:lnTo>
                    <a:pt x="1185" y="1696"/>
                  </a:lnTo>
                  <a:lnTo>
                    <a:pt x="1185" y="1696"/>
                  </a:lnTo>
                  <a:lnTo>
                    <a:pt x="1175" y="1698"/>
                  </a:lnTo>
                  <a:lnTo>
                    <a:pt x="1166" y="1700"/>
                  </a:lnTo>
                  <a:lnTo>
                    <a:pt x="1159" y="1704"/>
                  </a:lnTo>
                  <a:lnTo>
                    <a:pt x="1154" y="1710"/>
                  </a:lnTo>
                  <a:lnTo>
                    <a:pt x="1148" y="1718"/>
                  </a:lnTo>
                  <a:lnTo>
                    <a:pt x="1145" y="1728"/>
                  </a:lnTo>
                  <a:lnTo>
                    <a:pt x="1143" y="1739"/>
                  </a:lnTo>
                  <a:lnTo>
                    <a:pt x="1143" y="1751"/>
                  </a:lnTo>
                  <a:lnTo>
                    <a:pt x="1143" y="1874"/>
                  </a:lnTo>
                  <a:close/>
                  <a:moveTo>
                    <a:pt x="597" y="1755"/>
                  </a:moveTo>
                  <a:lnTo>
                    <a:pt x="597" y="1874"/>
                  </a:lnTo>
                  <a:lnTo>
                    <a:pt x="541" y="1874"/>
                  </a:lnTo>
                  <a:lnTo>
                    <a:pt x="541" y="1651"/>
                  </a:lnTo>
                  <a:lnTo>
                    <a:pt x="597" y="1651"/>
                  </a:lnTo>
                  <a:lnTo>
                    <a:pt x="597" y="1755"/>
                  </a:lnTo>
                  <a:close/>
                  <a:moveTo>
                    <a:pt x="646" y="1585"/>
                  </a:moveTo>
                  <a:lnTo>
                    <a:pt x="701" y="1558"/>
                  </a:lnTo>
                  <a:lnTo>
                    <a:pt x="701" y="1760"/>
                  </a:lnTo>
                  <a:lnTo>
                    <a:pt x="701" y="1874"/>
                  </a:lnTo>
                  <a:lnTo>
                    <a:pt x="646" y="1874"/>
                  </a:lnTo>
                  <a:lnTo>
                    <a:pt x="646" y="1585"/>
                  </a:lnTo>
                  <a:close/>
                  <a:moveTo>
                    <a:pt x="877" y="1666"/>
                  </a:moveTo>
                  <a:lnTo>
                    <a:pt x="877" y="1666"/>
                  </a:lnTo>
                  <a:lnTo>
                    <a:pt x="873" y="1661"/>
                  </a:lnTo>
                  <a:lnTo>
                    <a:pt x="867" y="1658"/>
                  </a:lnTo>
                  <a:lnTo>
                    <a:pt x="860" y="1653"/>
                  </a:lnTo>
                  <a:lnTo>
                    <a:pt x="855" y="1651"/>
                  </a:lnTo>
                  <a:lnTo>
                    <a:pt x="848" y="1649"/>
                  </a:lnTo>
                  <a:lnTo>
                    <a:pt x="841" y="1646"/>
                  </a:lnTo>
                  <a:lnTo>
                    <a:pt x="828" y="1645"/>
                  </a:lnTo>
                  <a:lnTo>
                    <a:pt x="828" y="1645"/>
                  </a:lnTo>
                  <a:lnTo>
                    <a:pt x="818" y="1646"/>
                  </a:lnTo>
                  <a:lnTo>
                    <a:pt x="808" y="1648"/>
                  </a:lnTo>
                  <a:lnTo>
                    <a:pt x="799" y="1650"/>
                  </a:lnTo>
                  <a:lnTo>
                    <a:pt x="791" y="1653"/>
                  </a:lnTo>
                  <a:lnTo>
                    <a:pt x="784" y="1658"/>
                  </a:lnTo>
                  <a:lnTo>
                    <a:pt x="776" y="1663"/>
                  </a:lnTo>
                  <a:lnTo>
                    <a:pt x="769" y="1670"/>
                  </a:lnTo>
                  <a:lnTo>
                    <a:pt x="764" y="1676"/>
                  </a:lnTo>
                  <a:lnTo>
                    <a:pt x="758" y="1684"/>
                  </a:lnTo>
                  <a:lnTo>
                    <a:pt x="754" y="1693"/>
                  </a:lnTo>
                  <a:lnTo>
                    <a:pt x="749" y="1702"/>
                  </a:lnTo>
                  <a:lnTo>
                    <a:pt x="746" y="1712"/>
                  </a:lnTo>
                  <a:lnTo>
                    <a:pt x="744" y="1723"/>
                  </a:lnTo>
                  <a:lnTo>
                    <a:pt x="741" y="1735"/>
                  </a:lnTo>
                  <a:lnTo>
                    <a:pt x="740" y="1748"/>
                  </a:lnTo>
                  <a:lnTo>
                    <a:pt x="740" y="1760"/>
                  </a:lnTo>
                  <a:lnTo>
                    <a:pt x="740" y="1760"/>
                  </a:lnTo>
                  <a:lnTo>
                    <a:pt x="740" y="1774"/>
                  </a:lnTo>
                  <a:lnTo>
                    <a:pt x="741" y="1787"/>
                  </a:lnTo>
                  <a:lnTo>
                    <a:pt x="744" y="1799"/>
                  </a:lnTo>
                  <a:lnTo>
                    <a:pt x="746" y="1810"/>
                  </a:lnTo>
                  <a:lnTo>
                    <a:pt x="749" y="1821"/>
                  </a:lnTo>
                  <a:lnTo>
                    <a:pt x="752" y="1831"/>
                  </a:lnTo>
                  <a:lnTo>
                    <a:pt x="757" y="1840"/>
                  </a:lnTo>
                  <a:lnTo>
                    <a:pt x="762" y="1848"/>
                  </a:lnTo>
                  <a:lnTo>
                    <a:pt x="769" y="1856"/>
                  </a:lnTo>
                  <a:lnTo>
                    <a:pt x="775" y="1861"/>
                  </a:lnTo>
                  <a:lnTo>
                    <a:pt x="783" y="1867"/>
                  </a:lnTo>
                  <a:lnTo>
                    <a:pt x="790" y="1871"/>
                  </a:lnTo>
                  <a:lnTo>
                    <a:pt x="798" y="1874"/>
                  </a:lnTo>
                  <a:lnTo>
                    <a:pt x="807" y="1878"/>
                  </a:lnTo>
                  <a:lnTo>
                    <a:pt x="817" y="1879"/>
                  </a:lnTo>
                  <a:lnTo>
                    <a:pt x="827" y="1880"/>
                  </a:lnTo>
                  <a:lnTo>
                    <a:pt x="827" y="1880"/>
                  </a:lnTo>
                  <a:lnTo>
                    <a:pt x="834" y="1879"/>
                  </a:lnTo>
                  <a:lnTo>
                    <a:pt x="840" y="1878"/>
                  </a:lnTo>
                  <a:lnTo>
                    <a:pt x="847" y="1877"/>
                  </a:lnTo>
                  <a:lnTo>
                    <a:pt x="854" y="1874"/>
                  </a:lnTo>
                  <a:lnTo>
                    <a:pt x="859" y="1871"/>
                  </a:lnTo>
                  <a:lnTo>
                    <a:pt x="866" y="1868"/>
                  </a:lnTo>
                  <a:lnTo>
                    <a:pt x="871" y="1863"/>
                  </a:lnTo>
                  <a:lnTo>
                    <a:pt x="877" y="1858"/>
                  </a:lnTo>
                  <a:lnTo>
                    <a:pt x="877" y="1874"/>
                  </a:lnTo>
                  <a:lnTo>
                    <a:pt x="933" y="1874"/>
                  </a:lnTo>
                  <a:lnTo>
                    <a:pt x="933" y="1558"/>
                  </a:lnTo>
                  <a:lnTo>
                    <a:pt x="877" y="1585"/>
                  </a:lnTo>
                  <a:lnTo>
                    <a:pt x="877" y="1666"/>
                  </a:lnTo>
                  <a:close/>
                  <a:moveTo>
                    <a:pt x="838" y="1829"/>
                  </a:moveTo>
                  <a:lnTo>
                    <a:pt x="838" y="1829"/>
                  </a:lnTo>
                  <a:lnTo>
                    <a:pt x="831" y="1828"/>
                  </a:lnTo>
                  <a:lnTo>
                    <a:pt x="824" y="1825"/>
                  </a:lnTo>
                  <a:lnTo>
                    <a:pt x="817" y="1822"/>
                  </a:lnTo>
                  <a:lnTo>
                    <a:pt x="810" y="1815"/>
                  </a:lnTo>
                  <a:lnTo>
                    <a:pt x="805" y="1807"/>
                  </a:lnTo>
                  <a:lnTo>
                    <a:pt x="800" y="1794"/>
                  </a:lnTo>
                  <a:lnTo>
                    <a:pt x="797" y="1779"/>
                  </a:lnTo>
                  <a:lnTo>
                    <a:pt x="796" y="1759"/>
                  </a:lnTo>
                  <a:lnTo>
                    <a:pt x="796" y="1759"/>
                  </a:lnTo>
                  <a:lnTo>
                    <a:pt x="797" y="1741"/>
                  </a:lnTo>
                  <a:lnTo>
                    <a:pt x="800" y="1728"/>
                  </a:lnTo>
                  <a:lnTo>
                    <a:pt x="805" y="1717"/>
                  </a:lnTo>
                  <a:lnTo>
                    <a:pt x="810" y="1709"/>
                  </a:lnTo>
                  <a:lnTo>
                    <a:pt x="816" y="1702"/>
                  </a:lnTo>
                  <a:lnTo>
                    <a:pt x="824" y="1699"/>
                  </a:lnTo>
                  <a:lnTo>
                    <a:pt x="830" y="1696"/>
                  </a:lnTo>
                  <a:lnTo>
                    <a:pt x="838" y="1696"/>
                  </a:lnTo>
                  <a:lnTo>
                    <a:pt x="838" y="1696"/>
                  </a:lnTo>
                  <a:lnTo>
                    <a:pt x="845" y="1696"/>
                  </a:lnTo>
                  <a:lnTo>
                    <a:pt x="851" y="1699"/>
                  </a:lnTo>
                  <a:lnTo>
                    <a:pt x="858" y="1701"/>
                  </a:lnTo>
                  <a:lnTo>
                    <a:pt x="863" y="1704"/>
                  </a:lnTo>
                  <a:lnTo>
                    <a:pt x="867" y="1708"/>
                  </a:lnTo>
                  <a:lnTo>
                    <a:pt x="871" y="1711"/>
                  </a:lnTo>
                  <a:lnTo>
                    <a:pt x="877" y="1719"/>
                  </a:lnTo>
                  <a:lnTo>
                    <a:pt x="877" y="1807"/>
                  </a:lnTo>
                  <a:lnTo>
                    <a:pt x="877" y="1807"/>
                  </a:lnTo>
                  <a:lnTo>
                    <a:pt x="870" y="1814"/>
                  </a:lnTo>
                  <a:lnTo>
                    <a:pt x="863" y="1821"/>
                  </a:lnTo>
                  <a:lnTo>
                    <a:pt x="858" y="1824"/>
                  </a:lnTo>
                  <a:lnTo>
                    <a:pt x="851" y="1827"/>
                  </a:lnTo>
                  <a:lnTo>
                    <a:pt x="846" y="1828"/>
                  </a:lnTo>
                  <a:lnTo>
                    <a:pt x="838" y="1829"/>
                  </a:lnTo>
                  <a:lnTo>
                    <a:pt x="838" y="1829"/>
                  </a:lnTo>
                  <a:close/>
                  <a:moveTo>
                    <a:pt x="2084" y="1645"/>
                  </a:moveTo>
                  <a:lnTo>
                    <a:pt x="2084" y="1645"/>
                  </a:lnTo>
                  <a:lnTo>
                    <a:pt x="2079" y="1646"/>
                  </a:lnTo>
                  <a:lnTo>
                    <a:pt x="2072" y="1648"/>
                  </a:lnTo>
                  <a:lnTo>
                    <a:pt x="2059" y="1651"/>
                  </a:lnTo>
                  <a:lnTo>
                    <a:pt x="2046" y="1658"/>
                  </a:lnTo>
                  <a:lnTo>
                    <a:pt x="2035" y="1666"/>
                  </a:lnTo>
                  <a:lnTo>
                    <a:pt x="2035" y="1563"/>
                  </a:lnTo>
                  <a:lnTo>
                    <a:pt x="1980" y="1591"/>
                  </a:lnTo>
                  <a:lnTo>
                    <a:pt x="1980" y="1874"/>
                  </a:lnTo>
                  <a:lnTo>
                    <a:pt x="2035" y="1874"/>
                  </a:lnTo>
                  <a:lnTo>
                    <a:pt x="2035" y="1858"/>
                  </a:lnTo>
                  <a:lnTo>
                    <a:pt x="2035" y="1858"/>
                  </a:lnTo>
                  <a:lnTo>
                    <a:pt x="2040" y="1863"/>
                  </a:lnTo>
                  <a:lnTo>
                    <a:pt x="2046" y="1868"/>
                  </a:lnTo>
                  <a:lnTo>
                    <a:pt x="2052" y="1871"/>
                  </a:lnTo>
                  <a:lnTo>
                    <a:pt x="2059" y="1874"/>
                  </a:lnTo>
                  <a:lnTo>
                    <a:pt x="2064" y="1877"/>
                  </a:lnTo>
                  <a:lnTo>
                    <a:pt x="2072" y="1878"/>
                  </a:lnTo>
                  <a:lnTo>
                    <a:pt x="2079" y="1879"/>
                  </a:lnTo>
                  <a:lnTo>
                    <a:pt x="2085" y="1880"/>
                  </a:lnTo>
                  <a:lnTo>
                    <a:pt x="2085" y="1880"/>
                  </a:lnTo>
                  <a:lnTo>
                    <a:pt x="2095" y="1879"/>
                  </a:lnTo>
                  <a:lnTo>
                    <a:pt x="2105" y="1878"/>
                  </a:lnTo>
                  <a:lnTo>
                    <a:pt x="2114" y="1876"/>
                  </a:lnTo>
                  <a:lnTo>
                    <a:pt x="2123" y="1871"/>
                  </a:lnTo>
                  <a:lnTo>
                    <a:pt x="2131" y="1867"/>
                  </a:lnTo>
                  <a:lnTo>
                    <a:pt x="2137" y="1862"/>
                  </a:lnTo>
                  <a:lnTo>
                    <a:pt x="2144" y="1856"/>
                  </a:lnTo>
                  <a:lnTo>
                    <a:pt x="2150" y="1849"/>
                  </a:lnTo>
                  <a:lnTo>
                    <a:pt x="2155" y="1840"/>
                  </a:lnTo>
                  <a:lnTo>
                    <a:pt x="2160" y="1831"/>
                  </a:lnTo>
                  <a:lnTo>
                    <a:pt x="2163" y="1821"/>
                  </a:lnTo>
                  <a:lnTo>
                    <a:pt x="2166" y="1811"/>
                  </a:lnTo>
                  <a:lnTo>
                    <a:pt x="2170" y="1800"/>
                  </a:lnTo>
                  <a:lnTo>
                    <a:pt x="2171" y="1788"/>
                  </a:lnTo>
                  <a:lnTo>
                    <a:pt x="2172" y="1774"/>
                  </a:lnTo>
                  <a:lnTo>
                    <a:pt x="2173" y="1760"/>
                  </a:lnTo>
                  <a:lnTo>
                    <a:pt x="2173" y="1760"/>
                  </a:lnTo>
                  <a:lnTo>
                    <a:pt x="2172" y="1748"/>
                  </a:lnTo>
                  <a:lnTo>
                    <a:pt x="2171" y="1735"/>
                  </a:lnTo>
                  <a:lnTo>
                    <a:pt x="2169" y="1723"/>
                  </a:lnTo>
                  <a:lnTo>
                    <a:pt x="2166" y="1712"/>
                  </a:lnTo>
                  <a:lnTo>
                    <a:pt x="2163" y="1702"/>
                  </a:lnTo>
                  <a:lnTo>
                    <a:pt x="2159" y="1693"/>
                  </a:lnTo>
                  <a:lnTo>
                    <a:pt x="2154" y="1684"/>
                  </a:lnTo>
                  <a:lnTo>
                    <a:pt x="2149" y="1676"/>
                  </a:lnTo>
                  <a:lnTo>
                    <a:pt x="2143" y="1670"/>
                  </a:lnTo>
                  <a:lnTo>
                    <a:pt x="2136" y="1663"/>
                  </a:lnTo>
                  <a:lnTo>
                    <a:pt x="2129" y="1658"/>
                  </a:lnTo>
                  <a:lnTo>
                    <a:pt x="2121" y="1653"/>
                  </a:lnTo>
                  <a:lnTo>
                    <a:pt x="2113" y="1650"/>
                  </a:lnTo>
                  <a:lnTo>
                    <a:pt x="2104" y="1648"/>
                  </a:lnTo>
                  <a:lnTo>
                    <a:pt x="2094" y="1646"/>
                  </a:lnTo>
                  <a:lnTo>
                    <a:pt x="2084" y="1645"/>
                  </a:lnTo>
                  <a:lnTo>
                    <a:pt x="2084" y="1645"/>
                  </a:lnTo>
                  <a:close/>
                  <a:moveTo>
                    <a:pt x="2074" y="1696"/>
                  </a:moveTo>
                  <a:lnTo>
                    <a:pt x="2074" y="1696"/>
                  </a:lnTo>
                  <a:lnTo>
                    <a:pt x="2082" y="1698"/>
                  </a:lnTo>
                  <a:lnTo>
                    <a:pt x="2090" y="1700"/>
                  </a:lnTo>
                  <a:lnTo>
                    <a:pt x="2096" y="1704"/>
                  </a:lnTo>
                  <a:lnTo>
                    <a:pt x="2103" y="1711"/>
                  </a:lnTo>
                  <a:lnTo>
                    <a:pt x="2109" y="1719"/>
                  </a:lnTo>
                  <a:lnTo>
                    <a:pt x="2112" y="1730"/>
                  </a:lnTo>
                  <a:lnTo>
                    <a:pt x="2115" y="1743"/>
                  </a:lnTo>
                  <a:lnTo>
                    <a:pt x="2116" y="1759"/>
                  </a:lnTo>
                  <a:lnTo>
                    <a:pt x="2116" y="1759"/>
                  </a:lnTo>
                  <a:lnTo>
                    <a:pt x="2115" y="1775"/>
                  </a:lnTo>
                  <a:lnTo>
                    <a:pt x="2113" y="1790"/>
                  </a:lnTo>
                  <a:lnTo>
                    <a:pt x="2111" y="1801"/>
                  </a:lnTo>
                  <a:lnTo>
                    <a:pt x="2106" y="1811"/>
                  </a:lnTo>
                  <a:lnTo>
                    <a:pt x="2100" y="1819"/>
                  </a:lnTo>
                  <a:lnTo>
                    <a:pt x="2093" y="1824"/>
                  </a:lnTo>
                  <a:lnTo>
                    <a:pt x="2085" y="1828"/>
                  </a:lnTo>
                  <a:lnTo>
                    <a:pt x="2075" y="1829"/>
                  </a:lnTo>
                  <a:lnTo>
                    <a:pt x="2075" y="1829"/>
                  </a:lnTo>
                  <a:lnTo>
                    <a:pt x="2067" y="1828"/>
                  </a:lnTo>
                  <a:lnTo>
                    <a:pt x="2061" y="1827"/>
                  </a:lnTo>
                  <a:lnTo>
                    <a:pt x="2055" y="1823"/>
                  </a:lnTo>
                  <a:lnTo>
                    <a:pt x="2050" y="1821"/>
                  </a:lnTo>
                  <a:lnTo>
                    <a:pt x="2041" y="1813"/>
                  </a:lnTo>
                  <a:lnTo>
                    <a:pt x="2035" y="1808"/>
                  </a:lnTo>
                  <a:lnTo>
                    <a:pt x="2035" y="1719"/>
                  </a:lnTo>
                  <a:lnTo>
                    <a:pt x="2035" y="1719"/>
                  </a:lnTo>
                  <a:lnTo>
                    <a:pt x="2039" y="1714"/>
                  </a:lnTo>
                  <a:lnTo>
                    <a:pt x="2043" y="1710"/>
                  </a:lnTo>
                  <a:lnTo>
                    <a:pt x="2047" y="1705"/>
                  </a:lnTo>
                  <a:lnTo>
                    <a:pt x="2052" y="1702"/>
                  </a:lnTo>
                  <a:lnTo>
                    <a:pt x="2057" y="1700"/>
                  </a:lnTo>
                  <a:lnTo>
                    <a:pt x="2063" y="1698"/>
                  </a:lnTo>
                  <a:lnTo>
                    <a:pt x="2069" y="1696"/>
                  </a:lnTo>
                  <a:lnTo>
                    <a:pt x="2074" y="1696"/>
                  </a:lnTo>
                  <a:lnTo>
                    <a:pt x="2074" y="1696"/>
                  </a:lnTo>
                  <a:close/>
                  <a:moveTo>
                    <a:pt x="1455" y="1666"/>
                  </a:moveTo>
                  <a:lnTo>
                    <a:pt x="1455" y="1666"/>
                  </a:lnTo>
                  <a:lnTo>
                    <a:pt x="1451" y="1662"/>
                  </a:lnTo>
                  <a:lnTo>
                    <a:pt x="1445" y="1658"/>
                  </a:lnTo>
                  <a:lnTo>
                    <a:pt x="1438" y="1654"/>
                  </a:lnTo>
                  <a:lnTo>
                    <a:pt x="1433" y="1651"/>
                  </a:lnTo>
                  <a:lnTo>
                    <a:pt x="1426" y="1649"/>
                  </a:lnTo>
                  <a:lnTo>
                    <a:pt x="1419" y="1646"/>
                  </a:lnTo>
                  <a:lnTo>
                    <a:pt x="1413" y="1646"/>
                  </a:lnTo>
                  <a:lnTo>
                    <a:pt x="1406" y="1645"/>
                  </a:lnTo>
                  <a:lnTo>
                    <a:pt x="1406" y="1645"/>
                  </a:lnTo>
                  <a:lnTo>
                    <a:pt x="1396" y="1646"/>
                  </a:lnTo>
                  <a:lnTo>
                    <a:pt x="1386" y="1648"/>
                  </a:lnTo>
                  <a:lnTo>
                    <a:pt x="1377" y="1650"/>
                  </a:lnTo>
                  <a:lnTo>
                    <a:pt x="1369" y="1653"/>
                  </a:lnTo>
                  <a:lnTo>
                    <a:pt x="1362" y="1658"/>
                  </a:lnTo>
                  <a:lnTo>
                    <a:pt x="1354" y="1663"/>
                  </a:lnTo>
                  <a:lnTo>
                    <a:pt x="1347" y="1670"/>
                  </a:lnTo>
                  <a:lnTo>
                    <a:pt x="1342" y="1676"/>
                  </a:lnTo>
                  <a:lnTo>
                    <a:pt x="1336" y="1684"/>
                  </a:lnTo>
                  <a:lnTo>
                    <a:pt x="1332" y="1693"/>
                  </a:lnTo>
                  <a:lnTo>
                    <a:pt x="1327" y="1702"/>
                  </a:lnTo>
                  <a:lnTo>
                    <a:pt x="1324" y="1712"/>
                  </a:lnTo>
                  <a:lnTo>
                    <a:pt x="1322" y="1723"/>
                  </a:lnTo>
                  <a:lnTo>
                    <a:pt x="1319" y="1735"/>
                  </a:lnTo>
                  <a:lnTo>
                    <a:pt x="1318" y="1748"/>
                  </a:lnTo>
                  <a:lnTo>
                    <a:pt x="1318" y="1760"/>
                  </a:lnTo>
                  <a:lnTo>
                    <a:pt x="1318" y="1760"/>
                  </a:lnTo>
                  <a:lnTo>
                    <a:pt x="1318" y="1774"/>
                  </a:lnTo>
                  <a:lnTo>
                    <a:pt x="1319" y="1787"/>
                  </a:lnTo>
                  <a:lnTo>
                    <a:pt x="1322" y="1799"/>
                  </a:lnTo>
                  <a:lnTo>
                    <a:pt x="1324" y="1810"/>
                  </a:lnTo>
                  <a:lnTo>
                    <a:pt x="1327" y="1821"/>
                  </a:lnTo>
                  <a:lnTo>
                    <a:pt x="1330" y="1831"/>
                  </a:lnTo>
                  <a:lnTo>
                    <a:pt x="1336" y="1840"/>
                  </a:lnTo>
                  <a:lnTo>
                    <a:pt x="1340" y="1848"/>
                  </a:lnTo>
                  <a:lnTo>
                    <a:pt x="1347" y="1856"/>
                  </a:lnTo>
                  <a:lnTo>
                    <a:pt x="1353" y="1861"/>
                  </a:lnTo>
                  <a:lnTo>
                    <a:pt x="1360" y="1867"/>
                  </a:lnTo>
                  <a:lnTo>
                    <a:pt x="1368" y="1871"/>
                  </a:lnTo>
                  <a:lnTo>
                    <a:pt x="1376" y="1874"/>
                  </a:lnTo>
                  <a:lnTo>
                    <a:pt x="1385" y="1878"/>
                  </a:lnTo>
                  <a:lnTo>
                    <a:pt x="1395" y="1879"/>
                  </a:lnTo>
                  <a:lnTo>
                    <a:pt x="1405" y="1879"/>
                  </a:lnTo>
                  <a:lnTo>
                    <a:pt x="1405" y="1879"/>
                  </a:lnTo>
                  <a:lnTo>
                    <a:pt x="1412" y="1879"/>
                  </a:lnTo>
                  <a:lnTo>
                    <a:pt x="1418" y="1878"/>
                  </a:lnTo>
                  <a:lnTo>
                    <a:pt x="1425" y="1877"/>
                  </a:lnTo>
                  <a:lnTo>
                    <a:pt x="1432" y="1874"/>
                  </a:lnTo>
                  <a:lnTo>
                    <a:pt x="1438" y="1871"/>
                  </a:lnTo>
                  <a:lnTo>
                    <a:pt x="1444" y="1867"/>
                  </a:lnTo>
                  <a:lnTo>
                    <a:pt x="1449" y="1863"/>
                  </a:lnTo>
                  <a:lnTo>
                    <a:pt x="1455" y="1858"/>
                  </a:lnTo>
                  <a:lnTo>
                    <a:pt x="1455" y="1863"/>
                  </a:lnTo>
                  <a:lnTo>
                    <a:pt x="1455" y="1863"/>
                  </a:lnTo>
                  <a:lnTo>
                    <a:pt x="1455" y="1872"/>
                  </a:lnTo>
                  <a:lnTo>
                    <a:pt x="1454" y="1882"/>
                  </a:lnTo>
                  <a:lnTo>
                    <a:pt x="1452" y="1892"/>
                  </a:lnTo>
                  <a:lnTo>
                    <a:pt x="1449" y="1897"/>
                  </a:lnTo>
                  <a:lnTo>
                    <a:pt x="1446" y="1901"/>
                  </a:lnTo>
                  <a:lnTo>
                    <a:pt x="1443" y="1906"/>
                  </a:lnTo>
                  <a:lnTo>
                    <a:pt x="1438" y="1910"/>
                  </a:lnTo>
                  <a:lnTo>
                    <a:pt x="1432" y="1913"/>
                  </a:lnTo>
                  <a:lnTo>
                    <a:pt x="1425" y="1916"/>
                  </a:lnTo>
                  <a:lnTo>
                    <a:pt x="1417" y="1919"/>
                  </a:lnTo>
                  <a:lnTo>
                    <a:pt x="1407" y="1920"/>
                  </a:lnTo>
                  <a:lnTo>
                    <a:pt x="1396" y="1922"/>
                  </a:lnTo>
                  <a:lnTo>
                    <a:pt x="1384" y="1922"/>
                  </a:lnTo>
                  <a:lnTo>
                    <a:pt x="1382" y="1922"/>
                  </a:lnTo>
                  <a:lnTo>
                    <a:pt x="1401" y="1966"/>
                  </a:lnTo>
                  <a:lnTo>
                    <a:pt x="1402" y="1966"/>
                  </a:lnTo>
                  <a:lnTo>
                    <a:pt x="1402" y="1966"/>
                  </a:lnTo>
                  <a:lnTo>
                    <a:pt x="1415" y="1966"/>
                  </a:lnTo>
                  <a:lnTo>
                    <a:pt x="1427" y="1963"/>
                  </a:lnTo>
                  <a:lnTo>
                    <a:pt x="1439" y="1961"/>
                  </a:lnTo>
                  <a:lnTo>
                    <a:pt x="1449" y="1958"/>
                  </a:lnTo>
                  <a:lnTo>
                    <a:pt x="1459" y="1954"/>
                  </a:lnTo>
                  <a:lnTo>
                    <a:pt x="1468" y="1950"/>
                  </a:lnTo>
                  <a:lnTo>
                    <a:pt x="1476" y="1943"/>
                  </a:lnTo>
                  <a:lnTo>
                    <a:pt x="1484" y="1938"/>
                  </a:lnTo>
                  <a:lnTo>
                    <a:pt x="1491" y="1930"/>
                  </a:lnTo>
                  <a:lnTo>
                    <a:pt x="1495" y="1921"/>
                  </a:lnTo>
                  <a:lnTo>
                    <a:pt x="1501" y="1912"/>
                  </a:lnTo>
                  <a:lnTo>
                    <a:pt x="1504" y="1902"/>
                  </a:lnTo>
                  <a:lnTo>
                    <a:pt x="1507" y="1891"/>
                  </a:lnTo>
                  <a:lnTo>
                    <a:pt x="1509" y="1880"/>
                  </a:lnTo>
                  <a:lnTo>
                    <a:pt x="1511" y="1868"/>
                  </a:lnTo>
                  <a:lnTo>
                    <a:pt x="1511" y="1853"/>
                  </a:lnTo>
                  <a:lnTo>
                    <a:pt x="1511" y="1651"/>
                  </a:lnTo>
                  <a:lnTo>
                    <a:pt x="1455" y="1651"/>
                  </a:lnTo>
                  <a:lnTo>
                    <a:pt x="1455" y="1666"/>
                  </a:lnTo>
                  <a:close/>
                  <a:moveTo>
                    <a:pt x="1455" y="1719"/>
                  </a:moveTo>
                  <a:lnTo>
                    <a:pt x="1455" y="1807"/>
                  </a:lnTo>
                  <a:lnTo>
                    <a:pt x="1455" y="1807"/>
                  </a:lnTo>
                  <a:lnTo>
                    <a:pt x="1448" y="1814"/>
                  </a:lnTo>
                  <a:lnTo>
                    <a:pt x="1439" y="1822"/>
                  </a:lnTo>
                  <a:lnTo>
                    <a:pt x="1435" y="1824"/>
                  </a:lnTo>
                  <a:lnTo>
                    <a:pt x="1429" y="1827"/>
                  </a:lnTo>
                  <a:lnTo>
                    <a:pt x="1423" y="1828"/>
                  </a:lnTo>
                  <a:lnTo>
                    <a:pt x="1416" y="1829"/>
                  </a:lnTo>
                  <a:lnTo>
                    <a:pt x="1416" y="1829"/>
                  </a:lnTo>
                  <a:lnTo>
                    <a:pt x="1408" y="1828"/>
                  </a:lnTo>
                  <a:lnTo>
                    <a:pt x="1402" y="1825"/>
                  </a:lnTo>
                  <a:lnTo>
                    <a:pt x="1394" y="1821"/>
                  </a:lnTo>
                  <a:lnTo>
                    <a:pt x="1388" y="1815"/>
                  </a:lnTo>
                  <a:lnTo>
                    <a:pt x="1383" y="1807"/>
                  </a:lnTo>
                  <a:lnTo>
                    <a:pt x="1378" y="1794"/>
                  </a:lnTo>
                  <a:lnTo>
                    <a:pt x="1375" y="1779"/>
                  </a:lnTo>
                  <a:lnTo>
                    <a:pt x="1374" y="1759"/>
                  </a:lnTo>
                  <a:lnTo>
                    <a:pt x="1374" y="1759"/>
                  </a:lnTo>
                  <a:lnTo>
                    <a:pt x="1375" y="1741"/>
                  </a:lnTo>
                  <a:lnTo>
                    <a:pt x="1378" y="1728"/>
                  </a:lnTo>
                  <a:lnTo>
                    <a:pt x="1383" y="1717"/>
                  </a:lnTo>
                  <a:lnTo>
                    <a:pt x="1388" y="1709"/>
                  </a:lnTo>
                  <a:lnTo>
                    <a:pt x="1394" y="1702"/>
                  </a:lnTo>
                  <a:lnTo>
                    <a:pt x="1402" y="1699"/>
                  </a:lnTo>
                  <a:lnTo>
                    <a:pt x="1408" y="1696"/>
                  </a:lnTo>
                  <a:lnTo>
                    <a:pt x="1416" y="1696"/>
                  </a:lnTo>
                  <a:lnTo>
                    <a:pt x="1416" y="1696"/>
                  </a:lnTo>
                  <a:lnTo>
                    <a:pt x="1423" y="1696"/>
                  </a:lnTo>
                  <a:lnTo>
                    <a:pt x="1429" y="1699"/>
                  </a:lnTo>
                  <a:lnTo>
                    <a:pt x="1436" y="1701"/>
                  </a:lnTo>
                  <a:lnTo>
                    <a:pt x="1441" y="1703"/>
                  </a:lnTo>
                  <a:lnTo>
                    <a:pt x="1445" y="1708"/>
                  </a:lnTo>
                  <a:lnTo>
                    <a:pt x="1449" y="1711"/>
                  </a:lnTo>
                  <a:lnTo>
                    <a:pt x="1455" y="1719"/>
                  </a:lnTo>
                  <a:lnTo>
                    <a:pt x="1455" y="1719"/>
                  </a:lnTo>
                  <a:close/>
                  <a:moveTo>
                    <a:pt x="1683" y="1705"/>
                  </a:moveTo>
                  <a:lnTo>
                    <a:pt x="1683" y="1705"/>
                  </a:lnTo>
                  <a:lnTo>
                    <a:pt x="1696" y="1699"/>
                  </a:lnTo>
                  <a:lnTo>
                    <a:pt x="1709" y="1694"/>
                  </a:lnTo>
                  <a:lnTo>
                    <a:pt x="1724" y="1691"/>
                  </a:lnTo>
                  <a:lnTo>
                    <a:pt x="1740" y="1690"/>
                  </a:lnTo>
                  <a:lnTo>
                    <a:pt x="1740" y="1690"/>
                  </a:lnTo>
                  <a:lnTo>
                    <a:pt x="1750" y="1691"/>
                  </a:lnTo>
                  <a:lnTo>
                    <a:pt x="1757" y="1692"/>
                  </a:lnTo>
                  <a:lnTo>
                    <a:pt x="1764" y="1694"/>
                  </a:lnTo>
                  <a:lnTo>
                    <a:pt x="1770" y="1699"/>
                  </a:lnTo>
                  <a:lnTo>
                    <a:pt x="1774" y="1703"/>
                  </a:lnTo>
                  <a:lnTo>
                    <a:pt x="1777" y="1709"/>
                  </a:lnTo>
                  <a:lnTo>
                    <a:pt x="1780" y="1714"/>
                  </a:lnTo>
                  <a:lnTo>
                    <a:pt x="1780" y="1722"/>
                  </a:lnTo>
                  <a:lnTo>
                    <a:pt x="1780" y="1738"/>
                  </a:lnTo>
                  <a:lnTo>
                    <a:pt x="1780" y="1738"/>
                  </a:lnTo>
                  <a:lnTo>
                    <a:pt x="1770" y="1733"/>
                  </a:lnTo>
                  <a:lnTo>
                    <a:pt x="1757" y="1730"/>
                  </a:lnTo>
                  <a:lnTo>
                    <a:pt x="1745" y="1728"/>
                  </a:lnTo>
                  <a:lnTo>
                    <a:pt x="1732" y="1727"/>
                  </a:lnTo>
                  <a:lnTo>
                    <a:pt x="1732" y="1727"/>
                  </a:lnTo>
                  <a:lnTo>
                    <a:pt x="1716" y="1728"/>
                  </a:lnTo>
                  <a:lnTo>
                    <a:pt x="1701" y="1731"/>
                  </a:lnTo>
                  <a:lnTo>
                    <a:pt x="1686" y="1735"/>
                  </a:lnTo>
                  <a:lnTo>
                    <a:pt x="1678" y="1739"/>
                  </a:lnTo>
                  <a:lnTo>
                    <a:pt x="1672" y="1743"/>
                  </a:lnTo>
                  <a:lnTo>
                    <a:pt x="1666" y="1748"/>
                  </a:lnTo>
                  <a:lnTo>
                    <a:pt x="1661" y="1753"/>
                  </a:lnTo>
                  <a:lnTo>
                    <a:pt x="1655" y="1759"/>
                  </a:lnTo>
                  <a:lnTo>
                    <a:pt x="1651" y="1765"/>
                  </a:lnTo>
                  <a:lnTo>
                    <a:pt x="1647" y="1773"/>
                  </a:lnTo>
                  <a:lnTo>
                    <a:pt x="1645" y="1782"/>
                  </a:lnTo>
                  <a:lnTo>
                    <a:pt x="1644" y="1791"/>
                  </a:lnTo>
                  <a:lnTo>
                    <a:pt x="1643" y="1800"/>
                  </a:lnTo>
                  <a:lnTo>
                    <a:pt x="1643" y="1800"/>
                  </a:lnTo>
                  <a:lnTo>
                    <a:pt x="1644" y="1811"/>
                  </a:lnTo>
                  <a:lnTo>
                    <a:pt x="1645" y="1821"/>
                  </a:lnTo>
                  <a:lnTo>
                    <a:pt x="1647" y="1829"/>
                  </a:lnTo>
                  <a:lnTo>
                    <a:pt x="1651" y="1838"/>
                  </a:lnTo>
                  <a:lnTo>
                    <a:pt x="1654" y="1844"/>
                  </a:lnTo>
                  <a:lnTo>
                    <a:pt x="1659" y="1851"/>
                  </a:lnTo>
                  <a:lnTo>
                    <a:pt x="1664" y="1857"/>
                  </a:lnTo>
                  <a:lnTo>
                    <a:pt x="1671" y="1862"/>
                  </a:lnTo>
                  <a:lnTo>
                    <a:pt x="1676" y="1867"/>
                  </a:lnTo>
                  <a:lnTo>
                    <a:pt x="1683" y="1870"/>
                  </a:lnTo>
                  <a:lnTo>
                    <a:pt x="1697" y="1876"/>
                  </a:lnTo>
                  <a:lnTo>
                    <a:pt x="1712" y="1879"/>
                  </a:lnTo>
                  <a:lnTo>
                    <a:pt x="1726" y="1880"/>
                  </a:lnTo>
                  <a:lnTo>
                    <a:pt x="1726" y="1880"/>
                  </a:lnTo>
                  <a:lnTo>
                    <a:pt x="1738" y="1878"/>
                  </a:lnTo>
                  <a:lnTo>
                    <a:pt x="1746" y="1877"/>
                  </a:lnTo>
                  <a:lnTo>
                    <a:pt x="1753" y="1874"/>
                  </a:lnTo>
                  <a:lnTo>
                    <a:pt x="1761" y="1871"/>
                  </a:lnTo>
                  <a:lnTo>
                    <a:pt x="1767" y="1867"/>
                  </a:lnTo>
                  <a:lnTo>
                    <a:pt x="1774" y="1862"/>
                  </a:lnTo>
                  <a:lnTo>
                    <a:pt x="1780" y="1857"/>
                  </a:lnTo>
                  <a:lnTo>
                    <a:pt x="1780" y="1874"/>
                  </a:lnTo>
                  <a:lnTo>
                    <a:pt x="1835" y="1874"/>
                  </a:lnTo>
                  <a:lnTo>
                    <a:pt x="1835" y="1723"/>
                  </a:lnTo>
                  <a:lnTo>
                    <a:pt x="1835" y="1723"/>
                  </a:lnTo>
                  <a:lnTo>
                    <a:pt x="1835" y="1714"/>
                  </a:lnTo>
                  <a:lnTo>
                    <a:pt x="1834" y="1707"/>
                  </a:lnTo>
                  <a:lnTo>
                    <a:pt x="1832" y="1699"/>
                  </a:lnTo>
                  <a:lnTo>
                    <a:pt x="1830" y="1691"/>
                  </a:lnTo>
                  <a:lnTo>
                    <a:pt x="1825" y="1684"/>
                  </a:lnTo>
                  <a:lnTo>
                    <a:pt x="1822" y="1678"/>
                  </a:lnTo>
                  <a:lnTo>
                    <a:pt x="1816" y="1672"/>
                  </a:lnTo>
                  <a:lnTo>
                    <a:pt x="1811" y="1666"/>
                  </a:lnTo>
                  <a:lnTo>
                    <a:pt x="1805" y="1662"/>
                  </a:lnTo>
                  <a:lnTo>
                    <a:pt x="1798" y="1658"/>
                  </a:lnTo>
                  <a:lnTo>
                    <a:pt x="1791" y="1654"/>
                  </a:lnTo>
                  <a:lnTo>
                    <a:pt x="1783" y="1651"/>
                  </a:lnTo>
                  <a:lnTo>
                    <a:pt x="1774" y="1649"/>
                  </a:lnTo>
                  <a:lnTo>
                    <a:pt x="1765" y="1648"/>
                  </a:lnTo>
                  <a:lnTo>
                    <a:pt x="1755" y="1646"/>
                  </a:lnTo>
                  <a:lnTo>
                    <a:pt x="1745" y="1645"/>
                  </a:lnTo>
                  <a:lnTo>
                    <a:pt x="1745" y="1645"/>
                  </a:lnTo>
                  <a:lnTo>
                    <a:pt x="1733" y="1646"/>
                  </a:lnTo>
                  <a:lnTo>
                    <a:pt x="1723" y="1646"/>
                  </a:lnTo>
                  <a:lnTo>
                    <a:pt x="1712" y="1649"/>
                  </a:lnTo>
                  <a:lnTo>
                    <a:pt x="1701" y="1651"/>
                  </a:lnTo>
                  <a:lnTo>
                    <a:pt x="1691" y="1654"/>
                  </a:lnTo>
                  <a:lnTo>
                    <a:pt x="1681" y="1658"/>
                  </a:lnTo>
                  <a:lnTo>
                    <a:pt x="1671" y="1662"/>
                  </a:lnTo>
                  <a:lnTo>
                    <a:pt x="1661" y="1668"/>
                  </a:lnTo>
                  <a:lnTo>
                    <a:pt x="1683" y="1705"/>
                  </a:lnTo>
                  <a:close/>
                  <a:moveTo>
                    <a:pt x="1698" y="1800"/>
                  </a:moveTo>
                  <a:lnTo>
                    <a:pt x="1698" y="1800"/>
                  </a:lnTo>
                  <a:lnTo>
                    <a:pt x="1698" y="1793"/>
                  </a:lnTo>
                  <a:lnTo>
                    <a:pt x="1701" y="1787"/>
                  </a:lnTo>
                  <a:lnTo>
                    <a:pt x="1704" y="1781"/>
                  </a:lnTo>
                  <a:lnTo>
                    <a:pt x="1708" y="1777"/>
                  </a:lnTo>
                  <a:lnTo>
                    <a:pt x="1714" y="1773"/>
                  </a:lnTo>
                  <a:lnTo>
                    <a:pt x="1721" y="1771"/>
                  </a:lnTo>
                  <a:lnTo>
                    <a:pt x="1728" y="1769"/>
                  </a:lnTo>
                  <a:lnTo>
                    <a:pt x="1736" y="1769"/>
                  </a:lnTo>
                  <a:lnTo>
                    <a:pt x="1736" y="1769"/>
                  </a:lnTo>
                  <a:lnTo>
                    <a:pt x="1748" y="1769"/>
                  </a:lnTo>
                  <a:lnTo>
                    <a:pt x="1760" y="1771"/>
                  </a:lnTo>
                  <a:lnTo>
                    <a:pt x="1770" y="1774"/>
                  </a:lnTo>
                  <a:lnTo>
                    <a:pt x="1780" y="1780"/>
                  </a:lnTo>
                  <a:lnTo>
                    <a:pt x="1780" y="1810"/>
                  </a:lnTo>
                  <a:lnTo>
                    <a:pt x="1780" y="1810"/>
                  </a:lnTo>
                  <a:lnTo>
                    <a:pt x="1777" y="1814"/>
                  </a:lnTo>
                  <a:lnTo>
                    <a:pt x="1773" y="1819"/>
                  </a:lnTo>
                  <a:lnTo>
                    <a:pt x="1768" y="1823"/>
                  </a:lnTo>
                  <a:lnTo>
                    <a:pt x="1763" y="1827"/>
                  </a:lnTo>
                  <a:lnTo>
                    <a:pt x="1757" y="1830"/>
                  </a:lnTo>
                  <a:lnTo>
                    <a:pt x="1751" y="1832"/>
                  </a:lnTo>
                  <a:lnTo>
                    <a:pt x="1744" y="1833"/>
                  </a:lnTo>
                  <a:lnTo>
                    <a:pt x="1736" y="1834"/>
                  </a:lnTo>
                  <a:lnTo>
                    <a:pt x="1736" y="1834"/>
                  </a:lnTo>
                  <a:lnTo>
                    <a:pt x="1728" y="1833"/>
                  </a:lnTo>
                  <a:lnTo>
                    <a:pt x="1721" y="1831"/>
                  </a:lnTo>
                  <a:lnTo>
                    <a:pt x="1714" y="1829"/>
                  </a:lnTo>
                  <a:lnTo>
                    <a:pt x="1708" y="1824"/>
                  </a:lnTo>
                  <a:lnTo>
                    <a:pt x="1704" y="1820"/>
                  </a:lnTo>
                  <a:lnTo>
                    <a:pt x="1701" y="1814"/>
                  </a:lnTo>
                  <a:lnTo>
                    <a:pt x="1699" y="1808"/>
                  </a:lnTo>
                  <a:lnTo>
                    <a:pt x="1698" y="1800"/>
                  </a:lnTo>
                  <a:lnTo>
                    <a:pt x="1698" y="1800"/>
                  </a:lnTo>
                  <a:close/>
                  <a:moveTo>
                    <a:pt x="2350" y="1810"/>
                  </a:moveTo>
                  <a:lnTo>
                    <a:pt x="2350" y="1810"/>
                  </a:lnTo>
                  <a:lnTo>
                    <a:pt x="2342" y="1817"/>
                  </a:lnTo>
                  <a:lnTo>
                    <a:pt x="2332" y="1822"/>
                  </a:lnTo>
                  <a:lnTo>
                    <a:pt x="2326" y="1824"/>
                  </a:lnTo>
                  <a:lnTo>
                    <a:pt x="2320" y="1827"/>
                  </a:lnTo>
                  <a:lnTo>
                    <a:pt x="2313" y="1828"/>
                  </a:lnTo>
                  <a:lnTo>
                    <a:pt x="2306" y="1829"/>
                  </a:lnTo>
                  <a:lnTo>
                    <a:pt x="2306" y="1829"/>
                  </a:lnTo>
                  <a:lnTo>
                    <a:pt x="2301" y="1828"/>
                  </a:lnTo>
                  <a:lnTo>
                    <a:pt x="2294" y="1828"/>
                  </a:lnTo>
                  <a:lnTo>
                    <a:pt x="2286" y="1825"/>
                  </a:lnTo>
                  <a:lnTo>
                    <a:pt x="2277" y="1821"/>
                  </a:lnTo>
                  <a:lnTo>
                    <a:pt x="2270" y="1815"/>
                  </a:lnTo>
                  <a:lnTo>
                    <a:pt x="2266" y="1811"/>
                  </a:lnTo>
                  <a:lnTo>
                    <a:pt x="2263" y="1807"/>
                  </a:lnTo>
                  <a:lnTo>
                    <a:pt x="2261" y="1801"/>
                  </a:lnTo>
                  <a:lnTo>
                    <a:pt x="2259" y="1794"/>
                  </a:lnTo>
                  <a:lnTo>
                    <a:pt x="2257" y="1788"/>
                  </a:lnTo>
                  <a:lnTo>
                    <a:pt x="2256" y="1780"/>
                  </a:lnTo>
                  <a:lnTo>
                    <a:pt x="2393" y="1780"/>
                  </a:lnTo>
                  <a:lnTo>
                    <a:pt x="2393" y="1780"/>
                  </a:lnTo>
                  <a:lnTo>
                    <a:pt x="2394" y="1763"/>
                  </a:lnTo>
                  <a:lnTo>
                    <a:pt x="2394" y="1763"/>
                  </a:lnTo>
                  <a:lnTo>
                    <a:pt x="2394" y="1750"/>
                  </a:lnTo>
                  <a:lnTo>
                    <a:pt x="2392" y="1738"/>
                  </a:lnTo>
                  <a:lnTo>
                    <a:pt x="2391" y="1725"/>
                  </a:lnTo>
                  <a:lnTo>
                    <a:pt x="2388" y="1714"/>
                  </a:lnTo>
                  <a:lnTo>
                    <a:pt x="2384" y="1704"/>
                  </a:lnTo>
                  <a:lnTo>
                    <a:pt x="2380" y="1694"/>
                  </a:lnTo>
                  <a:lnTo>
                    <a:pt x="2374" y="1685"/>
                  </a:lnTo>
                  <a:lnTo>
                    <a:pt x="2369" y="1678"/>
                  </a:lnTo>
                  <a:lnTo>
                    <a:pt x="2362" y="1670"/>
                  </a:lnTo>
                  <a:lnTo>
                    <a:pt x="2355" y="1664"/>
                  </a:lnTo>
                  <a:lnTo>
                    <a:pt x="2348" y="1659"/>
                  </a:lnTo>
                  <a:lnTo>
                    <a:pt x="2339" y="1654"/>
                  </a:lnTo>
                  <a:lnTo>
                    <a:pt x="2330" y="1651"/>
                  </a:lnTo>
                  <a:lnTo>
                    <a:pt x="2321" y="1648"/>
                  </a:lnTo>
                  <a:lnTo>
                    <a:pt x="2311" y="1646"/>
                  </a:lnTo>
                  <a:lnTo>
                    <a:pt x="2300" y="1645"/>
                  </a:lnTo>
                  <a:lnTo>
                    <a:pt x="2300" y="1645"/>
                  </a:lnTo>
                  <a:lnTo>
                    <a:pt x="2290" y="1646"/>
                  </a:lnTo>
                  <a:lnTo>
                    <a:pt x="2280" y="1648"/>
                  </a:lnTo>
                  <a:lnTo>
                    <a:pt x="2270" y="1651"/>
                  </a:lnTo>
                  <a:lnTo>
                    <a:pt x="2260" y="1654"/>
                  </a:lnTo>
                  <a:lnTo>
                    <a:pt x="2251" y="1659"/>
                  </a:lnTo>
                  <a:lnTo>
                    <a:pt x="2243" y="1665"/>
                  </a:lnTo>
                  <a:lnTo>
                    <a:pt x="2235" y="1671"/>
                  </a:lnTo>
                  <a:lnTo>
                    <a:pt x="2229" y="1679"/>
                  </a:lnTo>
                  <a:lnTo>
                    <a:pt x="2222" y="1686"/>
                  </a:lnTo>
                  <a:lnTo>
                    <a:pt x="2216" y="1695"/>
                  </a:lnTo>
                  <a:lnTo>
                    <a:pt x="2212" y="1705"/>
                  </a:lnTo>
                  <a:lnTo>
                    <a:pt x="2207" y="1715"/>
                  </a:lnTo>
                  <a:lnTo>
                    <a:pt x="2204" y="1727"/>
                  </a:lnTo>
                  <a:lnTo>
                    <a:pt x="2202" y="1739"/>
                  </a:lnTo>
                  <a:lnTo>
                    <a:pt x="2201" y="1750"/>
                  </a:lnTo>
                  <a:lnTo>
                    <a:pt x="2200" y="1763"/>
                  </a:lnTo>
                  <a:lnTo>
                    <a:pt x="2200" y="1763"/>
                  </a:lnTo>
                  <a:lnTo>
                    <a:pt x="2201" y="1775"/>
                  </a:lnTo>
                  <a:lnTo>
                    <a:pt x="2202" y="1788"/>
                  </a:lnTo>
                  <a:lnTo>
                    <a:pt x="2204" y="1800"/>
                  </a:lnTo>
                  <a:lnTo>
                    <a:pt x="2207" y="1811"/>
                  </a:lnTo>
                  <a:lnTo>
                    <a:pt x="2212" y="1821"/>
                  </a:lnTo>
                  <a:lnTo>
                    <a:pt x="2216" y="1831"/>
                  </a:lnTo>
                  <a:lnTo>
                    <a:pt x="2222" y="1840"/>
                  </a:lnTo>
                  <a:lnTo>
                    <a:pt x="2229" y="1848"/>
                  </a:lnTo>
                  <a:lnTo>
                    <a:pt x="2236" y="1854"/>
                  </a:lnTo>
                  <a:lnTo>
                    <a:pt x="2244" y="1861"/>
                  </a:lnTo>
                  <a:lnTo>
                    <a:pt x="2253" y="1867"/>
                  </a:lnTo>
                  <a:lnTo>
                    <a:pt x="2262" y="1871"/>
                  </a:lnTo>
                  <a:lnTo>
                    <a:pt x="2272" y="1874"/>
                  </a:lnTo>
                  <a:lnTo>
                    <a:pt x="2283" y="1878"/>
                  </a:lnTo>
                  <a:lnTo>
                    <a:pt x="2294" y="1879"/>
                  </a:lnTo>
                  <a:lnTo>
                    <a:pt x="2306" y="1880"/>
                  </a:lnTo>
                  <a:lnTo>
                    <a:pt x="2306" y="1880"/>
                  </a:lnTo>
                  <a:lnTo>
                    <a:pt x="2317" y="1879"/>
                  </a:lnTo>
                  <a:lnTo>
                    <a:pt x="2327" y="1878"/>
                  </a:lnTo>
                  <a:lnTo>
                    <a:pt x="2339" y="1874"/>
                  </a:lnTo>
                  <a:lnTo>
                    <a:pt x="2349" y="1871"/>
                  </a:lnTo>
                  <a:lnTo>
                    <a:pt x="2359" y="1866"/>
                  </a:lnTo>
                  <a:lnTo>
                    <a:pt x="2368" y="1860"/>
                  </a:lnTo>
                  <a:lnTo>
                    <a:pt x="2376" y="1852"/>
                  </a:lnTo>
                  <a:lnTo>
                    <a:pt x="2385" y="1844"/>
                  </a:lnTo>
                  <a:lnTo>
                    <a:pt x="2350" y="1810"/>
                  </a:lnTo>
                  <a:close/>
                  <a:moveTo>
                    <a:pt x="2257" y="1739"/>
                  </a:moveTo>
                  <a:lnTo>
                    <a:pt x="2257" y="1739"/>
                  </a:lnTo>
                  <a:lnTo>
                    <a:pt x="2259" y="1729"/>
                  </a:lnTo>
                  <a:lnTo>
                    <a:pt x="2261" y="1720"/>
                  </a:lnTo>
                  <a:lnTo>
                    <a:pt x="2264" y="1712"/>
                  </a:lnTo>
                  <a:lnTo>
                    <a:pt x="2270" y="1705"/>
                  </a:lnTo>
                  <a:lnTo>
                    <a:pt x="2275" y="1700"/>
                  </a:lnTo>
                  <a:lnTo>
                    <a:pt x="2282" y="1696"/>
                  </a:lnTo>
                  <a:lnTo>
                    <a:pt x="2290" y="1693"/>
                  </a:lnTo>
                  <a:lnTo>
                    <a:pt x="2299" y="1693"/>
                  </a:lnTo>
                  <a:lnTo>
                    <a:pt x="2299" y="1693"/>
                  </a:lnTo>
                  <a:lnTo>
                    <a:pt x="2309" y="1694"/>
                  </a:lnTo>
                  <a:lnTo>
                    <a:pt x="2317" y="1696"/>
                  </a:lnTo>
                  <a:lnTo>
                    <a:pt x="2324" y="1701"/>
                  </a:lnTo>
                  <a:lnTo>
                    <a:pt x="2330" y="1708"/>
                  </a:lnTo>
                  <a:lnTo>
                    <a:pt x="2334" y="1714"/>
                  </a:lnTo>
                  <a:lnTo>
                    <a:pt x="2338" y="1722"/>
                  </a:lnTo>
                  <a:lnTo>
                    <a:pt x="2340" y="1731"/>
                  </a:lnTo>
                  <a:lnTo>
                    <a:pt x="2341" y="1739"/>
                  </a:lnTo>
                  <a:lnTo>
                    <a:pt x="2257" y="1739"/>
                  </a:lnTo>
                  <a:close/>
                  <a:moveTo>
                    <a:pt x="2884" y="1810"/>
                  </a:moveTo>
                  <a:lnTo>
                    <a:pt x="2884" y="1810"/>
                  </a:lnTo>
                  <a:lnTo>
                    <a:pt x="2875" y="1817"/>
                  </a:lnTo>
                  <a:lnTo>
                    <a:pt x="2867" y="1822"/>
                  </a:lnTo>
                  <a:lnTo>
                    <a:pt x="2860" y="1824"/>
                  </a:lnTo>
                  <a:lnTo>
                    <a:pt x="2854" y="1827"/>
                  </a:lnTo>
                  <a:lnTo>
                    <a:pt x="2848" y="1828"/>
                  </a:lnTo>
                  <a:lnTo>
                    <a:pt x="2840" y="1829"/>
                  </a:lnTo>
                  <a:lnTo>
                    <a:pt x="2840" y="1829"/>
                  </a:lnTo>
                  <a:lnTo>
                    <a:pt x="2834" y="1828"/>
                  </a:lnTo>
                  <a:lnTo>
                    <a:pt x="2828" y="1828"/>
                  </a:lnTo>
                  <a:lnTo>
                    <a:pt x="2820" y="1825"/>
                  </a:lnTo>
                  <a:lnTo>
                    <a:pt x="2812" y="1821"/>
                  </a:lnTo>
                  <a:lnTo>
                    <a:pt x="2804" y="1815"/>
                  </a:lnTo>
                  <a:lnTo>
                    <a:pt x="2801" y="1811"/>
                  </a:lnTo>
                  <a:lnTo>
                    <a:pt x="2798" y="1807"/>
                  </a:lnTo>
                  <a:lnTo>
                    <a:pt x="2795" y="1801"/>
                  </a:lnTo>
                  <a:lnTo>
                    <a:pt x="2793" y="1794"/>
                  </a:lnTo>
                  <a:lnTo>
                    <a:pt x="2791" y="1788"/>
                  </a:lnTo>
                  <a:lnTo>
                    <a:pt x="2790" y="1780"/>
                  </a:lnTo>
                  <a:lnTo>
                    <a:pt x="2928" y="1780"/>
                  </a:lnTo>
                  <a:lnTo>
                    <a:pt x="2928" y="1780"/>
                  </a:lnTo>
                  <a:lnTo>
                    <a:pt x="2929" y="1763"/>
                  </a:lnTo>
                  <a:lnTo>
                    <a:pt x="2929" y="1763"/>
                  </a:lnTo>
                  <a:lnTo>
                    <a:pt x="2928" y="1750"/>
                  </a:lnTo>
                  <a:lnTo>
                    <a:pt x="2927" y="1738"/>
                  </a:lnTo>
                  <a:lnTo>
                    <a:pt x="2924" y="1725"/>
                  </a:lnTo>
                  <a:lnTo>
                    <a:pt x="2922" y="1714"/>
                  </a:lnTo>
                  <a:lnTo>
                    <a:pt x="2918" y="1704"/>
                  </a:lnTo>
                  <a:lnTo>
                    <a:pt x="2913" y="1694"/>
                  </a:lnTo>
                  <a:lnTo>
                    <a:pt x="2909" y="1685"/>
                  </a:lnTo>
                  <a:lnTo>
                    <a:pt x="2903" y="1678"/>
                  </a:lnTo>
                  <a:lnTo>
                    <a:pt x="2897" y="1670"/>
                  </a:lnTo>
                  <a:lnTo>
                    <a:pt x="2889" y="1664"/>
                  </a:lnTo>
                  <a:lnTo>
                    <a:pt x="2881" y="1659"/>
                  </a:lnTo>
                  <a:lnTo>
                    <a:pt x="2873" y="1654"/>
                  </a:lnTo>
                  <a:lnTo>
                    <a:pt x="2864" y="1651"/>
                  </a:lnTo>
                  <a:lnTo>
                    <a:pt x="2854" y="1648"/>
                  </a:lnTo>
                  <a:lnTo>
                    <a:pt x="2844" y="1646"/>
                  </a:lnTo>
                  <a:lnTo>
                    <a:pt x="2834" y="1645"/>
                  </a:lnTo>
                  <a:lnTo>
                    <a:pt x="2834" y="1645"/>
                  </a:lnTo>
                  <a:lnTo>
                    <a:pt x="2823" y="1646"/>
                  </a:lnTo>
                  <a:lnTo>
                    <a:pt x="2813" y="1648"/>
                  </a:lnTo>
                  <a:lnTo>
                    <a:pt x="2803" y="1651"/>
                  </a:lnTo>
                  <a:lnTo>
                    <a:pt x="2794" y="1654"/>
                  </a:lnTo>
                  <a:lnTo>
                    <a:pt x="2785" y="1659"/>
                  </a:lnTo>
                  <a:lnTo>
                    <a:pt x="2777" y="1665"/>
                  </a:lnTo>
                  <a:lnTo>
                    <a:pt x="2770" y="1671"/>
                  </a:lnTo>
                  <a:lnTo>
                    <a:pt x="2762" y="1679"/>
                  </a:lnTo>
                  <a:lnTo>
                    <a:pt x="2755" y="1686"/>
                  </a:lnTo>
                  <a:lnTo>
                    <a:pt x="2750" y="1695"/>
                  </a:lnTo>
                  <a:lnTo>
                    <a:pt x="2745" y="1705"/>
                  </a:lnTo>
                  <a:lnTo>
                    <a:pt x="2741" y="1715"/>
                  </a:lnTo>
                  <a:lnTo>
                    <a:pt x="2739" y="1727"/>
                  </a:lnTo>
                  <a:lnTo>
                    <a:pt x="2735" y="1739"/>
                  </a:lnTo>
                  <a:lnTo>
                    <a:pt x="2734" y="1750"/>
                  </a:lnTo>
                  <a:lnTo>
                    <a:pt x="2734" y="1763"/>
                  </a:lnTo>
                  <a:lnTo>
                    <a:pt x="2734" y="1763"/>
                  </a:lnTo>
                  <a:lnTo>
                    <a:pt x="2734" y="1775"/>
                  </a:lnTo>
                  <a:lnTo>
                    <a:pt x="2735" y="1788"/>
                  </a:lnTo>
                  <a:lnTo>
                    <a:pt x="2738" y="1800"/>
                  </a:lnTo>
                  <a:lnTo>
                    <a:pt x="2741" y="1811"/>
                  </a:lnTo>
                  <a:lnTo>
                    <a:pt x="2745" y="1821"/>
                  </a:lnTo>
                  <a:lnTo>
                    <a:pt x="2751" y="1831"/>
                  </a:lnTo>
                  <a:lnTo>
                    <a:pt x="2757" y="1840"/>
                  </a:lnTo>
                  <a:lnTo>
                    <a:pt x="2763" y="1848"/>
                  </a:lnTo>
                  <a:lnTo>
                    <a:pt x="2770" y="1854"/>
                  </a:lnTo>
                  <a:lnTo>
                    <a:pt x="2778" y="1861"/>
                  </a:lnTo>
                  <a:lnTo>
                    <a:pt x="2787" y="1867"/>
                  </a:lnTo>
                  <a:lnTo>
                    <a:pt x="2797" y="1871"/>
                  </a:lnTo>
                  <a:lnTo>
                    <a:pt x="2807" y="1874"/>
                  </a:lnTo>
                  <a:lnTo>
                    <a:pt x="2817" y="1878"/>
                  </a:lnTo>
                  <a:lnTo>
                    <a:pt x="2829" y="1879"/>
                  </a:lnTo>
                  <a:lnTo>
                    <a:pt x="2840" y="1880"/>
                  </a:lnTo>
                  <a:lnTo>
                    <a:pt x="2840" y="1880"/>
                  </a:lnTo>
                  <a:lnTo>
                    <a:pt x="2851" y="1879"/>
                  </a:lnTo>
                  <a:lnTo>
                    <a:pt x="2862" y="1878"/>
                  </a:lnTo>
                  <a:lnTo>
                    <a:pt x="2872" y="1874"/>
                  </a:lnTo>
                  <a:lnTo>
                    <a:pt x="2882" y="1871"/>
                  </a:lnTo>
                  <a:lnTo>
                    <a:pt x="2892" y="1866"/>
                  </a:lnTo>
                  <a:lnTo>
                    <a:pt x="2902" y="1860"/>
                  </a:lnTo>
                  <a:lnTo>
                    <a:pt x="2911" y="1852"/>
                  </a:lnTo>
                  <a:lnTo>
                    <a:pt x="2919" y="1844"/>
                  </a:lnTo>
                  <a:lnTo>
                    <a:pt x="2884" y="1810"/>
                  </a:lnTo>
                  <a:close/>
                  <a:moveTo>
                    <a:pt x="2791" y="1739"/>
                  </a:moveTo>
                  <a:lnTo>
                    <a:pt x="2791" y="1739"/>
                  </a:lnTo>
                  <a:lnTo>
                    <a:pt x="2792" y="1729"/>
                  </a:lnTo>
                  <a:lnTo>
                    <a:pt x="2795" y="1720"/>
                  </a:lnTo>
                  <a:lnTo>
                    <a:pt x="2799" y="1712"/>
                  </a:lnTo>
                  <a:lnTo>
                    <a:pt x="2803" y="1705"/>
                  </a:lnTo>
                  <a:lnTo>
                    <a:pt x="2810" y="1700"/>
                  </a:lnTo>
                  <a:lnTo>
                    <a:pt x="2817" y="1696"/>
                  </a:lnTo>
                  <a:lnTo>
                    <a:pt x="2824" y="1693"/>
                  </a:lnTo>
                  <a:lnTo>
                    <a:pt x="2833" y="1693"/>
                  </a:lnTo>
                  <a:lnTo>
                    <a:pt x="2833" y="1693"/>
                  </a:lnTo>
                  <a:lnTo>
                    <a:pt x="2843" y="1694"/>
                  </a:lnTo>
                  <a:lnTo>
                    <a:pt x="2851" y="1696"/>
                  </a:lnTo>
                  <a:lnTo>
                    <a:pt x="2859" y="1701"/>
                  </a:lnTo>
                  <a:lnTo>
                    <a:pt x="2864" y="1708"/>
                  </a:lnTo>
                  <a:lnTo>
                    <a:pt x="2869" y="1714"/>
                  </a:lnTo>
                  <a:lnTo>
                    <a:pt x="2872" y="1722"/>
                  </a:lnTo>
                  <a:lnTo>
                    <a:pt x="2874" y="1731"/>
                  </a:lnTo>
                  <a:lnTo>
                    <a:pt x="2875" y="1739"/>
                  </a:lnTo>
                  <a:lnTo>
                    <a:pt x="2791" y="1739"/>
                  </a:lnTo>
                  <a:close/>
                  <a:moveTo>
                    <a:pt x="2658" y="1797"/>
                  </a:moveTo>
                  <a:lnTo>
                    <a:pt x="2658" y="1797"/>
                  </a:lnTo>
                  <a:lnTo>
                    <a:pt x="2658" y="1804"/>
                  </a:lnTo>
                  <a:lnTo>
                    <a:pt x="2659" y="1810"/>
                  </a:lnTo>
                  <a:lnTo>
                    <a:pt x="2661" y="1815"/>
                  </a:lnTo>
                  <a:lnTo>
                    <a:pt x="2663" y="1820"/>
                  </a:lnTo>
                  <a:lnTo>
                    <a:pt x="2667" y="1823"/>
                  </a:lnTo>
                  <a:lnTo>
                    <a:pt x="2671" y="1825"/>
                  </a:lnTo>
                  <a:lnTo>
                    <a:pt x="2675" y="1827"/>
                  </a:lnTo>
                  <a:lnTo>
                    <a:pt x="2682" y="1827"/>
                  </a:lnTo>
                  <a:lnTo>
                    <a:pt x="2682" y="1827"/>
                  </a:lnTo>
                  <a:lnTo>
                    <a:pt x="2690" y="1827"/>
                  </a:lnTo>
                  <a:lnTo>
                    <a:pt x="2699" y="1824"/>
                  </a:lnTo>
                  <a:lnTo>
                    <a:pt x="2708" y="1821"/>
                  </a:lnTo>
                  <a:lnTo>
                    <a:pt x="2715" y="1817"/>
                  </a:lnTo>
                  <a:lnTo>
                    <a:pt x="2709" y="1869"/>
                  </a:lnTo>
                  <a:lnTo>
                    <a:pt x="2709" y="1869"/>
                  </a:lnTo>
                  <a:lnTo>
                    <a:pt x="2699" y="1873"/>
                  </a:lnTo>
                  <a:lnTo>
                    <a:pt x="2687" y="1877"/>
                  </a:lnTo>
                  <a:lnTo>
                    <a:pt x="2674" y="1879"/>
                  </a:lnTo>
                  <a:lnTo>
                    <a:pt x="2662" y="1880"/>
                  </a:lnTo>
                  <a:lnTo>
                    <a:pt x="2662" y="1880"/>
                  </a:lnTo>
                  <a:lnTo>
                    <a:pt x="2654" y="1879"/>
                  </a:lnTo>
                  <a:lnTo>
                    <a:pt x="2647" y="1878"/>
                  </a:lnTo>
                  <a:lnTo>
                    <a:pt x="2640" y="1876"/>
                  </a:lnTo>
                  <a:lnTo>
                    <a:pt x="2634" y="1873"/>
                  </a:lnTo>
                  <a:lnTo>
                    <a:pt x="2629" y="1870"/>
                  </a:lnTo>
                  <a:lnTo>
                    <a:pt x="2623" y="1867"/>
                  </a:lnTo>
                  <a:lnTo>
                    <a:pt x="2620" y="1862"/>
                  </a:lnTo>
                  <a:lnTo>
                    <a:pt x="2615" y="1857"/>
                  </a:lnTo>
                  <a:lnTo>
                    <a:pt x="2610" y="1847"/>
                  </a:lnTo>
                  <a:lnTo>
                    <a:pt x="2605" y="1834"/>
                  </a:lnTo>
                  <a:lnTo>
                    <a:pt x="2603" y="1823"/>
                  </a:lnTo>
                  <a:lnTo>
                    <a:pt x="2602" y="1811"/>
                  </a:lnTo>
                  <a:lnTo>
                    <a:pt x="2602" y="1702"/>
                  </a:lnTo>
                  <a:lnTo>
                    <a:pt x="2568" y="1702"/>
                  </a:lnTo>
                  <a:lnTo>
                    <a:pt x="2568" y="1651"/>
                  </a:lnTo>
                  <a:lnTo>
                    <a:pt x="2602" y="1651"/>
                  </a:lnTo>
                  <a:lnTo>
                    <a:pt x="2602" y="1593"/>
                  </a:lnTo>
                  <a:lnTo>
                    <a:pt x="2658" y="1565"/>
                  </a:lnTo>
                  <a:lnTo>
                    <a:pt x="2658" y="1651"/>
                  </a:lnTo>
                  <a:lnTo>
                    <a:pt x="2708" y="1651"/>
                  </a:lnTo>
                  <a:lnTo>
                    <a:pt x="2708" y="1702"/>
                  </a:lnTo>
                  <a:lnTo>
                    <a:pt x="2658" y="1702"/>
                  </a:lnTo>
                  <a:lnTo>
                    <a:pt x="2658" y="1797"/>
                  </a:lnTo>
                  <a:close/>
                  <a:moveTo>
                    <a:pt x="2550" y="1869"/>
                  </a:moveTo>
                  <a:lnTo>
                    <a:pt x="2550" y="1869"/>
                  </a:lnTo>
                  <a:lnTo>
                    <a:pt x="2540" y="1873"/>
                  </a:lnTo>
                  <a:lnTo>
                    <a:pt x="2529" y="1877"/>
                  </a:lnTo>
                  <a:lnTo>
                    <a:pt x="2516" y="1879"/>
                  </a:lnTo>
                  <a:lnTo>
                    <a:pt x="2504" y="1880"/>
                  </a:lnTo>
                  <a:lnTo>
                    <a:pt x="2504" y="1880"/>
                  </a:lnTo>
                  <a:lnTo>
                    <a:pt x="2495" y="1879"/>
                  </a:lnTo>
                  <a:lnTo>
                    <a:pt x="2489" y="1878"/>
                  </a:lnTo>
                  <a:lnTo>
                    <a:pt x="2482" y="1876"/>
                  </a:lnTo>
                  <a:lnTo>
                    <a:pt x="2475" y="1873"/>
                  </a:lnTo>
                  <a:lnTo>
                    <a:pt x="2471" y="1870"/>
                  </a:lnTo>
                  <a:lnTo>
                    <a:pt x="2465" y="1867"/>
                  </a:lnTo>
                  <a:lnTo>
                    <a:pt x="2461" y="1862"/>
                  </a:lnTo>
                  <a:lnTo>
                    <a:pt x="2458" y="1857"/>
                  </a:lnTo>
                  <a:lnTo>
                    <a:pt x="2451" y="1847"/>
                  </a:lnTo>
                  <a:lnTo>
                    <a:pt x="2448" y="1834"/>
                  </a:lnTo>
                  <a:lnTo>
                    <a:pt x="2444" y="1823"/>
                  </a:lnTo>
                  <a:lnTo>
                    <a:pt x="2444" y="1811"/>
                  </a:lnTo>
                  <a:lnTo>
                    <a:pt x="2444" y="1702"/>
                  </a:lnTo>
                  <a:lnTo>
                    <a:pt x="2410" y="1702"/>
                  </a:lnTo>
                  <a:lnTo>
                    <a:pt x="2410" y="1651"/>
                  </a:lnTo>
                  <a:lnTo>
                    <a:pt x="2444" y="1651"/>
                  </a:lnTo>
                  <a:lnTo>
                    <a:pt x="2444" y="1593"/>
                  </a:lnTo>
                  <a:lnTo>
                    <a:pt x="2500" y="1565"/>
                  </a:lnTo>
                  <a:lnTo>
                    <a:pt x="2500" y="1651"/>
                  </a:lnTo>
                  <a:lnTo>
                    <a:pt x="2546" y="1651"/>
                  </a:lnTo>
                  <a:lnTo>
                    <a:pt x="2546" y="1702"/>
                  </a:lnTo>
                  <a:lnTo>
                    <a:pt x="2500" y="1702"/>
                  </a:lnTo>
                  <a:lnTo>
                    <a:pt x="2500" y="1797"/>
                  </a:lnTo>
                  <a:lnTo>
                    <a:pt x="2500" y="1797"/>
                  </a:lnTo>
                  <a:lnTo>
                    <a:pt x="2500" y="1804"/>
                  </a:lnTo>
                  <a:lnTo>
                    <a:pt x="2501" y="1810"/>
                  </a:lnTo>
                  <a:lnTo>
                    <a:pt x="2503" y="1815"/>
                  </a:lnTo>
                  <a:lnTo>
                    <a:pt x="2505" y="1820"/>
                  </a:lnTo>
                  <a:lnTo>
                    <a:pt x="2509" y="1823"/>
                  </a:lnTo>
                  <a:lnTo>
                    <a:pt x="2513" y="1825"/>
                  </a:lnTo>
                  <a:lnTo>
                    <a:pt x="2518" y="1827"/>
                  </a:lnTo>
                  <a:lnTo>
                    <a:pt x="2523" y="1827"/>
                  </a:lnTo>
                  <a:lnTo>
                    <a:pt x="2523" y="1827"/>
                  </a:lnTo>
                  <a:lnTo>
                    <a:pt x="2532" y="1827"/>
                  </a:lnTo>
                  <a:lnTo>
                    <a:pt x="2541" y="1824"/>
                  </a:lnTo>
                  <a:lnTo>
                    <a:pt x="2549" y="1821"/>
                  </a:lnTo>
                  <a:lnTo>
                    <a:pt x="2556" y="1817"/>
                  </a:lnTo>
                  <a:lnTo>
                    <a:pt x="2550" y="1869"/>
                  </a:lnTo>
                  <a:close/>
                  <a:moveTo>
                    <a:pt x="3096" y="1713"/>
                  </a:moveTo>
                  <a:lnTo>
                    <a:pt x="3096" y="1713"/>
                  </a:lnTo>
                  <a:lnTo>
                    <a:pt x="3088" y="1708"/>
                  </a:lnTo>
                  <a:lnTo>
                    <a:pt x="3079" y="1704"/>
                  </a:lnTo>
                  <a:lnTo>
                    <a:pt x="3069" y="1702"/>
                  </a:lnTo>
                  <a:lnTo>
                    <a:pt x="3059" y="1701"/>
                  </a:lnTo>
                  <a:lnTo>
                    <a:pt x="3059" y="1701"/>
                  </a:lnTo>
                  <a:lnTo>
                    <a:pt x="3050" y="1702"/>
                  </a:lnTo>
                  <a:lnTo>
                    <a:pt x="3041" y="1704"/>
                  </a:lnTo>
                  <a:lnTo>
                    <a:pt x="3034" y="1709"/>
                  </a:lnTo>
                  <a:lnTo>
                    <a:pt x="3029" y="1714"/>
                  </a:lnTo>
                  <a:lnTo>
                    <a:pt x="3024" y="1721"/>
                  </a:lnTo>
                  <a:lnTo>
                    <a:pt x="3022" y="1730"/>
                  </a:lnTo>
                  <a:lnTo>
                    <a:pt x="3020" y="1741"/>
                  </a:lnTo>
                  <a:lnTo>
                    <a:pt x="3019" y="1753"/>
                  </a:lnTo>
                  <a:lnTo>
                    <a:pt x="3019" y="1874"/>
                  </a:lnTo>
                  <a:lnTo>
                    <a:pt x="2964" y="1874"/>
                  </a:lnTo>
                  <a:lnTo>
                    <a:pt x="2964" y="1651"/>
                  </a:lnTo>
                  <a:lnTo>
                    <a:pt x="3019" y="1651"/>
                  </a:lnTo>
                  <a:lnTo>
                    <a:pt x="3019" y="1670"/>
                  </a:lnTo>
                  <a:lnTo>
                    <a:pt x="3019" y="1670"/>
                  </a:lnTo>
                  <a:lnTo>
                    <a:pt x="3024" y="1664"/>
                  </a:lnTo>
                  <a:lnTo>
                    <a:pt x="3030" y="1659"/>
                  </a:lnTo>
                  <a:lnTo>
                    <a:pt x="3036" y="1655"/>
                  </a:lnTo>
                  <a:lnTo>
                    <a:pt x="3042" y="1652"/>
                  </a:lnTo>
                  <a:lnTo>
                    <a:pt x="3048" y="1649"/>
                  </a:lnTo>
                  <a:lnTo>
                    <a:pt x="3054" y="1648"/>
                  </a:lnTo>
                  <a:lnTo>
                    <a:pt x="3061" y="1646"/>
                  </a:lnTo>
                  <a:lnTo>
                    <a:pt x="3069" y="1645"/>
                  </a:lnTo>
                  <a:lnTo>
                    <a:pt x="3069" y="1645"/>
                  </a:lnTo>
                  <a:lnTo>
                    <a:pt x="3080" y="1646"/>
                  </a:lnTo>
                  <a:lnTo>
                    <a:pt x="3091" y="1650"/>
                  </a:lnTo>
                  <a:lnTo>
                    <a:pt x="3101" y="1653"/>
                  </a:lnTo>
                  <a:lnTo>
                    <a:pt x="3110" y="1659"/>
                  </a:lnTo>
                  <a:lnTo>
                    <a:pt x="3096" y="1713"/>
                  </a:lnTo>
                  <a:close/>
                  <a:moveTo>
                    <a:pt x="597" y="1591"/>
                  </a:moveTo>
                  <a:lnTo>
                    <a:pt x="597" y="1619"/>
                  </a:lnTo>
                  <a:lnTo>
                    <a:pt x="541" y="1619"/>
                  </a:lnTo>
                  <a:lnTo>
                    <a:pt x="541" y="1563"/>
                  </a:lnTo>
                  <a:lnTo>
                    <a:pt x="597" y="1563"/>
                  </a:lnTo>
                  <a:lnTo>
                    <a:pt x="597" y="1591"/>
                  </a:lnTo>
                  <a:close/>
                  <a:moveTo>
                    <a:pt x="981" y="1651"/>
                  </a:moveTo>
                  <a:lnTo>
                    <a:pt x="1037" y="1651"/>
                  </a:lnTo>
                  <a:lnTo>
                    <a:pt x="1037" y="1751"/>
                  </a:lnTo>
                  <a:lnTo>
                    <a:pt x="1037" y="1874"/>
                  </a:lnTo>
                  <a:lnTo>
                    <a:pt x="981" y="1874"/>
                  </a:lnTo>
                  <a:lnTo>
                    <a:pt x="981" y="1651"/>
                  </a:lnTo>
                  <a:close/>
                  <a:moveTo>
                    <a:pt x="1037" y="1591"/>
                  </a:moveTo>
                  <a:lnTo>
                    <a:pt x="1037" y="1619"/>
                  </a:lnTo>
                  <a:lnTo>
                    <a:pt x="981" y="1619"/>
                  </a:lnTo>
                  <a:lnTo>
                    <a:pt x="981" y="1563"/>
                  </a:lnTo>
                  <a:lnTo>
                    <a:pt x="1037" y="1563"/>
                  </a:lnTo>
                  <a:lnTo>
                    <a:pt x="1037" y="1591"/>
                  </a:lnTo>
                  <a:close/>
                  <a:moveTo>
                    <a:pt x="2558" y="2058"/>
                  </a:moveTo>
                  <a:lnTo>
                    <a:pt x="2558" y="2058"/>
                  </a:lnTo>
                  <a:lnTo>
                    <a:pt x="2552" y="2053"/>
                  </a:lnTo>
                  <a:lnTo>
                    <a:pt x="2546" y="2049"/>
                  </a:lnTo>
                  <a:lnTo>
                    <a:pt x="2541" y="2046"/>
                  </a:lnTo>
                  <a:lnTo>
                    <a:pt x="2534" y="2042"/>
                  </a:lnTo>
                  <a:lnTo>
                    <a:pt x="2529" y="2040"/>
                  </a:lnTo>
                  <a:lnTo>
                    <a:pt x="2522" y="2039"/>
                  </a:lnTo>
                  <a:lnTo>
                    <a:pt x="2508" y="2037"/>
                  </a:lnTo>
                  <a:lnTo>
                    <a:pt x="2508" y="2037"/>
                  </a:lnTo>
                  <a:lnTo>
                    <a:pt x="2498" y="2038"/>
                  </a:lnTo>
                  <a:lnTo>
                    <a:pt x="2489" y="2039"/>
                  </a:lnTo>
                  <a:lnTo>
                    <a:pt x="2480" y="2042"/>
                  </a:lnTo>
                  <a:lnTo>
                    <a:pt x="2471" y="2046"/>
                  </a:lnTo>
                  <a:lnTo>
                    <a:pt x="2463" y="2050"/>
                  </a:lnTo>
                  <a:lnTo>
                    <a:pt x="2456" y="2055"/>
                  </a:lnTo>
                  <a:lnTo>
                    <a:pt x="2450" y="2061"/>
                  </a:lnTo>
                  <a:lnTo>
                    <a:pt x="2443" y="2068"/>
                  </a:lnTo>
                  <a:lnTo>
                    <a:pt x="2439" y="2076"/>
                  </a:lnTo>
                  <a:lnTo>
                    <a:pt x="2433" y="2085"/>
                  </a:lnTo>
                  <a:lnTo>
                    <a:pt x="2430" y="2093"/>
                  </a:lnTo>
                  <a:lnTo>
                    <a:pt x="2426" y="2105"/>
                  </a:lnTo>
                  <a:lnTo>
                    <a:pt x="2423" y="2115"/>
                  </a:lnTo>
                  <a:lnTo>
                    <a:pt x="2422" y="2127"/>
                  </a:lnTo>
                  <a:lnTo>
                    <a:pt x="2421" y="2139"/>
                  </a:lnTo>
                  <a:lnTo>
                    <a:pt x="2420" y="2152"/>
                  </a:lnTo>
                  <a:lnTo>
                    <a:pt x="2420" y="2152"/>
                  </a:lnTo>
                  <a:lnTo>
                    <a:pt x="2421" y="2166"/>
                  </a:lnTo>
                  <a:lnTo>
                    <a:pt x="2422" y="2178"/>
                  </a:lnTo>
                  <a:lnTo>
                    <a:pt x="2423" y="2190"/>
                  </a:lnTo>
                  <a:lnTo>
                    <a:pt x="2426" y="2202"/>
                  </a:lnTo>
                  <a:lnTo>
                    <a:pt x="2429" y="2212"/>
                  </a:lnTo>
                  <a:lnTo>
                    <a:pt x="2433" y="2222"/>
                  </a:lnTo>
                  <a:lnTo>
                    <a:pt x="2438" y="2231"/>
                  </a:lnTo>
                  <a:lnTo>
                    <a:pt x="2443" y="2239"/>
                  </a:lnTo>
                  <a:lnTo>
                    <a:pt x="2449" y="2247"/>
                  </a:lnTo>
                  <a:lnTo>
                    <a:pt x="2455" y="2252"/>
                  </a:lnTo>
                  <a:lnTo>
                    <a:pt x="2462" y="2258"/>
                  </a:lnTo>
                  <a:lnTo>
                    <a:pt x="2470" y="2262"/>
                  </a:lnTo>
                  <a:lnTo>
                    <a:pt x="2479" y="2267"/>
                  </a:lnTo>
                  <a:lnTo>
                    <a:pt x="2488" y="2269"/>
                  </a:lnTo>
                  <a:lnTo>
                    <a:pt x="2496" y="2270"/>
                  </a:lnTo>
                  <a:lnTo>
                    <a:pt x="2506" y="2271"/>
                  </a:lnTo>
                  <a:lnTo>
                    <a:pt x="2506" y="2271"/>
                  </a:lnTo>
                  <a:lnTo>
                    <a:pt x="2513" y="2270"/>
                  </a:lnTo>
                  <a:lnTo>
                    <a:pt x="2521" y="2269"/>
                  </a:lnTo>
                  <a:lnTo>
                    <a:pt x="2528" y="2268"/>
                  </a:lnTo>
                  <a:lnTo>
                    <a:pt x="2533" y="2266"/>
                  </a:lnTo>
                  <a:lnTo>
                    <a:pt x="2540" y="2262"/>
                  </a:lnTo>
                  <a:lnTo>
                    <a:pt x="2546" y="2259"/>
                  </a:lnTo>
                  <a:lnTo>
                    <a:pt x="2552" y="2255"/>
                  </a:lnTo>
                  <a:lnTo>
                    <a:pt x="2558" y="2249"/>
                  </a:lnTo>
                  <a:lnTo>
                    <a:pt x="2558" y="2266"/>
                  </a:lnTo>
                  <a:lnTo>
                    <a:pt x="2613" y="2266"/>
                  </a:lnTo>
                  <a:lnTo>
                    <a:pt x="2613" y="1949"/>
                  </a:lnTo>
                  <a:lnTo>
                    <a:pt x="2558" y="1977"/>
                  </a:lnTo>
                  <a:lnTo>
                    <a:pt x="2558" y="2058"/>
                  </a:lnTo>
                  <a:close/>
                  <a:moveTo>
                    <a:pt x="2519" y="2220"/>
                  </a:moveTo>
                  <a:lnTo>
                    <a:pt x="2519" y="2220"/>
                  </a:lnTo>
                  <a:lnTo>
                    <a:pt x="2511" y="2219"/>
                  </a:lnTo>
                  <a:lnTo>
                    <a:pt x="2504" y="2217"/>
                  </a:lnTo>
                  <a:lnTo>
                    <a:pt x="2496" y="2214"/>
                  </a:lnTo>
                  <a:lnTo>
                    <a:pt x="2490" y="2207"/>
                  </a:lnTo>
                  <a:lnTo>
                    <a:pt x="2484" y="2198"/>
                  </a:lnTo>
                  <a:lnTo>
                    <a:pt x="2480" y="2186"/>
                  </a:lnTo>
                  <a:lnTo>
                    <a:pt x="2478" y="2170"/>
                  </a:lnTo>
                  <a:lnTo>
                    <a:pt x="2476" y="2150"/>
                  </a:lnTo>
                  <a:lnTo>
                    <a:pt x="2476" y="2150"/>
                  </a:lnTo>
                  <a:lnTo>
                    <a:pt x="2478" y="2133"/>
                  </a:lnTo>
                  <a:lnTo>
                    <a:pt x="2480" y="2119"/>
                  </a:lnTo>
                  <a:lnTo>
                    <a:pt x="2484" y="2108"/>
                  </a:lnTo>
                  <a:lnTo>
                    <a:pt x="2490" y="2100"/>
                  </a:lnTo>
                  <a:lnTo>
                    <a:pt x="2496" y="2095"/>
                  </a:lnTo>
                  <a:lnTo>
                    <a:pt x="2503" y="2090"/>
                  </a:lnTo>
                  <a:lnTo>
                    <a:pt x="2511" y="2089"/>
                  </a:lnTo>
                  <a:lnTo>
                    <a:pt x="2518" y="2088"/>
                  </a:lnTo>
                  <a:lnTo>
                    <a:pt x="2518" y="2088"/>
                  </a:lnTo>
                  <a:lnTo>
                    <a:pt x="2525" y="2089"/>
                  </a:lnTo>
                  <a:lnTo>
                    <a:pt x="2532" y="2090"/>
                  </a:lnTo>
                  <a:lnTo>
                    <a:pt x="2538" y="2092"/>
                  </a:lnTo>
                  <a:lnTo>
                    <a:pt x="2543" y="2096"/>
                  </a:lnTo>
                  <a:lnTo>
                    <a:pt x="2548" y="2099"/>
                  </a:lnTo>
                  <a:lnTo>
                    <a:pt x="2552" y="2102"/>
                  </a:lnTo>
                  <a:lnTo>
                    <a:pt x="2558" y="2110"/>
                  </a:lnTo>
                  <a:lnTo>
                    <a:pt x="2558" y="2198"/>
                  </a:lnTo>
                  <a:lnTo>
                    <a:pt x="2558" y="2198"/>
                  </a:lnTo>
                  <a:lnTo>
                    <a:pt x="2551" y="2206"/>
                  </a:lnTo>
                  <a:lnTo>
                    <a:pt x="2543" y="2212"/>
                  </a:lnTo>
                  <a:lnTo>
                    <a:pt x="2538" y="2216"/>
                  </a:lnTo>
                  <a:lnTo>
                    <a:pt x="2532" y="2218"/>
                  </a:lnTo>
                  <a:lnTo>
                    <a:pt x="2525" y="2219"/>
                  </a:lnTo>
                  <a:lnTo>
                    <a:pt x="2519" y="2220"/>
                  </a:lnTo>
                  <a:lnTo>
                    <a:pt x="2519" y="2220"/>
                  </a:lnTo>
                  <a:close/>
                  <a:moveTo>
                    <a:pt x="677" y="2105"/>
                  </a:moveTo>
                  <a:lnTo>
                    <a:pt x="677" y="2105"/>
                  </a:lnTo>
                  <a:lnTo>
                    <a:pt x="669" y="2100"/>
                  </a:lnTo>
                  <a:lnTo>
                    <a:pt x="660" y="2096"/>
                  </a:lnTo>
                  <a:lnTo>
                    <a:pt x="650" y="2093"/>
                  </a:lnTo>
                  <a:lnTo>
                    <a:pt x="640" y="2092"/>
                  </a:lnTo>
                  <a:lnTo>
                    <a:pt x="640" y="2092"/>
                  </a:lnTo>
                  <a:lnTo>
                    <a:pt x="631" y="2093"/>
                  </a:lnTo>
                  <a:lnTo>
                    <a:pt x="622" y="2096"/>
                  </a:lnTo>
                  <a:lnTo>
                    <a:pt x="616" y="2100"/>
                  </a:lnTo>
                  <a:lnTo>
                    <a:pt x="610" y="2106"/>
                  </a:lnTo>
                  <a:lnTo>
                    <a:pt x="606" y="2112"/>
                  </a:lnTo>
                  <a:lnTo>
                    <a:pt x="604" y="2121"/>
                  </a:lnTo>
                  <a:lnTo>
                    <a:pt x="601" y="2132"/>
                  </a:lnTo>
                  <a:lnTo>
                    <a:pt x="600" y="2145"/>
                  </a:lnTo>
                  <a:lnTo>
                    <a:pt x="600" y="2266"/>
                  </a:lnTo>
                  <a:lnTo>
                    <a:pt x="546" y="2266"/>
                  </a:lnTo>
                  <a:lnTo>
                    <a:pt x="546" y="2042"/>
                  </a:lnTo>
                  <a:lnTo>
                    <a:pt x="600" y="2042"/>
                  </a:lnTo>
                  <a:lnTo>
                    <a:pt x="600" y="2061"/>
                  </a:lnTo>
                  <a:lnTo>
                    <a:pt x="600" y="2061"/>
                  </a:lnTo>
                  <a:lnTo>
                    <a:pt x="606" y="2056"/>
                  </a:lnTo>
                  <a:lnTo>
                    <a:pt x="611" y="2050"/>
                  </a:lnTo>
                  <a:lnTo>
                    <a:pt x="617" y="2047"/>
                  </a:lnTo>
                  <a:lnTo>
                    <a:pt x="624" y="2043"/>
                  </a:lnTo>
                  <a:lnTo>
                    <a:pt x="629" y="2040"/>
                  </a:lnTo>
                  <a:lnTo>
                    <a:pt x="636" y="2039"/>
                  </a:lnTo>
                  <a:lnTo>
                    <a:pt x="644" y="2038"/>
                  </a:lnTo>
                  <a:lnTo>
                    <a:pt x="650" y="2037"/>
                  </a:lnTo>
                  <a:lnTo>
                    <a:pt x="650" y="2037"/>
                  </a:lnTo>
                  <a:lnTo>
                    <a:pt x="661" y="2038"/>
                  </a:lnTo>
                  <a:lnTo>
                    <a:pt x="672" y="2041"/>
                  </a:lnTo>
                  <a:lnTo>
                    <a:pt x="684" y="2046"/>
                  </a:lnTo>
                  <a:lnTo>
                    <a:pt x="692" y="2051"/>
                  </a:lnTo>
                  <a:lnTo>
                    <a:pt x="677" y="2105"/>
                  </a:lnTo>
                  <a:close/>
                  <a:moveTo>
                    <a:pt x="242" y="2042"/>
                  </a:moveTo>
                  <a:lnTo>
                    <a:pt x="297" y="2042"/>
                  </a:lnTo>
                  <a:lnTo>
                    <a:pt x="233" y="2266"/>
                  </a:lnTo>
                  <a:lnTo>
                    <a:pt x="186" y="2266"/>
                  </a:lnTo>
                  <a:lnTo>
                    <a:pt x="161" y="2174"/>
                  </a:lnTo>
                  <a:lnTo>
                    <a:pt x="161" y="2174"/>
                  </a:lnTo>
                  <a:lnTo>
                    <a:pt x="149" y="2125"/>
                  </a:lnTo>
                  <a:lnTo>
                    <a:pt x="149" y="2125"/>
                  </a:lnTo>
                  <a:lnTo>
                    <a:pt x="143" y="2148"/>
                  </a:lnTo>
                  <a:lnTo>
                    <a:pt x="137" y="2175"/>
                  </a:lnTo>
                  <a:lnTo>
                    <a:pt x="111" y="2266"/>
                  </a:lnTo>
                  <a:lnTo>
                    <a:pt x="63" y="2266"/>
                  </a:lnTo>
                  <a:lnTo>
                    <a:pt x="63" y="2265"/>
                  </a:lnTo>
                  <a:lnTo>
                    <a:pt x="0" y="2042"/>
                  </a:lnTo>
                  <a:lnTo>
                    <a:pt x="58" y="2042"/>
                  </a:lnTo>
                  <a:lnTo>
                    <a:pt x="78" y="2126"/>
                  </a:lnTo>
                  <a:lnTo>
                    <a:pt x="78" y="2126"/>
                  </a:lnTo>
                  <a:lnTo>
                    <a:pt x="83" y="2152"/>
                  </a:lnTo>
                  <a:lnTo>
                    <a:pt x="89" y="2180"/>
                  </a:lnTo>
                  <a:lnTo>
                    <a:pt x="89" y="2180"/>
                  </a:lnTo>
                  <a:lnTo>
                    <a:pt x="96" y="2152"/>
                  </a:lnTo>
                  <a:lnTo>
                    <a:pt x="102" y="2125"/>
                  </a:lnTo>
                  <a:lnTo>
                    <a:pt x="126" y="2042"/>
                  </a:lnTo>
                  <a:lnTo>
                    <a:pt x="173" y="2042"/>
                  </a:lnTo>
                  <a:lnTo>
                    <a:pt x="197" y="2125"/>
                  </a:lnTo>
                  <a:lnTo>
                    <a:pt x="197" y="2125"/>
                  </a:lnTo>
                  <a:lnTo>
                    <a:pt x="203" y="2151"/>
                  </a:lnTo>
                  <a:lnTo>
                    <a:pt x="210" y="2181"/>
                  </a:lnTo>
                  <a:lnTo>
                    <a:pt x="210" y="2181"/>
                  </a:lnTo>
                  <a:lnTo>
                    <a:pt x="215" y="2156"/>
                  </a:lnTo>
                  <a:lnTo>
                    <a:pt x="221" y="2125"/>
                  </a:lnTo>
                  <a:lnTo>
                    <a:pt x="242" y="2042"/>
                  </a:lnTo>
                  <a:close/>
                  <a:moveTo>
                    <a:pt x="409" y="2037"/>
                  </a:moveTo>
                  <a:lnTo>
                    <a:pt x="409" y="2037"/>
                  </a:lnTo>
                  <a:lnTo>
                    <a:pt x="399" y="2038"/>
                  </a:lnTo>
                  <a:lnTo>
                    <a:pt x="388" y="2039"/>
                  </a:lnTo>
                  <a:lnTo>
                    <a:pt x="378" y="2042"/>
                  </a:lnTo>
                  <a:lnTo>
                    <a:pt x="369" y="2046"/>
                  </a:lnTo>
                  <a:lnTo>
                    <a:pt x="360" y="2050"/>
                  </a:lnTo>
                  <a:lnTo>
                    <a:pt x="351" y="2056"/>
                  </a:lnTo>
                  <a:lnTo>
                    <a:pt x="343" y="2062"/>
                  </a:lnTo>
                  <a:lnTo>
                    <a:pt x="337" y="2070"/>
                  </a:lnTo>
                  <a:lnTo>
                    <a:pt x="330" y="2078"/>
                  </a:lnTo>
                  <a:lnTo>
                    <a:pt x="325" y="2087"/>
                  </a:lnTo>
                  <a:lnTo>
                    <a:pt x="319" y="2097"/>
                  </a:lnTo>
                  <a:lnTo>
                    <a:pt x="316" y="2107"/>
                  </a:lnTo>
                  <a:lnTo>
                    <a:pt x="312" y="2118"/>
                  </a:lnTo>
                  <a:lnTo>
                    <a:pt x="310" y="2129"/>
                  </a:lnTo>
                  <a:lnTo>
                    <a:pt x="308" y="2141"/>
                  </a:lnTo>
                  <a:lnTo>
                    <a:pt x="308" y="2155"/>
                  </a:lnTo>
                  <a:lnTo>
                    <a:pt x="308" y="2155"/>
                  </a:lnTo>
                  <a:lnTo>
                    <a:pt x="308" y="2167"/>
                  </a:lnTo>
                  <a:lnTo>
                    <a:pt x="310" y="2179"/>
                  </a:lnTo>
                  <a:lnTo>
                    <a:pt x="312" y="2190"/>
                  </a:lnTo>
                  <a:lnTo>
                    <a:pt x="316" y="2201"/>
                  </a:lnTo>
                  <a:lnTo>
                    <a:pt x="319" y="2211"/>
                  </a:lnTo>
                  <a:lnTo>
                    <a:pt x="325" y="2221"/>
                  </a:lnTo>
                  <a:lnTo>
                    <a:pt x="330" y="2230"/>
                  </a:lnTo>
                  <a:lnTo>
                    <a:pt x="337" y="2238"/>
                  </a:lnTo>
                  <a:lnTo>
                    <a:pt x="343" y="2246"/>
                  </a:lnTo>
                  <a:lnTo>
                    <a:pt x="351" y="2252"/>
                  </a:lnTo>
                  <a:lnTo>
                    <a:pt x="360" y="2258"/>
                  </a:lnTo>
                  <a:lnTo>
                    <a:pt x="369" y="2262"/>
                  </a:lnTo>
                  <a:lnTo>
                    <a:pt x="378" y="2266"/>
                  </a:lnTo>
                  <a:lnTo>
                    <a:pt x="388" y="2269"/>
                  </a:lnTo>
                  <a:lnTo>
                    <a:pt x="399" y="2270"/>
                  </a:lnTo>
                  <a:lnTo>
                    <a:pt x="409" y="2271"/>
                  </a:lnTo>
                  <a:lnTo>
                    <a:pt x="409" y="2271"/>
                  </a:lnTo>
                  <a:lnTo>
                    <a:pt x="420" y="2270"/>
                  </a:lnTo>
                  <a:lnTo>
                    <a:pt x="431" y="2269"/>
                  </a:lnTo>
                  <a:lnTo>
                    <a:pt x="441" y="2266"/>
                  </a:lnTo>
                  <a:lnTo>
                    <a:pt x="450" y="2262"/>
                  </a:lnTo>
                  <a:lnTo>
                    <a:pt x="459" y="2258"/>
                  </a:lnTo>
                  <a:lnTo>
                    <a:pt x="468" y="2252"/>
                  </a:lnTo>
                  <a:lnTo>
                    <a:pt x="476" y="2246"/>
                  </a:lnTo>
                  <a:lnTo>
                    <a:pt x="482" y="2238"/>
                  </a:lnTo>
                  <a:lnTo>
                    <a:pt x="489" y="2230"/>
                  </a:lnTo>
                  <a:lnTo>
                    <a:pt x="495" y="2221"/>
                  </a:lnTo>
                  <a:lnTo>
                    <a:pt x="499" y="2211"/>
                  </a:lnTo>
                  <a:lnTo>
                    <a:pt x="504" y="2201"/>
                  </a:lnTo>
                  <a:lnTo>
                    <a:pt x="507" y="2190"/>
                  </a:lnTo>
                  <a:lnTo>
                    <a:pt x="509" y="2179"/>
                  </a:lnTo>
                  <a:lnTo>
                    <a:pt x="511" y="2167"/>
                  </a:lnTo>
                  <a:lnTo>
                    <a:pt x="511" y="2155"/>
                  </a:lnTo>
                  <a:lnTo>
                    <a:pt x="511" y="2155"/>
                  </a:lnTo>
                  <a:lnTo>
                    <a:pt x="511" y="2141"/>
                  </a:lnTo>
                  <a:lnTo>
                    <a:pt x="509" y="2129"/>
                  </a:lnTo>
                  <a:lnTo>
                    <a:pt x="507" y="2118"/>
                  </a:lnTo>
                  <a:lnTo>
                    <a:pt x="504" y="2107"/>
                  </a:lnTo>
                  <a:lnTo>
                    <a:pt x="499" y="2097"/>
                  </a:lnTo>
                  <a:lnTo>
                    <a:pt x="495" y="2087"/>
                  </a:lnTo>
                  <a:lnTo>
                    <a:pt x="489" y="2078"/>
                  </a:lnTo>
                  <a:lnTo>
                    <a:pt x="482" y="2070"/>
                  </a:lnTo>
                  <a:lnTo>
                    <a:pt x="476" y="2062"/>
                  </a:lnTo>
                  <a:lnTo>
                    <a:pt x="468" y="2056"/>
                  </a:lnTo>
                  <a:lnTo>
                    <a:pt x="459" y="2050"/>
                  </a:lnTo>
                  <a:lnTo>
                    <a:pt x="450" y="2046"/>
                  </a:lnTo>
                  <a:lnTo>
                    <a:pt x="441" y="2042"/>
                  </a:lnTo>
                  <a:lnTo>
                    <a:pt x="431" y="2039"/>
                  </a:lnTo>
                  <a:lnTo>
                    <a:pt x="420" y="2038"/>
                  </a:lnTo>
                  <a:lnTo>
                    <a:pt x="409" y="2037"/>
                  </a:lnTo>
                  <a:lnTo>
                    <a:pt x="409" y="2037"/>
                  </a:lnTo>
                  <a:close/>
                  <a:moveTo>
                    <a:pt x="409" y="2219"/>
                  </a:moveTo>
                  <a:lnTo>
                    <a:pt x="409" y="2219"/>
                  </a:lnTo>
                  <a:lnTo>
                    <a:pt x="399" y="2218"/>
                  </a:lnTo>
                  <a:lnTo>
                    <a:pt x="390" y="2215"/>
                  </a:lnTo>
                  <a:lnTo>
                    <a:pt x="383" y="2209"/>
                  </a:lnTo>
                  <a:lnTo>
                    <a:pt x="377" y="2201"/>
                  </a:lnTo>
                  <a:lnTo>
                    <a:pt x="371" y="2192"/>
                  </a:lnTo>
                  <a:lnTo>
                    <a:pt x="367" y="2181"/>
                  </a:lnTo>
                  <a:lnTo>
                    <a:pt x="365" y="2168"/>
                  </a:lnTo>
                  <a:lnTo>
                    <a:pt x="365" y="2155"/>
                  </a:lnTo>
                  <a:lnTo>
                    <a:pt x="365" y="2155"/>
                  </a:lnTo>
                  <a:lnTo>
                    <a:pt x="365" y="2140"/>
                  </a:lnTo>
                  <a:lnTo>
                    <a:pt x="367" y="2127"/>
                  </a:lnTo>
                  <a:lnTo>
                    <a:pt x="371" y="2117"/>
                  </a:lnTo>
                  <a:lnTo>
                    <a:pt x="377" y="2107"/>
                  </a:lnTo>
                  <a:lnTo>
                    <a:pt x="383" y="2099"/>
                  </a:lnTo>
                  <a:lnTo>
                    <a:pt x="390" y="2093"/>
                  </a:lnTo>
                  <a:lnTo>
                    <a:pt x="399" y="2090"/>
                  </a:lnTo>
                  <a:lnTo>
                    <a:pt x="409" y="2089"/>
                  </a:lnTo>
                  <a:lnTo>
                    <a:pt x="409" y="2089"/>
                  </a:lnTo>
                  <a:lnTo>
                    <a:pt x="419" y="2090"/>
                  </a:lnTo>
                  <a:lnTo>
                    <a:pt x="428" y="2093"/>
                  </a:lnTo>
                  <a:lnTo>
                    <a:pt x="436" y="2099"/>
                  </a:lnTo>
                  <a:lnTo>
                    <a:pt x="442" y="2107"/>
                  </a:lnTo>
                  <a:lnTo>
                    <a:pt x="448" y="2117"/>
                  </a:lnTo>
                  <a:lnTo>
                    <a:pt x="451" y="2127"/>
                  </a:lnTo>
                  <a:lnTo>
                    <a:pt x="453" y="2140"/>
                  </a:lnTo>
                  <a:lnTo>
                    <a:pt x="455" y="2155"/>
                  </a:lnTo>
                  <a:lnTo>
                    <a:pt x="455" y="2155"/>
                  </a:lnTo>
                  <a:lnTo>
                    <a:pt x="453" y="2168"/>
                  </a:lnTo>
                  <a:lnTo>
                    <a:pt x="451" y="2181"/>
                  </a:lnTo>
                  <a:lnTo>
                    <a:pt x="448" y="2192"/>
                  </a:lnTo>
                  <a:lnTo>
                    <a:pt x="442" y="2201"/>
                  </a:lnTo>
                  <a:lnTo>
                    <a:pt x="436" y="2209"/>
                  </a:lnTo>
                  <a:lnTo>
                    <a:pt x="428" y="2215"/>
                  </a:lnTo>
                  <a:lnTo>
                    <a:pt x="419" y="2218"/>
                  </a:lnTo>
                  <a:lnTo>
                    <a:pt x="409" y="2219"/>
                  </a:lnTo>
                  <a:lnTo>
                    <a:pt x="409" y="2219"/>
                  </a:lnTo>
                  <a:close/>
                  <a:moveTo>
                    <a:pt x="2285" y="2105"/>
                  </a:moveTo>
                  <a:lnTo>
                    <a:pt x="2285" y="2105"/>
                  </a:lnTo>
                  <a:lnTo>
                    <a:pt x="2276" y="2100"/>
                  </a:lnTo>
                  <a:lnTo>
                    <a:pt x="2267" y="2096"/>
                  </a:lnTo>
                  <a:lnTo>
                    <a:pt x="2257" y="2093"/>
                  </a:lnTo>
                  <a:lnTo>
                    <a:pt x="2249" y="2092"/>
                  </a:lnTo>
                  <a:lnTo>
                    <a:pt x="2249" y="2092"/>
                  </a:lnTo>
                  <a:lnTo>
                    <a:pt x="2239" y="2093"/>
                  </a:lnTo>
                  <a:lnTo>
                    <a:pt x="2231" y="2096"/>
                  </a:lnTo>
                  <a:lnTo>
                    <a:pt x="2224" y="2100"/>
                  </a:lnTo>
                  <a:lnTo>
                    <a:pt x="2219" y="2106"/>
                  </a:lnTo>
                  <a:lnTo>
                    <a:pt x="2214" y="2112"/>
                  </a:lnTo>
                  <a:lnTo>
                    <a:pt x="2211" y="2121"/>
                  </a:lnTo>
                  <a:lnTo>
                    <a:pt x="2209" y="2132"/>
                  </a:lnTo>
                  <a:lnTo>
                    <a:pt x="2209" y="2145"/>
                  </a:lnTo>
                  <a:lnTo>
                    <a:pt x="2209" y="2266"/>
                  </a:lnTo>
                  <a:lnTo>
                    <a:pt x="2153" y="2266"/>
                  </a:lnTo>
                  <a:lnTo>
                    <a:pt x="2153" y="2042"/>
                  </a:lnTo>
                  <a:lnTo>
                    <a:pt x="2209" y="2042"/>
                  </a:lnTo>
                  <a:lnTo>
                    <a:pt x="2209" y="2061"/>
                  </a:lnTo>
                  <a:lnTo>
                    <a:pt x="2209" y="2061"/>
                  </a:lnTo>
                  <a:lnTo>
                    <a:pt x="2213" y="2056"/>
                  </a:lnTo>
                  <a:lnTo>
                    <a:pt x="2219" y="2050"/>
                  </a:lnTo>
                  <a:lnTo>
                    <a:pt x="2224" y="2047"/>
                  </a:lnTo>
                  <a:lnTo>
                    <a:pt x="2231" y="2043"/>
                  </a:lnTo>
                  <a:lnTo>
                    <a:pt x="2237" y="2040"/>
                  </a:lnTo>
                  <a:lnTo>
                    <a:pt x="2244" y="2039"/>
                  </a:lnTo>
                  <a:lnTo>
                    <a:pt x="2251" y="2038"/>
                  </a:lnTo>
                  <a:lnTo>
                    <a:pt x="2257" y="2037"/>
                  </a:lnTo>
                  <a:lnTo>
                    <a:pt x="2257" y="2037"/>
                  </a:lnTo>
                  <a:lnTo>
                    <a:pt x="2269" y="2038"/>
                  </a:lnTo>
                  <a:lnTo>
                    <a:pt x="2280" y="2041"/>
                  </a:lnTo>
                  <a:lnTo>
                    <a:pt x="2291" y="2046"/>
                  </a:lnTo>
                  <a:lnTo>
                    <a:pt x="2300" y="2051"/>
                  </a:lnTo>
                  <a:lnTo>
                    <a:pt x="2285" y="2105"/>
                  </a:lnTo>
                  <a:close/>
                  <a:moveTo>
                    <a:pt x="1850" y="2042"/>
                  </a:moveTo>
                  <a:lnTo>
                    <a:pt x="1904" y="2042"/>
                  </a:lnTo>
                  <a:lnTo>
                    <a:pt x="1841" y="2266"/>
                  </a:lnTo>
                  <a:lnTo>
                    <a:pt x="1793" y="2266"/>
                  </a:lnTo>
                  <a:lnTo>
                    <a:pt x="1768" y="2174"/>
                  </a:lnTo>
                  <a:lnTo>
                    <a:pt x="1768" y="2174"/>
                  </a:lnTo>
                  <a:lnTo>
                    <a:pt x="1756" y="2125"/>
                  </a:lnTo>
                  <a:lnTo>
                    <a:pt x="1756" y="2125"/>
                  </a:lnTo>
                  <a:lnTo>
                    <a:pt x="1751" y="2148"/>
                  </a:lnTo>
                  <a:lnTo>
                    <a:pt x="1744" y="2175"/>
                  </a:lnTo>
                  <a:lnTo>
                    <a:pt x="1720" y="2266"/>
                  </a:lnTo>
                  <a:lnTo>
                    <a:pt x="1672" y="2266"/>
                  </a:lnTo>
                  <a:lnTo>
                    <a:pt x="1671" y="2265"/>
                  </a:lnTo>
                  <a:lnTo>
                    <a:pt x="1608" y="2042"/>
                  </a:lnTo>
                  <a:lnTo>
                    <a:pt x="1665" y="2042"/>
                  </a:lnTo>
                  <a:lnTo>
                    <a:pt x="1686" y="2126"/>
                  </a:lnTo>
                  <a:lnTo>
                    <a:pt x="1686" y="2126"/>
                  </a:lnTo>
                  <a:lnTo>
                    <a:pt x="1692" y="2152"/>
                  </a:lnTo>
                  <a:lnTo>
                    <a:pt x="1697" y="2180"/>
                  </a:lnTo>
                  <a:lnTo>
                    <a:pt x="1697" y="2180"/>
                  </a:lnTo>
                  <a:lnTo>
                    <a:pt x="1703" y="2152"/>
                  </a:lnTo>
                  <a:lnTo>
                    <a:pt x="1711" y="2125"/>
                  </a:lnTo>
                  <a:lnTo>
                    <a:pt x="1734" y="2042"/>
                  </a:lnTo>
                  <a:lnTo>
                    <a:pt x="1781" y="2042"/>
                  </a:lnTo>
                  <a:lnTo>
                    <a:pt x="1804" y="2125"/>
                  </a:lnTo>
                  <a:lnTo>
                    <a:pt x="1804" y="2125"/>
                  </a:lnTo>
                  <a:lnTo>
                    <a:pt x="1811" y="2151"/>
                  </a:lnTo>
                  <a:lnTo>
                    <a:pt x="1817" y="2181"/>
                  </a:lnTo>
                  <a:lnTo>
                    <a:pt x="1817" y="2181"/>
                  </a:lnTo>
                  <a:lnTo>
                    <a:pt x="1823" y="2156"/>
                  </a:lnTo>
                  <a:lnTo>
                    <a:pt x="1830" y="2125"/>
                  </a:lnTo>
                  <a:lnTo>
                    <a:pt x="1850" y="2042"/>
                  </a:lnTo>
                  <a:close/>
                  <a:moveTo>
                    <a:pt x="2016" y="2037"/>
                  </a:moveTo>
                  <a:lnTo>
                    <a:pt x="2016" y="2037"/>
                  </a:lnTo>
                  <a:lnTo>
                    <a:pt x="2006" y="2038"/>
                  </a:lnTo>
                  <a:lnTo>
                    <a:pt x="1995" y="2039"/>
                  </a:lnTo>
                  <a:lnTo>
                    <a:pt x="1985" y="2042"/>
                  </a:lnTo>
                  <a:lnTo>
                    <a:pt x="1976" y="2046"/>
                  </a:lnTo>
                  <a:lnTo>
                    <a:pt x="1967" y="2050"/>
                  </a:lnTo>
                  <a:lnTo>
                    <a:pt x="1958" y="2057"/>
                  </a:lnTo>
                  <a:lnTo>
                    <a:pt x="1951" y="2062"/>
                  </a:lnTo>
                  <a:lnTo>
                    <a:pt x="1944" y="2070"/>
                  </a:lnTo>
                  <a:lnTo>
                    <a:pt x="1937" y="2078"/>
                  </a:lnTo>
                  <a:lnTo>
                    <a:pt x="1932" y="2087"/>
                  </a:lnTo>
                  <a:lnTo>
                    <a:pt x="1926" y="2097"/>
                  </a:lnTo>
                  <a:lnTo>
                    <a:pt x="1923" y="2107"/>
                  </a:lnTo>
                  <a:lnTo>
                    <a:pt x="1920" y="2118"/>
                  </a:lnTo>
                  <a:lnTo>
                    <a:pt x="1916" y="2130"/>
                  </a:lnTo>
                  <a:lnTo>
                    <a:pt x="1915" y="2141"/>
                  </a:lnTo>
                  <a:lnTo>
                    <a:pt x="1915" y="2155"/>
                  </a:lnTo>
                  <a:lnTo>
                    <a:pt x="1915" y="2155"/>
                  </a:lnTo>
                  <a:lnTo>
                    <a:pt x="1915" y="2167"/>
                  </a:lnTo>
                  <a:lnTo>
                    <a:pt x="1916" y="2179"/>
                  </a:lnTo>
                  <a:lnTo>
                    <a:pt x="1920" y="2190"/>
                  </a:lnTo>
                  <a:lnTo>
                    <a:pt x="1923" y="2201"/>
                  </a:lnTo>
                  <a:lnTo>
                    <a:pt x="1926" y="2211"/>
                  </a:lnTo>
                  <a:lnTo>
                    <a:pt x="1932" y="2221"/>
                  </a:lnTo>
                  <a:lnTo>
                    <a:pt x="1937" y="2230"/>
                  </a:lnTo>
                  <a:lnTo>
                    <a:pt x="1944" y="2238"/>
                  </a:lnTo>
                  <a:lnTo>
                    <a:pt x="1951" y="2246"/>
                  </a:lnTo>
                  <a:lnTo>
                    <a:pt x="1958" y="2252"/>
                  </a:lnTo>
                  <a:lnTo>
                    <a:pt x="1967" y="2258"/>
                  </a:lnTo>
                  <a:lnTo>
                    <a:pt x="1976" y="2262"/>
                  </a:lnTo>
                  <a:lnTo>
                    <a:pt x="1985" y="2266"/>
                  </a:lnTo>
                  <a:lnTo>
                    <a:pt x="1995" y="2269"/>
                  </a:lnTo>
                  <a:lnTo>
                    <a:pt x="2006" y="2270"/>
                  </a:lnTo>
                  <a:lnTo>
                    <a:pt x="2016" y="2271"/>
                  </a:lnTo>
                  <a:lnTo>
                    <a:pt x="2016" y="2271"/>
                  </a:lnTo>
                  <a:lnTo>
                    <a:pt x="2027" y="2270"/>
                  </a:lnTo>
                  <a:lnTo>
                    <a:pt x="2039" y="2269"/>
                  </a:lnTo>
                  <a:lnTo>
                    <a:pt x="2049" y="2266"/>
                  </a:lnTo>
                  <a:lnTo>
                    <a:pt x="2057" y="2262"/>
                  </a:lnTo>
                  <a:lnTo>
                    <a:pt x="2066" y="2258"/>
                  </a:lnTo>
                  <a:lnTo>
                    <a:pt x="2075" y="2252"/>
                  </a:lnTo>
                  <a:lnTo>
                    <a:pt x="2083" y="2246"/>
                  </a:lnTo>
                  <a:lnTo>
                    <a:pt x="2090" y="2238"/>
                  </a:lnTo>
                  <a:lnTo>
                    <a:pt x="2096" y="2230"/>
                  </a:lnTo>
                  <a:lnTo>
                    <a:pt x="2102" y="2221"/>
                  </a:lnTo>
                  <a:lnTo>
                    <a:pt x="2106" y="2211"/>
                  </a:lnTo>
                  <a:lnTo>
                    <a:pt x="2111" y="2201"/>
                  </a:lnTo>
                  <a:lnTo>
                    <a:pt x="2114" y="2190"/>
                  </a:lnTo>
                  <a:lnTo>
                    <a:pt x="2116" y="2179"/>
                  </a:lnTo>
                  <a:lnTo>
                    <a:pt x="2119" y="2167"/>
                  </a:lnTo>
                  <a:lnTo>
                    <a:pt x="2119" y="2155"/>
                  </a:lnTo>
                  <a:lnTo>
                    <a:pt x="2119" y="2155"/>
                  </a:lnTo>
                  <a:lnTo>
                    <a:pt x="2119" y="2141"/>
                  </a:lnTo>
                  <a:lnTo>
                    <a:pt x="2116" y="2130"/>
                  </a:lnTo>
                  <a:lnTo>
                    <a:pt x="2114" y="2118"/>
                  </a:lnTo>
                  <a:lnTo>
                    <a:pt x="2111" y="2107"/>
                  </a:lnTo>
                  <a:lnTo>
                    <a:pt x="2106" y="2097"/>
                  </a:lnTo>
                  <a:lnTo>
                    <a:pt x="2102" y="2087"/>
                  </a:lnTo>
                  <a:lnTo>
                    <a:pt x="2096" y="2078"/>
                  </a:lnTo>
                  <a:lnTo>
                    <a:pt x="2090" y="2070"/>
                  </a:lnTo>
                  <a:lnTo>
                    <a:pt x="2083" y="2062"/>
                  </a:lnTo>
                  <a:lnTo>
                    <a:pt x="2075" y="2057"/>
                  </a:lnTo>
                  <a:lnTo>
                    <a:pt x="2066" y="2050"/>
                  </a:lnTo>
                  <a:lnTo>
                    <a:pt x="2057" y="2046"/>
                  </a:lnTo>
                  <a:lnTo>
                    <a:pt x="2049" y="2042"/>
                  </a:lnTo>
                  <a:lnTo>
                    <a:pt x="2039" y="2039"/>
                  </a:lnTo>
                  <a:lnTo>
                    <a:pt x="2027" y="2038"/>
                  </a:lnTo>
                  <a:lnTo>
                    <a:pt x="2016" y="2037"/>
                  </a:lnTo>
                  <a:lnTo>
                    <a:pt x="2016" y="2037"/>
                  </a:lnTo>
                  <a:close/>
                  <a:moveTo>
                    <a:pt x="2016" y="2219"/>
                  </a:moveTo>
                  <a:lnTo>
                    <a:pt x="2016" y="2219"/>
                  </a:lnTo>
                  <a:lnTo>
                    <a:pt x="2006" y="2218"/>
                  </a:lnTo>
                  <a:lnTo>
                    <a:pt x="1998" y="2215"/>
                  </a:lnTo>
                  <a:lnTo>
                    <a:pt x="1991" y="2209"/>
                  </a:lnTo>
                  <a:lnTo>
                    <a:pt x="1984" y="2201"/>
                  </a:lnTo>
                  <a:lnTo>
                    <a:pt x="1978" y="2192"/>
                  </a:lnTo>
                  <a:lnTo>
                    <a:pt x="1974" y="2181"/>
                  </a:lnTo>
                  <a:lnTo>
                    <a:pt x="1972" y="2168"/>
                  </a:lnTo>
                  <a:lnTo>
                    <a:pt x="1972" y="2155"/>
                  </a:lnTo>
                  <a:lnTo>
                    <a:pt x="1972" y="2155"/>
                  </a:lnTo>
                  <a:lnTo>
                    <a:pt x="1972" y="2140"/>
                  </a:lnTo>
                  <a:lnTo>
                    <a:pt x="1974" y="2128"/>
                  </a:lnTo>
                  <a:lnTo>
                    <a:pt x="1978" y="2117"/>
                  </a:lnTo>
                  <a:lnTo>
                    <a:pt x="1984" y="2107"/>
                  </a:lnTo>
                  <a:lnTo>
                    <a:pt x="1991" y="2099"/>
                  </a:lnTo>
                  <a:lnTo>
                    <a:pt x="1998" y="2093"/>
                  </a:lnTo>
                  <a:lnTo>
                    <a:pt x="2006" y="2090"/>
                  </a:lnTo>
                  <a:lnTo>
                    <a:pt x="2016" y="2089"/>
                  </a:lnTo>
                  <a:lnTo>
                    <a:pt x="2016" y="2089"/>
                  </a:lnTo>
                  <a:lnTo>
                    <a:pt x="2026" y="2090"/>
                  </a:lnTo>
                  <a:lnTo>
                    <a:pt x="2035" y="2093"/>
                  </a:lnTo>
                  <a:lnTo>
                    <a:pt x="2043" y="2099"/>
                  </a:lnTo>
                  <a:lnTo>
                    <a:pt x="2050" y="2107"/>
                  </a:lnTo>
                  <a:lnTo>
                    <a:pt x="2055" y="2117"/>
                  </a:lnTo>
                  <a:lnTo>
                    <a:pt x="2059" y="2128"/>
                  </a:lnTo>
                  <a:lnTo>
                    <a:pt x="2061" y="2140"/>
                  </a:lnTo>
                  <a:lnTo>
                    <a:pt x="2062" y="2155"/>
                  </a:lnTo>
                  <a:lnTo>
                    <a:pt x="2062" y="2155"/>
                  </a:lnTo>
                  <a:lnTo>
                    <a:pt x="2061" y="2168"/>
                  </a:lnTo>
                  <a:lnTo>
                    <a:pt x="2059" y="2181"/>
                  </a:lnTo>
                  <a:lnTo>
                    <a:pt x="2055" y="2192"/>
                  </a:lnTo>
                  <a:lnTo>
                    <a:pt x="2050" y="2201"/>
                  </a:lnTo>
                  <a:lnTo>
                    <a:pt x="2043" y="2209"/>
                  </a:lnTo>
                  <a:lnTo>
                    <a:pt x="2035" y="2215"/>
                  </a:lnTo>
                  <a:lnTo>
                    <a:pt x="2026" y="2218"/>
                  </a:lnTo>
                  <a:lnTo>
                    <a:pt x="2016" y="2219"/>
                  </a:lnTo>
                  <a:lnTo>
                    <a:pt x="2016" y="2219"/>
                  </a:lnTo>
                  <a:close/>
                  <a:moveTo>
                    <a:pt x="843" y="2116"/>
                  </a:moveTo>
                  <a:lnTo>
                    <a:pt x="910" y="2266"/>
                  </a:lnTo>
                  <a:lnTo>
                    <a:pt x="849" y="2266"/>
                  </a:lnTo>
                  <a:lnTo>
                    <a:pt x="803" y="2162"/>
                  </a:lnTo>
                  <a:lnTo>
                    <a:pt x="772" y="2199"/>
                  </a:lnTo>
                  <a:lnTo>
                    <a:pt x="772" y="2266"/>
                  </a:lnTo>
                  <a:lnTo>
                    <a:pt x="718" y="2266"/>
                  </a:lnTo>
                  <a:lnTo>
                    <a:pt x="718" y="1977"/>
                  </a:lnTo>
                  <a:lnTo>
                    <a:pt x="772" y="1949"/>
                  </a:lnTo>
                  <a:lnTo>
                    <a:pt x="772" y="2128"/>
                  </a:lnTo>
                  <a:lnTo>
                    <a:pt x="772" y="2128"/>
                  </a:lnTo>
                  <a:lnTo>
                    <a:pt x="794" y="2099"/>
                  </a:lnTo>
                  <a:lnTo>
                    <a:pt x="838" y="2042"/>
                  </a:lnTo>
                  <a:lnTo>
                    <a:pt x="903" y="2042"/>
                  </a:lnTo>
                  <a:lnTo>
                    <a:pt x="843" y="2116"/>
                  </a:lnTo>
                  <a:close/>
                  <a:moveTo>
                    <a:pt x="1105" y="2266"/>
                  </a:moveTo>
                  <a:lnTo>
                    <a:pt x="1049" y="2266"/>
                  </a:lnTo>
                  <a:lnTo>
                    <a:pt x="1049" y="2042"/>
                  </a:lnTo>
                  <a:lnTo>
                    <a:pt x="1105" y="2042"/>
                  </a:lnTo>
                  <a:lnTo>
                    <a:pt x="1105" y="2061"/>
                  </a:lnTo>
                  <a:lnTo>
                    <a:pt x="1105" y="2061"/>
                  </a:lnTo>
                  <a:lnTo>
                    <a:pt x="1110" y="2056"/>
                  </a:lnTo>
                  <a:lnTo>
                    <a:pt x="1116" y="2051"/>
                  </a:lnTo>
                  <a:lnTo>
                    <a:pt x="1123" y="2047"/>
                  </a:lnTo>
                  <a:lnTo>
                    <a:pt x="1129" y="2043"/>
                  </a:lnTo>
                  <a:lnTo>
                    <a:pt x="1137" y="2041"/>
                  </a:lnTo>
                  <a:lnTo>
                    <a:pt x="1145" y="2039"/>
                  </a:lnTo>
                  <a:lnTo>
                    <a:pt x="1153" y="2038"/>
                  </a:lnTo>
                  <a:lnTo>
                    <a:pt x="1162" y="2037"/>
                  </a:lnTo>
                  <a:lnTo>
                    <a:pt x="1162" y="2037"/>
                  </a:lnTo>
                  <a:lnTo>
                    <a:pt x="1172" y="2038"/>
                  </a:lnTo>
                  <a:lnTo>
                    <a:pt x="1180" y="2039"/>
                  </a:lnTo>
                  <a:lnTo>
                    <a:pt x="1188" y="2041"/>
                  </a:lnTo>
                  <a:lnTo>
                    <a:pt x="1197" y="2043"/>
                  </a:lnTo>
                  <a:lnTo>
                    <a:pt x="1204" y="2048"/>
                  </a:lnTo>
                  <a:lnTo>
                    <a:pt x="1210" y="2052"/>
                  </a:lnTo>
                  <a:lnTo>
                    <a:pt x="1217" y="2057"/>
                  </a:lnTo>
                  <a:lnTo>
                    <a:pt x="1223" y="2063"/>
                  </a:lnTo>
                  <a:lnTo>
                    <a:pt x="1227" y="2070"/>
                  </a:lnTo>
                  <a:lnTo>
                    <a:pt x="1232" y="2078"/>
                  </a:lnTo>
                  <a:lnTo>
                    <a:pt x="1235" y="2086"/>
                  </a:lnTo>
                  <a:lnTo>
                    <a:pt x="1238" y="2096"/>
                  </a:lnTo>
                  <a:lnTo>
                    <a:pt x="1240" y="2106"/>
                  </a:lnTo>
                  <a:lnTo>
                    <a:pt x="1242" y="2116"/>
                  </a:lnTo>
                  <a:lnTo>
                    <a:pt x="1243" y="2127"/>
                  </a:lnTo>
                  <a:lnTo>
                    <a:pt x="1244" y="2139"/>
                  </a:lnTo>
                  <a:lnTo>
                    <a:pt x="1244" y="2266"/>
                  </a:lnTo>
                  <a:lnTo>
                    <a:pt x="1188" y="2266"/>
                  </a:lnTo>
                  <a:lnTo>
                    <a:pt x="1188" y="2142"/>
                  </a:lnTo>
                  <a:lnTo>
                    <a:pt x="1188" y="2142"/>
                  </a:lnTo>
                  <a:lnTo>
                    <a:pt x="1187" y="2130"/>
                  </a:lnTo>
                  <a:lnTo>
                    <a:pt x="1186" y="2118"/>
                  </a:lnTo>
                  <a:lnTo>
                    <a:pt x="1183" y="2109"/>
                  </a:lnTo>
                  <a:lnTo>
                    <a:pt x="1178" y="2101"/>
                  </a:lnTo>
                  <a:lnTo>
                    <a:pt x="1173" y="2096"/>
                  </a:lnTo>
                  <a:lnTo>
                    <a:pt x="1166" y="2091"/>
                  </a:lnTo>
                  <a:lnTo>
                    <a:pt x="1157" y="2089"/>
                  </a:lnTo>
                  <a:lnTo>
                    <a:pt x="1147" y="2088"/>
                  </a:lnTo>
                  <a:lnTo>
                    <a:pt x="1147" y="2088"/>
                  </a:lnTo>
                  <a:lnTo>
                    <a:pt x="1138" y="2089"/>
                  </a:lnTo>
                  <a:lnTo>
                    <a:pt x="1129" y="2091"/>
                  </a:lnTo>
                  <a:lnTo>
                    <a:pt x="1122" y="2096"/>
                  </a:lnTo>
                  <a:lnTo>
                    <a:pt x="1116" y="2102"/>
                  </a:lnTo>
                  <a:lnTo>
                    <a:pt x="1112" y="2109"/>
                  </a:lnTo>
                  <a:lnTo>
                    <a:pt x="1108" y="2119"/>
                  </a:lnTo>
                  <a:lnTo>
                    <a:pt x="1106" y="2130"/>
                  </a:lnTo>
                  <a:lnTo>
                    <a:pt x="1105" y="2142"/>
                  </a:lnTo>
                  <a:lnTo>
                    <a:pt x="1105" y="2266"/>
                  </a:lnTo>
                  <a:close/>
                  <a:moveTo>
                    <a:pt x="1418" y="2058"/>
                  </a:moveTo>
                  <a:lnTo>
                    <a:pt x="1418" y="2058"/>
                  </a:lnTo>
                  <a:lnTo>
                    <a:pt x="1413" y="2053"/>
                  </a:lnTo>
                  <a:lnTo>
                    <a:pt x="1407" y="2049"/>
                  </a:lnTo>
                  <a:lnTo>
                    <a:pt x="1402" y="2046"/>
                  </a:lnTo>
                  <a:lnTo>
                    <a:pt x="1395" y="2042"/>
                  </a:lnTo>
                  <a:lnTo>
                    <a:pt x="1388" y="2040"/>
                  </a:lnTo>
                  <a:lnTo>
                    <a:pt x="1382" y="2039"/>
                  </a:lnTo>
                  <a:lnTo>
                    <a:pt x="1375" y="2038"/>
                  </a:lnTo>
                  <a:lnTo>
                    <a:pt x="1368" y="2037"/>
                  </a:lnTo>
                  <a:lnTo>
                    <a:pt x="1368" y="2037"/>
                  </a:lnTo>
                  <a:lnTo>
                    <a:pt x="1358" y="2038"/>
                  </a:lnTo>
                  <a:lnTo>
                    <a:pt x="1349" y="2039"/>
                  </a:lnTo>
                  <a:lnTo>
                    <a:pt x="1340" y="2041"/>
                  </a:lnTo>
                  <a:lnTo>
                    <a:pt x="1332" y="2046"/>
                  </a:lnTo>
                  <a:lnTo>
                    <a:pt x="1324" y="2049"/>
                  </a:lnTo>
                  <a:lnTo>
                    <a:pt x="1317" y="2055"/>
                  </a:lnTo>
                  <a:lnTo>
                    <a:pt x="1310" y="2061"/>
                  </a:lnTo>
                  <a:lnTo>
                    <a:pt x="1304" y="2068"/>
                  </a:lnTo>
                  <a:lnTo>
                    <a:pt x="1298" y="2076"/>
                  </a:lnTo>
                  <a:lnTo>
                    <a:pt x="1294" y="2085"/>
                  </a:lnTo>
                  <a:lnTo>
                    <a:pt x="1289" y="2093"/>
                  </a:lnTo>
                  <a:lnTo>
                    <a:pt x="1286" y="2105"/>
                  </a:lnTo>
                  <a:lnTo>
                    <a:pt x="1284" y="2115"/>
                  </a:lnTo>
                  <a:lnTo>
                    <a:pt x="1282" y="2127"/>
                  </a:lnTo>
                  <a:lnTo>
                    <a:pt x="1280" y="2139"/>
                  </a:lnTo>
                  <a:lnTo>
                    <a:pt x="1280" y="2151"/>
                  </a:lnTo>
                  <a:lnTo>
                    <a:pt x="1280" y="2151"/>
                  </a:lnTo>
                  <a:lnTo>
                    <a:pt x="1280" y="2166"/>
                  </a:lnTo>
                  <a:lnTo>
                    <a:pt x="1282" y="2178"/>
                  </a:lnTo>
                  <a:lnTo>
                    <a:pt x="1284" y="2190"/>
                  </a:lnTo>
                  <a:lnTo>
                    <a:pt x="1286" y="2202"/>
                  </a:lnTo>
                  <a:lnTo>
                    <a:pt x="1289" y="2212"/>
                  </a:lnTo>
                  <a:lnTo>
                    <a:pt x="1294" y="2222"/>
                  </a:lnTo>
                  <a:lnTo>
                    <a:pt x="1298" y="2231"/>
                  </a:lnTo>
                  <a:lnTo>
                    <a:pt x="1304" y="2239"/>
                  </a:lnTo>
                  <a:lnTo>
                    <a:pt x="1309" y="2247"/>
                  </a:lnTo>
                  <a:lnTo>
                    <a:pt x="1316" y="2252"/>
                  </a:lnTo>
                  <a:lnTo>
                    <a:pt x="1323" y="2258"/>
                  </a:lnTo>
                  <a:lnTo>
                    <a:pt x="1330" y="2262"/>
                  </a:lnTo>
                  <a:lnTo>
                    <a:pt x="1339" y="2266"/>
                  </a:lnTo>
                  <a:lnTo>
                    <a:pt x="1348" y="2269"/>
                  </a:lnTo>
                  <a:lnTo>
                    <a:pt x="1357" y="2270"/>
                  </a:lnTo>
                  <a:lnTo>
                    <a:pt x="1367" y="2271"/>
                  </a:lnTo>
                  <a:lnTo>
                    <a:pt x="1367" y="2271"/>
                  </a:lnTo>
                  <a:lnTo>
                    <a:pt x="1374" y="2270"/>
                  </a:lnTo>
                  <a:lnTo>
                    <a:pt x="1382" y="2269"/>
                  </a:lnTo>
                  <a:lnTo>
                    <a:pt x="1388" y="2268"/>
                  </a:lnTo>
                  <a:lnTo>
                    <a:pt x="1395" y="2266"/>
                  </a:lnTo>
                  <a:lnTo>
                    <a:pt x="1401" y="2262"/>
                  </a:lnTo>
                  <a:lnTo>
                    <a:pt x="1407" y="2259"/>
                  </a:lnTo>
                  <a:lnTo>
                    <a:pt x="1413" y="2255"/>
                  </a:lnTo>
                  <a:lnTo>
                    <a:pt x="1418" y="2249"/>
                  </a:lnTo>
                  <a:lnTo>
                    <a:pt x="1418" y="2255"/>
                  </a:lnTo>
                  <a:lnTo>
                    <a:pt x="1418" y="2255"/>
                  </a:lnTo>
                  <a:lnTo>
                    <a:pt x="1418" y="2264"/>
                  </a:lnTo>
                  <a:lnTo>
                    <a:pt x="1417" y="2274"/>
                  </a:lnTo>
                  <a:lnTo>
                    <a:pt x="1414" y="2284"/>
                  </a:lnTo>
                  <a:lnTo>
                    <a:pt x="1412" y="2288"/>
                  </a:lnTo>
                  <a:lnTo>
                    <a:pt x="1409" y="2293"/>
                  </a:lnTo>
                  <a:lnTo>
                    <a:pt x="1405" y="2297"/>
                  </a:lnTo>
                  <a:lnTo>
                    <a:pt x="1401" y="2301"/>
                  </a:lnTo>
                  <a:lnTo>
                    <a:pt x="1395" y="2305"/>
                  </a:lnTo>
                  <a:lnTo>
                    <a:pt x="1388" y="2308"/>
                  </a:lnTo>
                  <a:lnTo>
                    <a:pt x="1379" y="2310"/>
                  </a:lnTo>
                  <a:lnTo>
                    <a:pt x="1370" y="2313"/>
                  </a:lnTo>
                  <a:lnTo>
                    <a:pt x="1359" y="2314"/>
                  </a:lnTo>
                  <a:lnTo>
                    <a:pt x="1346" y="2314"/>
                  </a:lnTo>
                  <a:lnTo>
                    <a:pt x="1344" y="2314"/>
                  </a:lnTo>
                  <a:lnTo>
                    <a:pt x="1364" y="2357"/>
                  </a:lnTo>
                  <a:lnTo>
                    <a:pt x="1365" y="2357"/>
                  </a:lnTo>
                  <a:lnTo>
                    <a:pt x="1365" y="2357"/>
                  </a:lnTo>
                  <a:lnTo>
                    <a:pt x="1378" y="2357"/>
                  </a:lnTo>
                  <a:lnTo>
                    <a:pt x="1390" y="2356"/>
                  </a:lnTo>
                  <a:lnTo>
                    <a:pt x="1402" y="2353"/>
                  </a:lnTo>
                  <a:lnTo>
                    <a:pt x="1413" y="2350"/>
                  </a:lnTo>
                  <a:lnTo>
                    <a:pt x="1423" y="2346"/>
                  </a:lnTo>
                  <a:lnTo>
                    <a:pt x="1432" y="2341"/>
                  </a:lnTo>
                  <a:lnTo>
                    <a:pt x="1439" y="2336"/>
                  </a:lnTo>
                  <a:lnTo>
                    <a:pt x="1446" y="2329"/>
                  </a:lnTo>
                  <a:lnTo>
                    <a:pt x="1453" y="2321"/>
                  </a:lnTo>
                  <a:lnTo>
                    <a:pt x="1458" y="2314"/>
                  </a:lnTo>
                  <a:lnTo>
                    <a:pt x="1463" y="2304"/>
                  </a:lnTo>
                  <a:lnTo>
                    <a:pt x="1466" y="2294"/>
                  </a:lnTo>
                  <a:lnTo>
                    <a:pt x="1469" y="2284"/>
                  </a:lnTo>
                  <a:lnTo>
                    <a:pt x="1472" y="2271"/>
                  </a:lnTo>
                  <a:lnTo>
                    <a:pt x="1473" y="2259"/>
                  </a:lnTo>
                  <a:lnTo>
                    <a:pt x="1473" y="2246"/>
                  </a:lnTo>
                  <a:lnTo>
                    <a:pt x="1473" y="2042"/>
                  </a:lnTo>
                  <a:lnTo>
                    <a:pt x="1418" y="2042"/>
                  </a:lnTo>
                  <a:lnTo>
                    <a:pt x="1418" y="2058"/>
                  </a:lnTo>
                  <a:close/>
                  <a:moveTo>
                    <a:pt x="1418" y="2110"/>
                  </a:moveTo>
                  <a:lnTo>
                    <a:pt x="1418" y="2198"/>
                  </a:lnTo>
                  <a:lnTo>
                    <a:pt x="1418" y="2198"/>
                  </a:lnTo>
                  <a:lnTo>
                    <a:pt x="1411" y="2206"/>
                  </a:lnTo>
                  <a:lnTo>
                    <a:pt x="1403" y="2214"/>
                  </a:lnTo>
                  <a:lnTo>
                    <a:pt x="1397" y="2216"/>
                  </a:lnTo>
                  <a:lnTo>
                    <a:pt x="1392" y="2218"/>
                  </a:lnTo>
                  <a:lnTo>
                    <a:pt x="1386" y="2219"/>
                  </a:lnTo>
                  <a:lnTo>
                    <a:pt x="1378" y="2220"/>
                  </a:lnTo>
                  <a:lnTo>
                    <a:pt x="1378" y="2220"/>
                  </a:lnTo>
                  <a:lnTo>
                    <a:pt x="1372" y="2219"/>
                  </a:lnTo>
                  <a:lnTo>
                    <a:pt x="1364" y="2217"/>
                  </a:lnTo>
                  <a:lnTo>
                    <a:pt x="1357" y="2214"/>
                  </a:lnTo>
                  <a:lnTo>
                    <a:pt x="1350" y="2207"/>
                  </a:lnTo>
                  <a:lnTo>
                    <a:pt x="1345" y="2198"/>
                  </a:lnTo>
                  <a:lnTo>
                    <a:pt x="1340" y="2186"/>
                  </a:lnTo>
                  <a:lnTo>
                    <a:pt x="1338" y="2170"/>
                  </a:lnTo>
                  <a:lnTo>
                    <a:pt x="1337" y="2150"/>
                  </a:lnTo>
                  <a:lnTo>
                    <a:pt x="1337" y="2150"/>
                  </a:lnTo>
                  <a:lnTo>
                    <a:pt x="1338" y="2133"/>
                  </a:lnTo>
                  <a:lnTo>
                    <a:pt x="1340" y="2119"/>
                  </a:lnTo>
                  <a:lnTo>
                    <a:pt x="1345" y="2108"/>
                  </a:lnTo>
                  <a:lnTo>
                    <a:pt x="1350" y="2100"/>
                  </a:lnTo>
                  <a:lnTo>
                    <a:pt x="1357" y="2095"/>
                  </a:lnTo>
                  <a:lnTo>
                    <a:pt x="1364" y="2090"/>
                  </a:lnTo>
                  <a:lnTo>
                    <a:pt x="1372" y="2089"/>
                  </a:lnTo>
                  <a:lnTo>
                    <a:pt x="1378" y="2088"/>
                  </a:lnTo>
                  <a:lnTo>
                    <a:pt x="1378" y="2088"/>
                  </a:lnTo>
                  <a:lnTo>
                    <a:pt x="1386" y="2089"/>
                  </a:lnTo>
                  <a:lnTo>
                    <a:pt x="1393" y="2090"/>
                  </a:lnTo>
                  <a:lnTo>
                    <a:pt x="1398" y="2092"/>
                  </a:lnTo>
                  <a:lnTo>
                    <a:pt x="1404" y="2096"/>
                  </a:lnTo>
                  <a:lnTo>
                    <a:pt x="1408" y="2099"/>
                  </a:lnTo>
                  <a:lnTo>
                    <a:pt x="1412" y="2102"/>
                  </a:lnTo>
                  <a:lnTo>
                    <a:pt x="1418" y="2110"/>
                  </a:lnTo>
                  <a:lnTo>
                    <a:pt x="1418" y="2110"/>
                  </a:lnTo>
                  <a:close/>
                  <a:moveTo>
                    <a:pt x="945" y="2042"/>
                  </a:moveTo>
                  <a:lnTo>
                    <a:pt x="1000" y="2042"/>
                  </a:lnTo>
                  <a:lnTo>
                    <a:pt x="1000" y="2139"/>
                  </a:lnTo>
                  <a:lnTo>
                    <a:pt x="1000" y="2266"/>
                  </a:lnTo>
                  <a:lnTo>
                    <a:pt x="945" y="2266"/>
                  </a:lnTo>
                  <a:lnTo>
                    <a:pt x="945" y="2042"/>
                  </a:lnTo>
                  <a:close/>
                  <a:moveTo>
                    <a:pt x="1000" y="1982"/>
                  </a:moveTo>
                  <a:lnTo>
                    <a:pt x="1000" y="2010"/>
                  </a:lnTo>
                  <a:lnTo>
                    <a:pt x="945" y="2010"/>
                  </a:lnTo>
                  <a:lnTo>
                    <a:pt x="945" y="1954"/>
                  </a:lnTo>
                  <a:lnTo>
                    <a:pt x="1000" y="1954"/>
                  </a:lnTo>
                  <a:lnTo>
                    <a:pt x="1000" y="1982"/>
                  </a:lnTo>
                  <a:close/>
                  <a:moveTo>
                    <a:pt x="2325" y="1977"/>
                  </a:moveTo>
                  <a:lnTo>
                    <a:pt x="2381" y="1949"/>
                  </a:lnTo>
                  <a:lnTo>
                    <a:pt x="2381" y="2144"/>
                  </a:lnTo>
                  <a:lnTo>
                    <a:pt x="2381" y="2266"/>
                  </a:lnTo>
                  <a:lnTo>
                    <a:pt x="2325" y="2266"/>
                  </a:lnTo>
                  <a:lnTo>
                    <a:pt x="2325" y="1977"/>
                  </a:lnTo>
                  <a:close/>
                  <a:moveTo>
                    <a:pt x="400" y="762"/>
                  </a:moveTo>
                  <a:lnTo>
                    <a:pt x="856" y="762"/>
                  </a:lnTo>
                  <a:lnTo>
                    <a:pt x="856" y="498"/>
                  </a:lnTo>
                  <a:lnTo>
                    <a:pt x="400" y="498"/>
                  </a:lnTo>
                  <a:lnTo>
                    <a:pt x="400" y="290"/>
                  </a:lnTo>
                  <a:lnTo>
                    <a:pt x="905" y="290"/>
                  </a:lnTo>
                  <a:lnTo>
                    <a:pt x="737" y="0"/>
                  </a:lnTo>
                  <a:lnTo>
                    <a:pt x="22" y="0"/>
                  </a:lnTo>
                  <a:lnTo>
                    <a:pt x="22" y="1261"/>
                  </a:lnTo>
                  <a:lnTo>
                    <a:pt x="1030" y="1261"/>
                  </a:lnTo>
                  <a:lnTo>
                    <a:pt x="1030" y="970"/>
                  </a:lnTo>
                  <a:lnTo>
                    <a:pt x="400" y="970"/>
                  </a:lnTo>
                  <a:lnTo>
                    <a:pt x="400" y="762"/>
                  </a:lnTo>
                  <a:close/>
                  <a:moveTo>
                    <a:pt x="1702" y="0"/>
                  </a:moveTo>
                  <a:lnTo>
                    <a:pt x="1487" y="411"/>
                  </a:lnTo>
                  <a:lnTo>
                    <a:pt x="1274" y="0"/>
                  </a:lnTo>
                  <a:lnTo>
                    <a:pt x="856" y="0"/>
                  </a:lnTo>
                  <a:lnTo>
                    <a:pt x="1296" y="762"/>
                  </a:lnTo>
                  <a:lnTo>
                    <a:pt x="1296" y="1261"/>
                  </a:lnTo>
                  <a:lnTo>
                    <a:pt x="1673" y="1261"/>
                  </a:lnTo>
                  <a:lnTo>
                    <a:pt x="1673" y="762"/>
                  </a:lnTo>
                  <a:lnTo>
                    <a:pt x="2114" y="0"/>
                  </a:lnTo>
                  <a:lnTo>
                    <a:pt x="1702" y="0"/>
                  </a:lnTo>
                  <a:close/>
                </a:path>
              </a:pathLst>
            </a:custGeom>
            <a:solidFill>
              <a:srgbClr val="64646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latin typeface="+mj-lt"/>
              </a:endParaRPr>
            </a:p>
          </p:txBody>
        </p:sp>
      </p:grpSp>
    </p:spTree>
    <p:extLst>
      <p:ext uri="{BB962C8B-B14F-4D97-AF65-F5344CB8AC3E}">
        <p14:creationId xmlns:p14="http://schemas.microsoft.com/office/powerpoint/2010/main" val="222112285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3_Cover">
    <p:spTree>
      <p:nvGrpSpPr>
        <p:cNvPr id="1" name=""/>
        <p:cNvGrpSpPr/>
        <p:nvPr/>
      </p:nvGrpSpPr>
      <p:grpSpPr>
        <a:xfrm>
          <a:off x="0" y="0"/>
          <a:ext cx="0" cy="0"/>
          <a:chOff x="0" y="0"/>
          <a:chExt cx="0" cy="0"/>
        </a:xfrm>
      </p:grpSpPr>
      <p:sp>
        <p:nvSpPr>
          <p:cNvPr id="9" name="Rectangle 1"/>
          <p:cNvSpPr>
            <a:spLocks noChangeAspect="1"/>
          </p:cNvSpPr>
          <p:nvPr userDrawn="1"/>
        </p:nvSpPr>
        <p:spPr>
          <a:xfrm>
            <a:off x="6429638" y="777241"/>
            <a:ext cx="5173620" cy="2604134"/>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rgbClr val="FFD2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rgbClr val="333333"/>
              </a:solidFill>
              <a:latin typeface="+mj-lt"/>
            </a:endParaRPr>
          </a:p>
        </p:txBody>
      </p:sp>
      <p:sp>
        <p:nvSpPr>
          <p:cNvPr id="10" name="Title 1"/>
          <p:cNvSpPr>
            <a:spLocks noGrp="1"/>
          </p:cNvSpPr>
          <p:nvPr>
            <p:ph type="ctrTitle"/>
          </p:nvPr>
        </p:nvSpPr>
        <p:spPr>
          <a:xfrm>
            <a:off x="6708810" y="1886065"/>
            <a:ext cx="4062807" cy="728194"/>
          </a:xfrm>
          <a:prstGeom prst="rect">
            <a:avLst/>
          </a:prstGeom>
        </p:spPr>
        <p:txBody>
          <a:bodyPr/>
          <a:lstStyle>
            <a:lvl1pPr>
              <a:defRPr sz="2800" baseline="0">
                <a:solidFill>
                  <a:srgbClr val="404040"/>
                </a:solidFill>
                <a:latin typeface="+mj-lt"/>
                <a:cs typeface="Arial" pitchFamily="34" charset="0"/>
              </a:defRPr>
            </a:lvl1pPr>
          </a:lstStyle>
          <a:p>
            <a:r>
              <a:rPr lang="en-US" dirty="0"/>
              <a:t>Click to edit Master title style</a:t>
            </a:r>
            <a:endParaRPr lang="en-GB" dirty="0"/>
          </a:p>
        </p:txBody>
      </p:sp>
      <p:sp>
        <p:nvSpPr>
          <p:cNvPr id="11" name="Subtitle 2"/>
          <p:cNvSpPr>
            <a:spLocks noGrp="1"/>
          </p:cNvSpPr>
          <p:nvPr>
            <p:ph type="subTitle" idx="1"/>
          </p:nvPr>
        </p:nvSpPr>
        <p:spPr>
          <a:xfrm>
            <a:off x="6708810" y="2734909"/>
            <a:ext cx="4062807" cy="485846"/>
          </a:xfrm>
          <a:prstGeom prst="rect">
            <a:avLst/>
          </a:prstGeom>
        </p:spPr>
        <p:txBody>
          <a:bodyPr/>
          <a:lstStyle>
            <a:lvl1pPr marL="0" indent="0" algn="l">
              <a:buNone/>
              <a:defRPr sz="2000">
                <a:solidFill>
                  <a:srgbClr val="404040"/>
                </a:solidFill>
                <a:latin typeface="+mn-lt"/>
                <a:cs typeface="Arial" pitchFamily="34" charset="0"/>
              </a:defRPr>
            </a:lvl1pPr>
            <a:lvl2pPr marL="0" indent="0" algn="l">
              <a:buNone/>
              <a:defRPr sz="1400">
                <a:solidFill>
                  <a:srgbClr val="404040"/>
                </a:solidFill>
                <a:latin typeface="+mj-lt"/>
              </a:defRPr>
            </a:lvl2pPr>
            <a:lvl3pPr marL="0" indent="0" algn="l">
              <a:buNone/>
              <a:defRPr sz="1600">
                <a:solidFill>
                  <a:srgbClr val="404040"/>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1"/>
            <a:r>
              <a:rPr lang="en-US" dirty="0"/>
              <a:t>Click to edit Master subtitle style</a:t>
            </a:r>
            <a:endParaRPr lang="en-GB" dirty="0"/>
          </a:p>
        </p:txBody>
      </p:sp>
      <p:grpSp>
        <p:nvGrpSpPr>
          <p:cNvPr id="12" name="Group 4"/>
          <p:cNvGrpSpPr>
            <a:grpSpLocks noChangeAspect="1"/>
          </p:cNvGrpSpPr>
          <p:nvPr userDrawn="1"/>
        </p:nvGrpSpPr>
        <p:grpSpPr bwMode="auto">
          <a:xfrm>
            <a:off x="10603161" y="5340350"/>
            <a:ext cx="987425" cy="1157288"/>
            <a:chOff x="4857" y="3364"/>
            <a:chExt cx="622" cy="729"/>
          </a:xfrm>
        </p:grpSpPr>
        <p:sp>
          <p:nvSpPr>
            <p:cNvPr id="13" name="AutoShape 3"/>
            <p:cNvSpPr>
              <a:spLocks noChangeAspect="1" noChangeArrowheads="1" noTextEdit="1"/>
            </p:cNvSpPr>
            <p:nvPr userDrawn="1"/>
          </p:nvSpPr>
          <p:spPr bwMode="auto">
            <a:xfrm>
              <a:off x="4857" y="3364"/>
              <a:ext cx="622" cy="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latin typeface="+mj-lt"/>
              </a:endParaRPr>
            </a:p>
          </p:txBody>
        </p:sp>
        <p:sp>
          <p:nvSpPr>
            <p:cNvPr id="14" name="Freeform 5"/>
            <p:cNvSpPr>
              <a:spLocks/>
            </p:cNvSpPr>
            <p:nvPr userDrawn="1"/>
          </p:nvSpPr>
          <p:spPr bwMode="auto">
            <a:xfrm>
              <a:off x="4857" y="3364"/>
              <a:ext cx="498" cy="182"/>
            </a:xfrm>
            <a:custGeom>
              <a:avLst/>
              <a:gdLst>
                <a:gd name="T0" fmla="*/ 2491 w 2491"/>
                <a:gd name="T1" fmla="*/ 0 h 910"/>
                <a:gd name="T2" fmla="*/ 0 w 2491"/>
                <a:gd name="T3" fmla="*/ 910 h 910"/>
                <a:gd name="T4" fmla="*/ 2491 w 2491"/>
                <a:gd name="T5" fmla="*/ 469 h 910"/>
                <a:gd name="T6" fmla="*/ 2491 w 2491"/>
                <a:gd name="T7" fmla="*/ 0 h 910"/>
              </a:gdLst>
              <a:ahLst/>
              <a:cxnLst>
                <a:cxn ang="0">
                  <a:pos x="T0" y="T1"/>
                </a:cxn>
                <a:cxn ang="0">
                  <a:pos x="T2" y="T3"/>
                </a:cxn>
                <a:cxn ang="0">
                  <a:pos x="T4" y="T5"/>
                </a:cxn>
                <a:cxn ang="0">
                  <a:pos x="T6" y="T7"/>
                </a:cxn>
              </a:cxnLst>
              <a:rect l="0" t="0" r="r" b="b"/>
              <a:pathLst>
                <a:path w="2491" h="910">
                  <a:moveTo>
                    <a:pt x="2491" y="0"/>
                  </a:moveTo>
                  <a:lnTo>
                    <a:pt x="0" y="910"/>
                  </a:lnTo>
                  <a:lnTo>
                    <a:pt x="2491" y="469"/>
                  </a:lnTo>
                  <a:lnTo>
                    <a:pt x="2491" y="0"/>
                  </a:lnTo>
                  <a:close/>
                </a:path>
              </a:pathLst>
            </a:custGeom>
            <a:solidFill>
              <a:srgbClr val="FF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latin typeface="+mj-lt"/>
              </a:endParaRPr>
            </a:p>
          </p:txBody>
        </p:sp>
        <p:sp>
          <p:nvSpPr>
            <p:cNvPr id="15" name="Freeform 6"/>
            <p:cNvSpPr>
              <a:spLocks noEditPoints="1"/>
            </p:cNvSpPr>
            <p:nvPr userDrawn="1"/>
          </p:nvSpPr>
          <p:spPr bwMode="auto">
            <a:xfrm>
              <a:off x="4857" y="3622"/>
              <a:ext cx="622" cy="471"/>
            </a:xfrm>
            <a:custGeom>
              <a:avLst/>
              <a:gdLst>
                <a:gd name="T0" fmla="*/ 235 w 3110"/>
                <a:gd name="T1" fmla="*/ 1600 h 2357"/>
                <a:gd name="T2" fmla="*/ 255 w 3110"/>
                <a:gd name="T3" fmla="*/ 1809 h 2357"/>
                <a:gd name="T4" fmla="*/ 152 w 3110"/>
                <a:gd name="T5" fmla="*/ 1823 h 2357"/>
                <a:gd name="T6" fmla="*/ 353 w 3110"/>
                <a:gd name="T7" fmla="*/ 1774 h 2357"/>
                <a:gd name="T8" fmla="*/ 419 w 3110"/>
                <a:gd name="T9" fmla="*/ 1871 h 2357"/>
                <a:gd name="T10" fmla="*/ 1148 w 3110"/>
                <a:gd name="T11" fmla="*/ 1664 h 2357"/>
                <a:gd name="T12" fmla="*/ 1225 w 3110"/>
                <a:gd name="T13" fmla="*/ 1751 h 2357"/>
                <a:gd name="T14" fmla="*/ 701 w 3110"/>
                <a:gd name="T15" fmla="*/ 1558 h 2357"/>
                <a:gd name="T16" fmla="*/ 744 w 3110"/>
                <a:gd name="T17" fmla="*/ 1723 h 2357"/>
                <a:gd name="T18" fmla="*/ 866 w 3110"/>
                <a:gd name="T19" fmla="*/ 1868 h 2357"/>
                <a:gd name="T20" fmla="*/ 838 w 3110"/>
                <a:gd name="T21" fmla="*/ 1696 h 2357"/>
                <a:gd name="T22" fmla="*/ 2035 w 3110"/>
                <a:gd name="T23" fmla="*/ 1874 h 2357"/>
                <a:gd name="T24" fmla="*/ 2173 w 3110"/>
                <a:gd name="T25" fmla="*/ 1760 h 2357"/>
                <a:gd name="T26" fmla="*/ 2115 w 3110"/>
                <a:gd name="T27" fmla="*/ 1743 h 2357"/>
                <a:gd name="T28" fmla="*/ 2074 w 3110"/>
                <a:gd name="T29" fmla="*/ 1696 h 2357"/>
                <a:gd name="T30" fmla="*/ 1318 w 3110"/>
                <a:gd name="T31" fmla="*/ 1748 h 2357"/>
                <a:gd name="T32" fmla="*/ 1455 w 3110"/>
                <a:gd name="T33" fmla="*/ 1858 h 2357"/>
                <a:gd name="T34" fmla="*/ 1484 w 3110"/>
                <a:gd name="T35" fmla="*/ 1938 h 2357"/>
                <a:gd name="T36" fmla="*/ 1378 w 3110"/>
                <a:gd name="T37" fmla="*/ 1794 h 2357"/>
                <a:gd name="T38" fmla="*/ 1740 w 3110"/>
                <a:gd name="T39" fmla="*/ 1690 h 2357"/>
                <a:gd name="T40" fmla="*/ 1644 w 3110"/>
                <a:gd name="T41" fmla="*/ 1791 h 2357"/>
                <a:gd name="T42" fmla="*/ 1835 w 3110"/>
                <a:gd name="T43" fmla="*/ 1723 h 2357"/>
                <a:gd name="T44" fmla="*/ 1698 w 3110"/>
                <a:gd name="T45" fmla="*/ 1800 h 2357"/>
                <a:gd name="T46" fmla="*/ 1721 w 3110"/>
                <a:gd name="T47" fmla="*/ 1831 h 2357"/>
                <a:gd name="T48" fmla="*/ 2256 w 3110"/>
                <a:gd name="T49" fmla="*/ 1780 h 2357"/>
                <a:gd name="T50" fmla="*/ 2243 w 3110"/>
                <a:gd name="T51" fmla="*/ 1665 h 2357"/>
                <a:gd name="T52" fmla="*/ 2306 w 3110"/>
                <a:gd name="T53" fmla="*/ 1880 h 2357"/>
                <a:gd name="T54" fmla="*/ 2338 w 3110"/>
                <a:gd name="T55" fmla="*/ 1722 h 2357"/>
                <a:gd name="T56" fmla="*/ 2929 w 3110"/>
                <a:gd name="T57" fmla="*/ 1763 h 2357"/>
                <a:gd name="T58" fmla="*/ 2750 w 3110"/>
                <a:gd name="T59" fmla="*/ 1695 h 2357"/>
                <a:gd name="T60" fmla="*/ 2872 w 3110"/>
                <a:gd name="T61" fmla="*/ 1874 h 2357"/>
                <a:gd name="T62" fmla="*/ 2658 w 3110"/>
                <a:gd name="T63" fmla="*/ 1797 h 2357"/>
                <a:gd name="T64" fmla="*/ 2623 w 3110"/>
                <a:gd name="T65" fmla="*/ 1867 h 2357"/>
                <a:gd name="T66" fmla="*/ 2482 w 3110"/>
                <a:gd name="T67" fmla="*/ 1876 h 2357"/>
                <a:gd name="T68" fmla="*/ 2513 w 3110"/>
                <a:gd name="T69" fmla="*/ 1825 h 2357"/>
                <a:gd name="T70" fmla="*/ 3019 w 3110"/>
                <a:gd name="T71" fmla="*/ 1651 h 2357"/>
                <a:gd name="T72" fmla="*/ 981 w 3110"/>
                <a:gd name="T73" fmla="*/ 1874 h 2357"/>
                <a:gd name="T74" fmla="*/ 2433 w 3110"/>
                <a:gd name="T75" fmla="*/ 2085 h 2357"/>
                <a:gd name="T76" fmla="*/ 2528 w 3110"/>
                <a:gd name="T77" fmla="*/ 2268 h 2357"/>
                <a:gd name="T78" fmla="*/ 2503 w 3110"/>
                <a:gd name="T79" fmla="*/ 2090 h 2357"/>
                <a:gd name="T80" fmla="*/ 631 w 3110"/>
                <a:gd name="T81" fmla="*/ 2093 h 2357"/>
                <a:gd name="T82" fmla="*/ 677 w 3110"/>
                <a:gd name="T83" fmla="*/ 2105 h 2357"/>
                <a:gd name="T84" fmla="*/ 203 w 3110"/>
                <a:gd name="T85" fmla="*/ 2151 h 2357"/>
                <a:gd name="T86" fmla="*/ 312 w 3110"/>
                <a:gd name="T87" fmla="*/ 2190 h 2357"/>
                <a:gd name="T88" fmla="*/ 507 w 3110"/>
                <a:gd name="T89" fmla="*/ 2190 h 2357"/>
                <a:gd name="T90" fmla="*/ 377 w 3110"/>
                <a:gd name="T91" fmla="*/ 2201 h 2357"/>
                <a:gd name="T92" fmla="*/ 442 w 3110"/>
                <a:gd name="T93" fmla="*/ 2201 h 2357"/>
                <a:gd name="T94" fmla="*/ 2213 w 3110"/>
                <a:gd name="T95" fmla="*/ 2056 h 2357"/>
                <a:gd name="T96" fmla="*/ 1608 w 3110"/>
                <a:gd name="T97" fmla="*/ 2042 h 2357"/>
                <a:gd name="T98" fmla="*/ 1951 w 3110"/>
                <a:gd name="T99" fmla="*/ 2062 h 2357"/>
                <a:gd name="T100" fmla="*/ 2016 w 3110"/>
                <a:gd name="T101" fmla="*/ 2271 h 2357"/>
                <a:gd name="T102" fmla="*/ 2075 w 3110"/>
                <a:gd name="T103" fmla="*/ 2057 h 2357"/>
                <a:gd name="T104" fmla="*/ 2016 w 3110"/>
                <a:gd name="T105" fmla="*/ 2089 h 2357"/>
                <a:gd name="T106" fmla="*/ 772 w 3110"/>
                <a:gd name="T107" fmla="*/ 1949 h 2357"/>
                <a:gd name="T108" fmla="*/ 1210 w 3110"/>
                <a:gd name="T109" fmla="*/ 2052 h 2357"/>
                <a:gd name="T110" fmla="*/ 1116 w 3110"/>
                <a:gd name="T111" fmla="*/ 2102 h 2357"/>
                <a:gd name="T112" fmla="*/ 1289 w 3110"/>
                <a:gd name="T113" fmla="*/ 2093 h 2357"/>
                <a:gd name="T114" fmla="*/ 1395 w 3110"/>
                <a:gd name="T115" fmla="*/ 2266 h 2357"/>
                <a:gd name="T116" fmla="*/ 1413 w 3110"/>
                <a:gd name="T117" fmla="*/ 2350 h 2357"/>
                <a:gd name="T118" fmla="*/ 1364 w 3110"/>
                <a:gd name="T119" fmla="*/ 2217 h 2357"/>
                <a:gd name="T120" fmla="*/ 1000 w 3110"/>
                <a:gd name="T121" fmla="*/ 2139 h 2357"/>
                <a:gd name="T122" fmla="*/ 400 w 3110"/>
                <a:gd name="T123" fmla="*/ 970 h 2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10" h="2357">
                  <a:moveTo>
                    <a:pt x="259" y="1777"/>
                  </a:moveTo>
                  <a:lnTo>
                    <a:pt x="259" y="1777"/>
                  </a:lnTo>
                  <a:lnTo>
                    <a:pt x="259" y="1769"/>
                  </a:lnTo>
                  <a:lnTo>
                    <a:pt x="258" y="1762"/>
                  </a:lnTo>
                  <a:lnTo>
                    <a:pt x="255" y="1749"/>
                  </a:lnTo>
                  <a:lnTo>
                    <a:pt x="249" y="1738"/>
                  </a:lnTo>
                  <a:lnTo>
                    <a:pt x="242" y="1729"/>
                  </a:lnTo>
                  <a:lnTo>
                    <a:pt x="235" y="1722"/>
                  </a:lnTo>
                  <a:lnTo>
                    <a:pt x="227" y="1717"/>
                  </a:lnTo>
                  <a:lnTo>
                    <a:pt x="220" y="1712"/>
                  </a:lnTo>
                  <a:lnTo>
                    <a:pt x="213" y="1709"/>
                  </a:lnTo>
                  <a:lnTo>
                    <a:pt x="213" y="1709"/>
                  </a:lnTo>
                  <a:lnTo>
                    <a:pt x="221" y="1703"/>
                  </a:lnTo>
                  <a:lnTo>
                    <a:pt x="228" y="1698"/>
                  </a:lnTo>
                  <a:lnTo>
                    <a:pt x="233" y="1691"/>
                  </a:lnTo>
                  <a:lnTo>
                    <a:pt x="239" y="1683"/>
                  </a:lnTo>
                  <a:lnTo>
                    <a:pt x="243" y="1675"/>
                  </a:lnTo>
                  <a:lnTo>
                    <a:pt x="246" y="1666"/>
                  </a:lnTo>
                  <a:lnTo>
                    <a:pt x="248" y="1658"/>
                  </a:lnTo>
                  <a:lnTo>
                    <a:pt x="248" y="1648"/>
                  </a:lnTo>
                  <a:lnTo>
                    <a:pt x="248" y="1648"/>
                  </a:lnTo>
                  <a:lnTo>
                    <a:pt x="248" y="1639"/>
                  </a:lnTo>
                  <a:lnTo>
                    <a:pt x="247" y="1630"/>
                  </a:lnTo>
                  <a:lnTo>
                    <a:pt x="245" y="1622"/>
                  </a:lnTo>
                  <a:lnTo>
                    <a:pt x="242" y="1614"/>
                  </a:lnTo>
                  <a:lnTo>
                    <a:pt x="239" y="1606"/>
                  </a:lnTo>
                  <a:lnTo>
                    <a:pt x="235" y="1600"/>
                  </a:lnTo>
                  <a:lnTo>
                    <a:pt x="229" y="1594"/>
                  </a:lnTo>
                  <a:lnTo>
                    <a:pt x="223" y="1589"/>
                  </a:lnTo>
                  <a:lnTo>
                    <a:pt x="217" y="1584"/>
                  </a:lnTo>
                  <a:lnTo>
                    <a:pt x="210" y="1580"/>
                  </a:lnTo>
                  <a:lnTo>
                    <a:pt x="202" y="1576"/>
                  </a:lnTo>
                  <a:lnTo>
                    <a:pt x="193" y="1573"/>
                  </a:lnTo>
                  <a:lnTo>
                    <a:pt x="185" y="1571"/>
                  </a:lnTo>
                  <a:lnTo>
                    <a:pt x="175" y="1569"/>
                  </a:lnTo>
                  <a:lnTo>
                    <a:pt x="165" y="1569"/>
                  </a:lnTo>
                  <a:lnTo>
                    <a:pt x="153" y="1568"/>
                  </a:lnTo>
                  <a:lnTo>
                    <a:pt x="22" y="1568"/>
                  </a:lnTo>
                  <a:lnTo>
                    <a:pt x="22" y="1874"/>
                  </a:lnTo>
                  <a:lnTo>
                    <a:pt x="152" y="1874"/>
                  </a:lnTo>
                  <a:lnTo>
                    <a:pt x="152" y="1874"/>
                  </a:lnTo>
                  <a:lnTo>
                    <a:pt x="165" y="1874"/>
                  </a:lnTo>
                  <a:lnTo>
                    <a:pt x="176" y="1873"/>
                  </a:lnTo>
                  <a:lnTo>
                    <a:pt x="187" y="1871"/>
                  </a:lnTo>
                  <a:lnTo>
                    <a:pt x="197" y="1868"/>
                  </a:lnTo>
                  <a:lnTo>
                    <a:pt x="207" y="1864"/>
                  </a:lnTo>
                  <a:lnTo>
                    <a:pt x="216" y="1860"/>
                  </a:lnTo>
                  <a:lnTo>
                    <a:pt x="223" y="1854"/>
                  </a:lnTo>
                  <a:lnTo>
                    <a:pt x="230" y="1849"/>
                  </a:lnTo>
                  <a:lnTo>
                    <a:pt x="237" y="1842"/>
                  </a:lnTo>
                  <a:lnTo>
                    <a:pt x="242" y="1834"/>
                  </a:lnTo>
                  <a:lnTo>
                    <a:pt x="248" y="1827"/>
                  </a:lnTo>
                  <a:lnTo>
                    <a:pt x="251" y="1818"/>
                  </a:lnTo>
                  <a:lnTo>
                    <a:pt x="255" y="1809"/>
                  </a:lnTo>
                  <a:lnTo>
                    <a:pt x="257" y="1799"/>
                  </a:lnTo>
                  <a:lnTo>
                    <a:pt x="258" y="1788"/>
                  </a:lnTo>
                  <a:lnTo>
                    <a:pt x="259" y="1777"/>
                  </a:lnTo>
                  <a:lnTo>
                    <a:pt x="259" y="1777"/>
                  </a:lnTo>
                  <a:close/>
                  <a:moveTo>
                    <a:pt x="152" y="1823"/>
                  </a:moveTo>
                  <a:lnTo>
                    <a:pt x="79" y="1823"/>
                  </a:lnTo>
                  <a:lnTo>
                    <a:pt x="79" y="1735"/>
                  </a:lnTo>
                  <a:lnTo>
                    <a:pt x="152" y="1735"/>
                  </a:lnTo>
                  <a:lnTo>
                    <a:pt x="152" y="1735"/>
                  </a:lnTo>
                  <a:lnTo>
                    <a:pt x="163" y="1737"/>
                  </a:lnTo>
                  <a:lnTo>
                    <a:pt x="172" y="1738"/>
                  </a:lnTo>
                  <a:lnTo>
                    <a:pt x="180" y="1741"/>
                  </a:lnTo>
                  <a:lnTo>
                    <a:pt x="187" y="1747"/>
                  </a:lnTo>
                  <a:lnTo>
                    <a:pt x="192" y="1752"/>
                  </a:lnTo>
                  <a:lnTo>
                    <a:pt x="196" y="1760"/>
                  </a:lnTo>
                  <a:lnTo>
                    <a:pt x="198" y="1769"/>
                  </a:lnTo>
                  <a:lnTo>
                    <a:pt x="199" y="1779"/>
                  </a:lnTo>
                  <a:lnTo>
                    <a:pt x="199" y="1779"/>
                  </a:lnTo>
                  <a:lnTo>
                    <a:pt x="198" y="1789"/>
                  </a:lnTo>
                  <a:lnTo>
                    <a:pt x="196" y="1798"/>
                  </a:lnTo>
                  <a:lnTo>
                    <a:pt x="191" y="1805"/>
                  </a:lnTo>
                  <a:lnTo>
                    <a:pt x="187" y="1811"/>
                  </a:lnTo>
                  <a:lnTo>
                    <a:pt x="180" y="1817"/>
                  </a:lnTo>
                  <a:lnTo>
                    <a:pt x="172" y="1820"/>
                  </a:lnTo>
                  <a:lnTo>
                    <a:pt x="162" y="1822"/>
                  </a:lnTo>
                  <a:lnTo>
                    <a:pt x="152" y="1823"/>
                  </a:lnTo>
                  <a:lnTo>
                    <a:pt x="152" y="1823"/>
                  </a:lnTo>
                  <a:close/>
                  <a:moveTo>
                    <a:pt x="151" y="1685"/>
                  </a:moveTo>
                  <a:lnTo>
                    <a:pt x="79" y="1685"/>
                  </a:lnTo>
                  <a:lnTo>
                    <a:pt x="79" y="1620"/>
                  </a:lnTo>
                  <a:lnTo>
                    <a:pt x="149" y="1620"/>
                  </a:lnTo>
                  <a:lnTo>
                    <a:pt x="149" y="1620"/>
                  </a:lnTo>
                  <a:lnTo>
                    <a:pt x="158" y="1621"/>
                  </a:lnTo>
                  <a:lnTo>
                    <a:pt x="167" y="1622"/>
                  </a:lnTo>
                  <a:lnTo>
                    <a:pt x="173" y="1624"/>
                  </a:lnTo>
                  <a:lnTo>
                    <a:pt x="179" y="1628"/>
                  </a:lnTo>
                  <a:lnTo>
                    <a:pt x="183" y="1633"/>
                  </a:lnTo>
                  <a:lnTo>
                    <a:pt x="187" y="1639"/>
                  </a:lnTo>
                  <a:lnTo>
                    <a:pt x="188" y="1645"/>
                  </a:lnTo>
                  <a:lnTo>
                    <a:pt x="189" y="1653"/>
                  </a:lnTo>
                  <a:lnTo>
                    <a:pt x="189" y="1653"/>
                  </a:lnTo>
                  <a:lnTo>
                    <a:pt x="189" y="1659"/>
                  </a:lnTo>
                  <a:lnTo>
                    <a:pt x="188" y="1664"/>
                  </a:lnTo>
                  <a:lnTo>
                    <a:pt x="186" y="1670"/>
                  </a:lnTo>
                  <a:lnTo>
                    <a:pt x="182" y="1674"/>
                  </a:lnTo>
                  <a:lnTo>
                    <a:pt x="177" y="1679"/>
                  </a:lnTo>
                  <a:lnTo>
                    <a:pt x="170" y="1682"/>
                  </a:lnTo>
                  <a:lnTo>
                    <a:pt x="162" y="1684"/>
                  </a:lnTo>
                  <a:lnTo>
                    <a:pt x="151" y="1685"/>
                  </a:lnTo>
                  <a:lnTo>
                    <a:pt x="151" y="1685"/>
                  </a:lnTo>
                  <a:close/>
                  <a:moveTo>
                    <a:pt x="298" y="1778"/>
                  </a:moveTo>
                  <a:lnTo>
                    <a:pt x="298" y="1651"/>
                  </a:lnTo>
                  <a:lnTo>
                    <a:pt x="353" y="1651"/>
                  </a:lnTo>
                  <a:lnTo>
                    <a:pt x="353" y="1774"/>
                  </a:lnTo>
                  <a:lnTo>
                    <a:pt x="353" y="1774"/>
                  </a:lnTo>
                  <a:lnTo>
                    <a:pt x="353" y="1787"/>
                  </a:lnTo>
                  <a:lnTo>
                    <a:pt x="356" y="1799"/>
                  </a:lnTo>
                  <a:lnTo>
                    <a:pt x="359" y="1808"/>
                  </a:lnTo>
                  <a:lnTo>
                    <a:pt x="363" y="1815"/>
                  </a:lnTo>
                  <a:lnTo>
                    <a:pt x="369" y="1821"/>
                  </a:lnTo>
                  <a:lnTo>
                    <a:pt x="376" y="1825"/>
                  </a:lnTo>
                  <a:lnTo>
                    <a:pt x="385" y="1828"/>
                  </a:lnTo>
                  <a:lnTo>
                    <a:pt x="395" y="1829"/>
                  </a:lnTo>
                  <a:lnTo>
                    <a:pt x="395" y="1829"/>
                  </a:lnTo>
                  <a:lnTo>
                    <a:pt x="405" y="1828"/>
                  </a:lnTo>
                  <a:lnTo>
                    <a:pt x="412" y="1825"/>
                  </a:lnTo>
                  <a:lnTo>
                    <a:pt x="420" y="1821"/>
                  </a:lnTo>
                  <a:lnTo>
                    <a:pt x="426" y="1815"/>
                  </a:lnTo>
                  <a:lnTo>
                    <a:pt x="430" y="1808"/>
                  </a:lnTo>
                  <a:lnTo>
                    <a:pt x="433" y="1798"/>
                  </a:lnTo>
                  <a:lnTo>
                    <a:pt x="436" y="1787"/>
                  </a:lnTo>
                  <a:lnTo>
                    <a:pt x="436" y="1774"/>
                  </a:lnTo>
                  <a:lnTo>
                    <a:pt x="436" y="1651"/>
                  </a:lnTo>
                  <a:lnTo>
                    <a:pt x="491" y="1651"/>
                  </a:lnTo>
                  <a:lnTo>
                    <a:pt x="491" y="1874"/>
                  </a:lnTo>
                  <a:lnTo>
                    <a:pt x="436" y="1874"/>
                  </a:lnTo>
                  <a:lnTo>
                    <a:pt x="436" y="1857"/>
                  </a:lnTo>
                  <a:lnTo>
                    <a:pt x="436" y="1857"/>
                  </a:lnTo>
                  <a:lnTo>
                    <a:pt x="431" y="1862"/>
                  </a:lnTo>
                  <a:lnTo>
                    <a:pt x="425" y="1867"/>
                  </a:lnTo>
                  <a:lnTo>
                    <a:pt x="419" y="1871"/>
                  </a:lnTo>
                  <a:lnTo>
                    <a:pt x="412" y="1873"/>
                  </a:lnTo>
                  <a:lnTo>
                    <a:pt x="406" y="1877"/>
                  </a:lnTo>
                  <a:lnTo>
                    <a:pt x="398" y="1878"/>
                  </a:lnTo>
                  <a:lnTo>
                    <a:pt x="390" y="1879"/>
                  </a:lnTo>
                  <a:lnTo>
                    <a:pt x="382" y="1880"/>
                  </a:lnTo>
                  <a:lnTo>
                    <a:pt x="382" y="1880"/>
                  </a:lnTo>
                  <a:lnTo>
                    <a:pt x="369" y="1879"/>
                  </a:lnTo>
                  <a:lnTo>
                    <a:pt x="358" y="1877"/>
                  </a:lnTo>
                  <a:lnTo>
                    <a:pt x="348" y="1873"/>
                  </a:lnTo>
                  <a:lnTo>
                    <a:pt x="338" y="1869"/>
                  </a:lnTo>
                  <a:lnTo>
                    <a:pt x="330" y="1863"/>
                  </a:lnTo>
                  <a:lnTo>
                    <a:pt x="323" y="1858"/>
                  </a:lnTo>
                  <a:lnTo>
                    <a:pt x="318" y="1850"/>
                  </a:lnTo>
                  <a:lnTo>
                    <a:pt x="312" y="1842"/>
                  </a:lnTo>
                  <a:lnTo>
                    <a:pt x="309" y="1834"/>
                  </a:lnTo>
                  <a:lnTo>
                    <a:pt x="306" y="1827"/>
                  </a:lnTo>
                  <a:lnTo>
                    <a:pt x="301" y="1809"/>
                  </a:lnTo>
                  <a:lnTo>
                    <a:pt x="299" y="1792"/>
                  </a:lnTo>
                  <a:lnTo>
                    <a:pt x="298" y="1778"/>
                  </a:lnTo>
                  <a:lnTo>
                    <a:pt x="298" y="1778"/>
                  </a:lnTo>
                  <a:close/>
                  <a:moveTo>
                    <a:pt x="1143" y="1874"/>
                  </a:moveTo>
                  <a:lnTo>
                    <a:pt x="1087" y="1874"/>
                  </a:lnTo>
                  <a:lnTo>
                    <a:pt x="1087" y="1651"/>
                  </a:lnTo>
                  <a:lnTo>
                    <a:pt x="1143" y="1651"/>
                  </a:lnTo>
                  <a:lnTo>
                    <a:pt x="1143" y="1670"/>
                  </a:lnTo>
                  <a:lnTo>
                    <a:pt x="1143" y="1670"/>
                  </a:lnTo>
                  <a:lnTo>
                    <a:pt x="1148" y="1664"/>
                  </a:lnTo>
                  <a:lnTo>
                    <a:pt x="1154" y="1659"/>
                  </a:lnTo>
                  <a:lnTo>
                    <a:pt x="1160" y="1655"/>
                  </a:lnTo>
                  <a:lnTo>
                    <a:pt x="1167" y="1652"/>
                  </a:lnTo>
                  <a:lnTo>
                    <a:pt x="1175" y="1649"/>
                  </a:lnTo>
                  <a:lnTo>
                    <a:pt x="1182" y="1648"/>
                  </a:lnTo>
                  <a:lnTo>
                    <a:pt x="1190" y="1646"/>
                  </a:lnTo>
                  <a:lnTo>
                    <a:pt x="1198" y="1645"/>
                  </a:lnTo>
                  <a:lnTo>
                    <a:pt x="1198" y="1645"/>
                  </a:lnTo>
                  <a:lnTo>
                    <a:pt x="1208" y="1646"/>
                  </a:lnTo>
                  <a:lnTo>
                    <a:pt x="1217" y="1648"/>
                  </a:lnTo>
                  <a:lnTo>
                    <a:pt x="1226" y="1650"/>
                  </a:lnTo>
                  <a:lnTo>
                    <a:pt x="1234" y="1652"/>
                  </a:lnTo>
                  <a:lnTo>
                    <a:pt x="1242" y="1655"/>
                  </a:lnTo>
                  <a:lnTo>
                    <a:pt x="1248" y="1661"/>
                  </a:lnTo>
                  <a:lnTo>
                    <a:pt x="1254" y="1665"/>
                  </a:lnTo>
                  <a:lnTo>
                    <a:pt x="1259" y="1672"/>
                  </a:lnTo>
                  <a:lnTo>
                    <a:pt x="1265" y="1679"/>
                  </a:lnTo>
                  <a:lnTo>
                    <a:pt x="1268" y="1686"/>
                  </a:lnTo>
                  <a:lnTo>
                    <a:pt x="1273" y="1694"/>
                  </a:lnTo>
                  <a:lnTo>
                    <a:pt x="1275" y="1703"/>
                  </a:lnTo>
                  <a:lnTo>
                    <a:pt x="1277" y="1713"/>
                  </a:lnTo>
                  <a:lnTo>
                    <a:pt x="1279" y="1724"/>
                  </a:lnTo>
                  <a:lnTo>
                    <a:pt x="1280" y="1735"/>
                  </a:lnTo>
                  <a:lnTo>
                    <a:pt x="1280" y="1748"/>
                  </a:lnTo>
                  <a:lnTo>
                    <a:pt x="1280" y="1874"/>
                  </a:lnTo>
                  <a:lnTo>
                    <a:pt x="1225" y="1874"/>
                  </a:lnTo>
                  <a:lnTo>
                    <a:pt x="1225" y="1751"/>
                  </a:lnTo>
                  <a:lnTo>
                    <a:pt x="1225" y="1751"/>
                  </a:lnTo>
                  <a:lnTo>
                    <a:pt x="1225" y="1738"/>
                  </a:lnTo>
                  <a:lnTo>
                    <a:pt x="1223" y="1727"/>
                  </a:lnTo>
                  <a:lnTo>
                    <a:pt x="1219" y="1718"/>
                  </a:lnTo>
                  <a:lnTo>
                    <a:pt x="1215" y="1710"/>
                  </a:lnTo>
                  <a:lnTo>
                    <a:pt x="1209" y="1704"/>
                  </a:lnTo>
                  <a:lnTo>
                    <a:pt x="1203" y="1700"/>
                  </a:lnTo>
                  <a:lnTo>
                    <a:pt x="1195" y="1698"/>
                  </a:lnTo>
                  <a:lnTo>
                    <a:pt x="1185" y="1696"/>
                  </a:lnTo>
                  <a:lnTo>
                    <a:pt x="1185" y="1696"/>
                  </a:lnTo>
                  <a:lnTo>
                    <a:pt x="1175" y="1698"/>
                  </a:lnTo>
                  <a:lnTo>
                    <a:pt x="1166" y="1700"/>
                  </a:lnTo>
                  <a:lnTo>
                    <a:pt x="1159" y="1704"/>
                  </a:lnTo>
                  <a:lnTo>
                    <a:pt x="1154" y="1710"/>
                  </a:lnTo>
                  <a:lnTo>
                    <a:pt x="1148" y="1718"/>
                  </a:lnTo>
                  <a:lnTo>
                    <a:pt x="1145" y="1728"/>
                  </a:lnTo>
                  <a:lnTo>
                    <a:pt x="1143" y="1739"/>
                  </a:lnTo>
                  <a:lnTo>
                    <a:pt x="1143" y="1751"/>
                  </a:lnTo>
                  <a:lnTo>
                    <a:pt x="1143" y="1874"/>
                  </a:lnTo>
                  <a:close/>
                  <a:moveTo>
                    <a:pt x="597" y="1755"/>
                  </a:moveTo>
                  <a:lnTo>
                    <a:pt x="597" y="1874"/>
                  </a:lnTo>
                  <a:lnTo>
                    <a:pt x="541" y="1874"/>
                  </a:lnTo>
                  <a:lnTo>
                    <a:pt x="541" y="1651"/>
                  </a:lnTo>
                  <a:lnTo>
                    <a:pt x="597" y="1651"/>
                  </a:lnTo>
                  <a:lnTo>
                    <a:pt x="597" y="1755"/>
                  </a:lnTo>
                  <a:close/>
                  <a:moveTo>
                    <a:pt x="646" y="1585"/>
                  </a:moveTo>
                  <a:lnTo>
                    <a:pt x="701" y="1558"/>
                  </a:lnTo>
                  <a:lnTo>
                    <a:pt x="701" y="1760"/>
                  </a:lnTo>
                  <a:lnTo>
                    <a:pt x="701" y="1874"/>
                  </a:lnTo>
                  <a:lnTo>
                    <a:pt x="646" y="1874"/>
                  </a:lnTo>
                  <a:lnTo>
                    <a:pt x="646" y="1585"/>
                  </a:lnTo>
                  <a:close/>
                  <a:moveTo>
                    <a:pt x="877" y="1666"/>
                  </a:moveTo>
                  <a:lnTo>
                    <a:pt x="877" y="1666"/>
                  </a:lnTo>
                  <a:lnTo>
                    <a:pt x="873" y="1661"/>
                  </a:lnTo>
                  <a:lnTo>
                    <a:pt x="867" y="1658"/>
                  </a:lnTo>
                  <a:lnTo>
                    <a:pt x="860" y="1653"/>
                  </a:lnTo>
                  <a:lnTo>
                    <a:pt x="855" y="1651"/>
                  </a:lnTo>
                  <a:lnTo>
                    <a:pt x="848" y="1649"/>
                  </a:lnTo>
                  <a:lnTo>
                    <a:pt x="841" y="1646"/>
                  </a:lnTo>
                  <a:lnTo>
                    <a:pt x="828" y="1645"/>
                  </a:lnTo>
                  <a:lnTo>
                    <a:pt x="828" y="1645"/>
                  </a:lnTo>
                  <a:lnTo>
                    <a:pt x="818" y="1646"/>
                  </a:lnTo>
                  <a:lnTo>
                    <a:pt x="808" y="1648"/>
                  </a:lnTo>
                  <a:lnTo>
                    <a:pt x="799" y="1650"/>
                  </a:lnTo>
                  <a:lnTo>
                    <a:pt x="791" y="1653"/>
                  </a:lnTo>
                  <a:lnTo>
                    <a:pt x="784" y="1658"/>
                  </a:lnTo>
                  <a:lnTo>
                    <a:pt x="776" y="1663"/>
                  </a:lnTo>
                  <a:lnTo>
                    <a:pt x="769" y="1670"/>
                  </a:lnTo>
                  <a:lnTo>
                    <a:pt x="764" y="1676"/>
                  </a:lnTo>
                  <a:lnTo>
                    <a:pt x="758" y="1684"/>
                  </a:lnTo>
                  <a:lnTo>
                    <a:pt x="754" y="1693"/>
                  </a:lnTo>
                  <a:lnTo>
                    <a:pt x="749" y="1702"/>
                  </a:lnTo>
                  <a:lnTo>
                    <a:pt x="746" y="1712"/>
                  </a:lnTo>
                  <a:lnTo>
                    <a:pt x="744" y="1723"/>
                  </a:lnTo>
                  <a:lnTo>
                    <a:pt x="741" y="1735"/>
                  </a:lnTo>
                  <a:lnTo>
                    <a:pt x="740" y="1748"/>
                  </a:lnTo>
                  <a:lnTo>
                    <a:pt x="740" y="1760"/>
                  </a:lnTo>
                  <a:lnTo>
                    <a:pt x="740" y="1760"/>
                  </a:lnTo>
                  <a:lnTo>
                    <a:pt x="740" y="1774"/>
                  </a:lnTo>
                  <a:lnTo>
                    <a:pt x="741" y="1787"/>
                  </a:lnTo>
                  <a:lnTo>
                    <a:pt x="744" y="1799"/>
                  </a:lnTo>
                  <a:lnTo>
                    <a:pt x="746" y="1810"/>
                  </a:lnTo>
                  <a:lnTo>
                    <a:pt x="749" y="1821"/>
                  </a:lnTo>
                  <a:lnTo>
                    <a:pt x="752" y="1831"/>
                  </a:lnTo>
                  <a:lnTo>
                    <a:pt x="757" y="1840"/>
                  </a:lnTo>
                  <a:lnTo>
                    <a:pt x="762" y="1848"/>
                  </a:lnTo>
                  <a:lnTo>
                    <a:pt x="769" y="1856"/>
                  </a:lnTo>
                  <a:lnTo>
                    <a:pt x="775" y="1861"/>
                  </a:lnTo>
                  <a:lnTo>
                    <a:pt x="783" y="1867"/>
                  </a:lnTo>
                  <a:lnTo>
                    <a:pt x="790" y="1871"/>
                  </a:lnTo>
                  <a:lnTo>
                    <a:pt x="798" y="1874"/>
                  </a:lnTo>
                  <a:lnTo>
                    <a:pt x="807" y="1878"/>
                  </a:lnTo>
                  <a:lnTo>
                    <a:pt x="817" y="1879"/>
                  </a:lnTo>
                  <a:lnTo>
                    <a:pt x="827" y="1880"/>
                  </a:lnTo>
                  <a:lnTo>
                    <a:pt x="827" y="1880"/>
                  </a:lnTo>
                  <a:lnTo>
                    <a:pt x="834" y="1879"/>
                  </a:lnTo>
                  <a:lnTo>
                    <a:pt x="840" y="1878"/>
                  </a:lnTo>
                  <a:lnTo>
                    <a:pt x="847" y="1877"/>
                  </a:lnTo>
                  <a:lnTo>
                    <a:pt x="854" y="1874"/>
                  </a:lnTo>
                  <a:lnTo>
                    <a:pt x="859" y="1871"/>
                  </a:lnTo>
                  <a:lnTo>
                    <a:pt x="866" y="1868"/>
                  </a:lnTo>
                  <a:lnTo>
                    <a:pt x="871" y="1863"/>
                  </a:lnTo>
                  <a:lnTo>
                    <a:pt x="877" y="1858"/>
                  </a:lnTo>
                  <a:lnTo>
                    <a:pt x="877" y="1874"/>
                  </a:lnTo>
                  <a:lnTo>
                    <a:pt x="933" y="1874"/>
                  </a:lnTo>
                  <a:lnTo>
                    <a:pt x="933" y="1558"/>
                  </a:lnTo>
                  <a:lnTo>
                    <a:pt x="877" y="1585"/>
                  </a:lnTo>
                  <a:lnTo>
                    <a:pt x="877" y="1666"/>
                  </a:lnTo>
                  <a:close/>
                  <a:moveTo>
                    <a:pt x="838" y="1829"/>
                  </a:moveTo>
                  <a:lnTo>
                    <a:pt x="838" y="1829"/>
                  </a:lnTo>
                  <a:lnTo>
                    <a:pt x="831" y="1828"/>
                  </a:lnTo>
                  <a:lnTo>
                    <a:pt x="824" y="1825"/>
                  </a:lnTo>
                  <a:lnTo>
                    <a:pt x="817" y="1822"/>
                  </a:lnTo>
                  <a:lnTo>
                    <a:pt x="810" y="1815"/>
                  </a:lnTo>
                  <a:lnTo>
                    <a:pt x="805" y="1807"/>
                  </a:lnTo>
                  <a:lnTo>
                    <a:pt x="800" y="1794"/>
                  </a:lnTo>
                  <a:lnTo>
                    <a:pt x="797" y="1779"/>
                  </a:lnTo>
                  <a:lnTo>
                    <a:pt x="796" y="1759"/>
                  </a:lnTo>
                  <a:lnTo>
                    <a:pt x="796" y="1759"/>
                  </a:lnTo>
                  <a:lnTo>
                    <a:pt x="797" y="1741"/>
                  </a:lnTo>
                  <a:lnTo>
                    <a:pt x="800" y="1728"/>
                  </a:lnTo>
                  <a:lnTo>
                    <a:pt x="805" y="1717"/>
                  </a:lnTo>
                  <a:lnTo>
                    <a:pt x="810" y="1709"/>
                  </a:lnTo>
                  <a:lnTo>
                    <a:pt x="816" y="1702"/>
                  </a:lnTo>
                  <a:lnTo>
                    <a:pt x="824" y="1699"/>
                  </a:lnTo>
                  <a:lnTo>
                    <a:pt x="830" y="1696"/>
                  </a:lnTo>
                  <a:lnTo>
                    <a:pt x="838" y="1696"/>
                  </a:lnTo>
                  <a:lnTo>
                    <a:pt x="838" y="1696"/>
                  </a:lnTo>
                  <a:lnTo>
                    <a:pt x="845" y="1696"/>
                  </a:lnTo>
                  <a:lnTo>
                    <a:pt x="851" y="1699"/>
                  </a:lnTo>
                  <a:lnTo>
                    <a:pt x="858" y="1701"/>
                  </a:lnTo>
                  <a:lnTo>
                    <a:pt x="863" y="1704"/>
                  </a:lnTo>
                  <a:lnTo>
                    <a:pt x="867" y="1708"/>
                  </a:lnTo>
                  <a:lnTo>
                    <a:pt x="871" y="1711"/>
                  </a:lnTo>
                  <a:lnTo>
                    <a:pt x="877" y="1719"/>
                  </a:lnTo>
                  <a:lnTo>
                    <a:pt x="877" y="1807"/>
                  </a:lnTo>
                  <a:lnTo>
                    <a:pt x="877" y="1807"/>
                  </a:lnTo>
                  <a:lnTo>
                    <a:pt x="870" y="1814"/>
                  </a:lnTo>
                  <a:lnTo>
                    <a:pt x="863" y="1821"/>
                  </a:lnTo>
                  <a:lnTo>
                    <a:pt x="858" y="1824"/>
                  </a:lnTo>
                  <a:lnTo>
                    <a:pt x="851" y="1827"/>
                  </a:lnTo>
                  <a:lnTo>
                    <a:pt x="846" y="1828"/>
                  </a:lnTo>
                  <a:lnTo>
                    <a:pt x="838" y="1829"/>
                  </a:lnTo>
                  <a:lnTo>
                    <a:pt x="838" y="1829"/>
                  </a:lnTo>
                  <a:close/>
                  <a:moveTo>
                    <a:pt x="2084" y="1645"/>
                  </a:moveTo>
                  <a:lnTo>
                    <a:pt x="2084" y="1645"/>
                  </a:lnTo>
                  <a:lnTo>
                    <a:pt x="2079" y="1646"/>
                  </a:lnTo>
                  <a:lnTo>
                    <a:pt x="2072" y="1648"/>
                  </a:lnTo>
                  <a:lnTo>
                    <a:pt x="2059" y="1651"/>
                  </a:lnTo>
                  <a:lnTo>
                    <a:pt x="2046" y="1658"/>
                  </a:lnTo>
                  <a:lnTo>
                    <a:pt x="2035" y="1666"/>
                  </a:lnTo>
                  <a:lnTo>
                    <a:pt x="2035" y="1563"/>
                  </a:lnTo>
                  <a:lnTo>
                    <a:pt x="1980" y="1591"/>
                  </a:lnTo>
                  <a:lnTo>
                    <a:pt x="1980" y="1874"/>
                  </a:lnTo>
                  <a:lnTo>
                    <a:pt x="2035" y="1874"/>
                  </a:lnTo>
                  <a:lnTo>
                    <a:pt x="2035" y="1858"/>
                  </a:lnTo>
                  <a:lnTo>
                    <a:pt x="2035" y="1858"/>
                  </a:lnTo>
                  <a:lnTo>
                    <a:pt x="2040" y="1863"/>
                  </a:lnTo>
                  <a:lnTo>
                    <a:pt x="2046" y="1868"/>
                  </a:lnTo>
                  <a:lnTo>
                    <a:pt x="2052" y="1871"/>
                  </a:lnTo>
                  <a:lnTo>
                    <a:pt x="2059" y="1874"/>
                  </a:lnTo>
                  <a:lnTo>
                    <a:pt x="2064" y="1877"/>
                  </a:lnTo>
                  <a:lnTo>
                    <a:pt x="2072" y="1878"/>
                  </a:lnTo>
                  <a:lnTo>
                    <a:pt x="2079" y="1879"/>
                  </a:lnTo>
                  <a:lnTo>
                    <a:pt x="2085" y="1880"/>
                  </a:lnTo>
                  <a:lnTo>
                    <a:pt x="2085" y="1880"/>
                  </a:lnTo>
                  <a:lnTo>
                    <a:pt x="2095" y="1879"/>
                  </a:lnTo>
                  <a:lnTo>
                    <a:pt x="2105" y="1878"/>
                  </a:lnTo>
                  <a:lnTo>
                    <a:pt x="2114" y="1876"/>
                  </a:lnTo>
                  <a:lnTo>
                    <a:pt x="2123" y="1871"/>
                  </a:lnTo>
                  <a:lnTo>
                    <a:pt x="2131" y="1867"/>
                  </a:lnTo>
                  <a:lnTo>
                    <a:pt x="2137" y="1862"/>
                  </a:lnTo>
                  <a:lnTo>
                    <a:pt x="2144" y="1856"/>
                  </a:lnTo>
                  <a:lnTo>
                    <a:pt x="2150" y="1849"/>
                  </a:lnTo>
                  <a:lnTo>
                    <a:pt x="2155" y="1840"/>
                  </a:lnTo>
                  <a:lnTo>
                    <a:pt x="2160" y="1831"/>
                  </a:lnTo>
                  <a:lnTo>
                    <a:pt x="2163" y="1821"/>
                  </a:lnTo>
                  <a:lnTo>
                    <a:pt x="2166" y="1811"/>
                  </a:lnTo>
                  <a:lnTo>
                    <a:pt x="2170" y="1800"/>
                  </a:lnTo>
                  <a:lnTo>
                    <a:pt x="2171" y="1788"/>
                  </a:lnTo>
                  <a:lnTo>
                    <a:pt x="2172" y="1774"/>
                  </a:lnTo>
                  <a:lnTo>
                    <a:pt x="2173" y="1760"/>
                  </a:lnTo>
                  <a:lnTo>
                    <a:pt x="2173" y="1760"/>
                  </a:lnTo>
                  <a:lnTo>
                    <a:pt x="2172" y="1748"/>
                  </a:lnTo>
                  <a:lnTo>
                    <a:pt x="2171" y="1735"/>
                  </a:lnTo>
                  <a:lnTo>
                    <a:pt x="2169" y="1723"/>
                  </a:lnTo>
                  <a:lnTo>
                    <a:pt x="2166" y="1712"/>
                  </a:lnTo>
                  <a:lnTo>
                    <a:pt x="2163" y="1702"/>
                  </a:lnTo>
                  <a:lnTo>
                    <a:pt x="2159" y="1693"/>
                  </a:lnTo>
                  <a:lnTo>
                    <a:pt x="2154" y="1684"/>
                  </a:lnTo>
                  <a:lnTo>
                    <a:pt x="2149" y="1676"/>
                  </a:lnTo>
                  <a:lnTo>
                    <a:pt x="2143" y="1670"/>
                  </a:lnTo>
                  <a:lnTo>
                    <a:pt x="2136" y="1663"/>
                  </a:lnTo>
                  <a:lnTo>
                    <a:pt x="2129" y="1658"/>
                  </a:lnTo>
                  <a:lnTo>
                    <a:pt x="2121" y="1653"/>
                  </a:lnTo>
                  <a:lnTo>
                    <a:pt x="2113" y="1650"/>
                  </a:lnTo>
                  <a:lnTo>
                    <a:pt x="2104" y="1648"/>
                  </a:lnTo>
                  <a:lnTo>
                    <a:pt x="2094" y="1646"/>
                  </a:lnTo>
                  <a:lnTo>
                    <a:pt x="2084" y="1645"/>
                  </a:lnTo>
                  <a:lnTo>
                    <a:pt x="2084" y="1645"/>
                  </a:lnTo>
                  <a:close/>
                  <a:moveTo>
                    <a:pt x="2074" y="1696"/>
                  </a:moveTo>
                  <a:lnTo>
                    <a:pt x="2074" y="1696"/>
                  </a:lnTo>
                  <a:lnTo>
                    <a:pt x="2082" y="1698"/>
                  </a:lnTo>
                  <a:lnTo>
                    <a:pt x="2090" y="1700"/>
                  </a:lnTo>
                  <a:lnTo>
                    <a:pt x="2096" y="1704"/>
                  </a:lnTo>
                  <a:lnTo>
                    <a:pt x="2103" y="1711"/>
                  </a:lnTo>
                  <a:lnTo>
                    <a:pt x="2109" y="1719"/>
                  </a:lnTo>
                  <a:lnTo>
                    <a:pt x="2112" y="1730"/>
                  </a:lnTo>
                  <a:lnTo>
                    <a:pt x="2115" y="1743"/>
                  </a:lnTo>
                  <a:lnTo>
                    <a:pt x="2116" y="1759"/>
                  </a:lnTo>
                  <a:lnTo>
                    <a:pt x="2116" y="1759"/>
                  </a:lnTo>
                  <a:lnTo>
                    <a:pt x="2115" y="1775"/>
                  </a:lnTo>
                  <a:lnTo>
                    <a:pt x="2113" y="1790"/>
                  </a:lnTo>
                  <a:lnTo>
                    <a:pt x="2111" y="1801"/>
                  </a:lnTo>
                  <a:lnTo>
                    <a:pt x="2106" y="1811"/>
                  </a:lnTo>
                  <a:lnTo>
                    <a:pt x="2100" y="1819"/>
                  </a:lnTo>
                  <a:lnTo>
                    <a:pt x="2093" y="1824"/>
                  </a:lnTo>
                  <a:lnTo>
                    <a:pt x="2085" y="1828"/>
                  </a:lnTo>
                  <a:lnTo>
                    <a:pt x="2075" y="1829"/>
                  </a:lnTo>
                  <a:lnTo>
                    <a:pt x="2075" y="1829"/>
                  </a:lnTo>
                  <a:lnTo>
                    <a:pt x="2067" y="1828"/>
                  </a:lnTo>
                  <a:lnTo>
                    <a:pt x="2061" y="1827"/>
                  </a:lnTo>
                  <a:lnTo>
                    <a:pt x="2055" y="1823"/>
                  </a:lnTo>
                  <a:lnTo>
                    <a:pt x="2050" y="1821"/>
                  </a:lnTo>
                  <a:lnTo>
                    <a:pt x="2041" y="1813"/>
                  </a:lnTo>
                  <a:lnTo>
                    <a:pt x="2035" y="1808"/>
                  </a:lnTo>
                  <a:lnTo>
                    <a:pt x="2035" y="1719"/>
                  </a:lnTo>
                  <a:lnTo>
                    <a:pt x="2035" y="1719"/>
                  </a:lnTo>
                  <a:lnTo>
                    <a:pt x="2039" y="1714"/>
                  </a:lnTo>
                  <a:lnTo>
                    <a:pt x="2043" y="1710"/>
                  </a:lnTo>
                  <a:lnTo>
                    <a:pt x="2047" y="1705"/>
                  </a:lnTo>
                  <a:lnTo>
                    <a:pt x="2052" y="1702"/>
                  </a:lnTo>
                  <a:lnTo>
                    <a:pt x="2057" y="1700"/>
                  </a:lnTo>
                  <a:lnTo>
                    <a:pt x="2063" y="1698"/>
                  </a:lnTo>
                  <a:lnTo>
                    <a:pt x="2069" y="1696"/>
                  </a:lnTo>
                  <a:lnTo>
                    <a:pt x="2074" y="1696"/>
                  </a:lnTo>
                  <a:lnTo>
                    <a:pt x="2074" y="1696"/>
                  </a:lnTo>
                  <a:close/>
                  <a:moveTo>
                    <a:pt x="1455" y="1666"/>
                  </a:moveTo>
                  <a:lnTo>
                    <a:pt x="1455" y="1666"/>
                  </a:lnTo>
                  <a:lnTo>
                    <a:pt x="1451" y="1662"/>
                  </a:lnTo>
                  <a:lnTo>
                    <a:pt x="1445" y="1658"/>
                  </a:lnTo>
                  <a:lnTo>
                    <a:pt x="1438" y="1654"/>
                  </a:lnTo>
                  <a:lnTo>
                    <a:pt x="1433" y="1651"/>
                  </a:lnTo>
                  <a:lnTo>
                    <a:pt x="1426" y="1649"/>
                  </a:lnTo>
                  <a:lnTo>
                    <a:pt x="1419" y="1646"/>
                  </a:lnTo>
                  <a:lnTo>
                    <a:pt x="1413" y="1646"/>
                  </a:lnTo>
                  <a:lnTo>
                    <a:pt x="1406" y="1645"/>
                  </a:lnTo>
                  <a:lnTo>
                    <a:pt x="1406" y="1645"/>
                  </a:lnTo>
                  <a:lnTo>
                    <a:pt x="1396" y="1646"/>
                  </a:lnTo>
                  <a:lnTo>
                    <a:pt x="1386" y="1648"/>
                  </a:lnTo>
                  <a:lnTo>
                    <a:pt x="1377" y="1650"/>
                  </a:lnTo>
                  <a:lnTo>
                    <a:pt x="1369" y="1653"/>
                  </a:lnTo>
                  <a:lnTo>
                    <a:pt x="1362" y="1658"/>
                  </a:lnTo>
                  <a:lnTo>
                    <a:pt x="1354" y="1663"/>
                  </a:lnTo>
                  <a:lnTo>
                    <a:pt x="1347" y="1670"/>
                  </a:lnTo>
                  <a:lnTo>
                    <a:pt x="1342" y="1676"/>
                  </a:lnTo>
                  <a:lnTo>
                    <a:pt x="1336" y="1684"/>
                  </a:lnTo>
                  <a:lnTo>
                    <a:pt x="1332" y="1693"/>
                  </a:lnTo>
                  <a:lnTo>
                    <a:pt x="1327" y="1702"/>
                  </a:lnTo>
                  <a:lnTo>
                    <a:pt x="1324" y="1712"/>
                  </a:lnTo>
                  <a:lnTo>
                    <a:pt x="1322" y="1723"/>
                  </a:lnTo>
                  <a:lnTo>
                    <a:pt x="1319" y="1735"/>
                  </a:lnTo>
                  <a:lnTo>
                    <a:pt x="1318" y="1748"/>
                  </a:lnTo>
                  <a:lnTo>
                    <a:pt x="1318" y="1760"/>
                  </a:lnTo>
                  <a:lnTo>
                    <a:pt x="1318" y="1760"/>
                  </a:lnTo>
                  <a:lnTo>
                    <a:pt x="1318" y="1774"/>
                  </a:lnTo>
                  <a:lnTo>
                    <a:pt x="1319" y="1787"/>
                  </a:lnTo>
                  <a:lnTo>
                    <a:pt x="1322" y="1799"/>
                  </a:lnTo>
                  <a:lnTo>
                    <a:pt x="1324" y="1810"/>
                  </a:lnTo>
                  <a:lnTo>
                    <a:pt x="1327" y="1821"/>
                  </a:lnTo>
                  <a:lnTo>
                    <a:pt x="1330" y="1831"/>
                  </a:lnTo>
                  <a:lnTo>
                    <a:pt x="1336" y="1840"/>
                  </a:lnTo>
                  <a:lnTo>
                    <a:pt x="1340" y="1848"/>
                  </a:lnTo>
                  <a:lnTo>
                    <a:pt x="1347" y="1856"/>
                  </a:lnTo>
                  <a:lnTo>
                    <a:pt x="1353" y="1861"/>
                  </a:lnTo>
                  <a:lnTo>
                    <a:pt x="1360" y="1867"/>
                  </a:lnTo>
                  <a:lnTo>
                    <a:pt x="1368" y="1871"/>
                  </a:lnTo>
                  <a:lnTo>
                    <a:pt x="1376" y="1874"/>
                  </a:lnTo>
                  <a:lnTo>
                    <a:pt x="1385" y="1878"/>
                  </a:lnTo>
                  <a:lnTo>
                    <a:pt x="1395" y="1879"/>
                  </a:lnTo>
                  <a:lnTo>
                    <a:pt x="1405" y="1879"/>
                  </a:lnTo>
                  <a:lnTo>
                    <a:pt x="1405" y="1879"/>
                  </a:lnTo>
                  <a:lnTo>
                    <a:pt x="1412" y="1879"/>
                  </a:lnTo>
                  <a:lnTo>
                    <a:pt x="1418" y="1878"/>
                  </a:lnTo>
                  <a:lnTo>
                    <a:pt x="1425" y="1877"/>
                  </a:lnTo>
                  <a:lnTo>
                    <a:pt x="1432" y="1874"/>
                  </a:lnTo>
                  <a:lnTo>
                    <a:pt x="1438" y="1871"/>
                  </a:lnTo>
                  <a:lnTo>
                    <a:pt x="1444" y="1867"/>
                  </a:lnTo>
                  <a:lnTo>
                    <a:pt x="1449" y="1863"/>
                  </a:lnTo>
                  <a:lnTo>
                    <a:pt x="1455" y="1858"/>
                  </a:lnTo>
                  <a:lnTo>
                    <a:pt x="1455" y="1863"/>
                  </a:lnTo>
                  <a:lnTo>
                    <a:pt x="1455" y="1863"/>
                  </a:lnTo>
                  <a:lnTo>
                    <a:pt x="1455" y="1872"/>
                  </a:lnTo>
                  <a:lnTo>
                    <a:pt x="1454" y="1882"/>
                  </a:lnTo>
                  <a:lnTo>
                    <a:pt x="1452" y="1892"/>
                  </a:lnTo>
                  <a:lnTo>
                    <a:pt x="1449" y="1897"/>
                  </a:lnTo>
                  <a:lnTo>
                    <a:pt x="1446" y="1901"/>
                  </a:lnTo>
                  <a:lnTo>
                    <a:pt x="1443" y="1906"/>
                  </a:lnTo>
                  <a:lnTo>
                    <a:pt x="1438" y="1910"/>
                  </a:lnTo>
                  <a:lnTo>
                    <a:pt x="1432" y="1913"/>
                  </a:lnTo>
                  <a:lnTo>
                    <a:pt x="1425" y="1916"/>
                  </a:lnTo>
                  <a:lnTo>
                    <a:pt x="1417" y="1919"/>
                  </a:lnTo>
                  <a:lnTo>
                    <a:pt x="1407" y="1920"/>
                  </a:lnTo>
                  <a:lnTo>
                    <a:pt x="1396" y="1922"/>
                  </a:lnTo>
                  <a:lnTo>
                    <a:pt x="1384" y="1922"/>
                  </a:lnTo>
                  <a:lnTo>
                    <a:pt x="1382" y="1922"/>
                  </a:lnTo>
                  <a:lnTo>
                    <a:pt x="1401" y="1966"/>
                  </a:lnTo>
                  <a:lnTo>
                    <a:pt x="1402" y="1966"/>
                  </a:lnTo>
                  <a:lnTo>
                    <a:pt x="1402" y="1966"/>
                  </a:lnTo>
                  <a:lnTo>
                    <a:pt x="1415" y="1966"/>
                  </a:lnTo>
                  <a:lnTo>
                    <a:pt x="1427" y="1963"/>
                  </a:lnTo>
                  <a:lnTo>
                    <a:pt x="1439" y="1961"/>
                  </a:lnTo>
                  <a:lnTo>
                    <a:pt x="1449" y="1958"/>
                  </a:lnTo>
                  <a:lnTo>
                    <a:pt x="1459" y="1954"/>
                  </a:lnTo>
                  <a:lnTo>
                    <a:pt x="1468" y="1950"/>
                  </a:lnTo>
                  <a:lnTo>
                    <a:pt x="1476" y="1943"/>
                  </a:lnTo>
                  <a:lnTo>
                    <a:pt x="1484" y="1938"/>
                  </a:lnTo>
                  <a:lnTo>
                    <a:pt x="1491" y="1930"/>
                  </a:lnTo>
                  <a:lnTo>
                    <a:pt x="1495" y="1921"/>
                  </a:lnTo>
                  <a:lnTo>
                    <a:pt x="1501" y="1912"/>
                  </a:lnTo>
                  <a:lnTo>
                    <a:pt x="1504" y="1902"/>
                  </a:lnTo>
                  <a:lnTo>
                    <a:pt x="1507" y="1891"/>
                  </a:lnTo>
                  <a:lnTo>
                    <a:pt x="1509" y="1880"/>
                  </a:lnTo>
                  <a:lnTo>
                    <a:pt x="1511" y="1868"/>
                  </a:lnTo>
                  <a:lnTo>
                    <a:pt x="1511" y="1853"/>
                  </a:lnTo>
                  <a:lnTo>
                    <a:pt x="1511" y="1651"/>
                  </a:lnTo>
                  <a:lnTo>
                    <a:pt x="1455" y="1651"/>
                  </a:lnTo>
                  <a:lnTo>
                    <a:pt x="1455" y="1666"/>
                  </a:lnTo>
                  <a:close/>
                  <a:moveTo>
                    <a:pt x="1455" y="1719"/>
                  </a:moveTo>
                  <a:lnTo>
                    <a:pt x="1455" y="1807"/>
                  </a:lnTo>
                  <a:lnTo>
                    <a:pt x="1455" y="1807"/>
                  </a:lnTo>
                  <a:lnTo>
                    <a:pt x="1448" y="1814"/>
                  </a:lnTo>
                  <a:lnTo>
                    <a:pt x="1439" y="1822"/>
                  </a:lnTo>
                  <a:lnTo>
                    <a:pt x="1435" y="1824"/>
                  </a:lnTo>
                  <a:lnTo>
                    <a:pt x="1429" y="1827"/>
                  </a:lnTo>
                  <a:lnTo>
                    <a:pt x="1423" y="1828"/>
                  </a:lnTo>
                  <a:lnTo>
                    <a:pt x="1416" y="1829"/>
                  </a:lnTo>
                  <a:lnTo>
                    <a:pt x="1416" y="1829"/>
                  </a:lnTo>
                  <a:lnTo>
                    <a:pt x="1408" y="1828"/>
                  </a:lnTo>
                  <a:lnTo>
                    <a:pt x="1402" y="1825"/>
                  </a:lnTo>
                  <a:lnTo>
                    <a:pt x="1394" y="1821"/>
                  </a:lnTo>
                  <a:lnTo>
                    <a:pt x="1388" y="1815"/>
                  </a:lnTo>
                  <a:lnTo>
                    <a:pt x="1383" y="1807"/>
                  </a:lnTo>
                  <a:lnTo>
                    <a:pt x="1378" y="1794"/>
                  </a:lnTo>
                  <a:lnTo>
                    <a:pt x="1375" y="1779"/>
                  </a:lnTo>
                  <a:lnTo>
                    <a:pt x="1374" y="1759"/>
                  </a:lnTo>
                  <a:lnTo>
                    <a:pt x="1374" y="1759"/>
                  </a:lnTo>
                  <a:lnTo>
                    <a:pt x="1375" y="1741"/>
                  </a:lnTo>
                  <a:lnTo>
                    <a:pt x="1378" y="1728"/>
                  </a:lnTo>
                  <a:lnTo>
                    <a:pt x="1383" y="1717"/>
                  </a:lnTo>
                  <a:lnTo>
                    <a:pt x="1388" y="1709"/>
                  </a:lnTo>
                  <a:lnTo>
                    <a:pt x="1394" y="1702"/>
                  </a:lnTo>
                  <a:lnTo>
                    <a:pt x="1402" y="1699"/>
                  </a:lnTo>
                  <a:lnTo>
                    <a:pt x="1408" y="1696"/>
                  </a:lnTo>
                  <a:lnTo>
                    <a:pt x="1416" y="1696"/>
                  </a:lnTo>
                  <a:lnTo>
                    <a:pt x="1416" y="1696"/>
                  </a:lnTo>
                  <a:lnTo>
                    <a:pt x="1423" y="1696"/>
                  </a:lnTo>
                  <a:lnTo>
                    <a:pt x="1429" y="1699"/>
                  </a:lnTo>
                  <a:lnTo>
                    <a:pt x="1436" y="1701"/>
                  </a:lnTo>
                  <a:lnTo>
                    <a:pt x="1441" y="1703"/>
                  </a:lnTo>
                  <a:lnTo>
                    <a:pt x="1445" y="1708"/>
                  </a:lnTo>
                  <a:lnTo>
                    <a:pt x="1449" y="1711"/>
                  </a:lnTo>
                  <a:lnTo>
                    <a:pt x="1455" y="1719"/>
                  </a:lnTo>
                  <a:lnTo>
                    <a:pt x="1455" y="1719"/>
                  </a:lnTo>
                  <a:close/>
                  <a:moveTo>
                    <a:pt x="1683" y="1705"/>
                  </a:moveTo>
                  <a:lnTo>
                    <a:pt x="1683" y="1705"/>
                  </a:lnTo>
                  <a:lnTo>
                    <a:pt x="1696" y="1699"/>
                  </a:lnTo>
                  <a:lnTo>
                    <a:pt x="1709" y="1694"/>
                  </a:lnTo>
                  <a:lnTo>
                    <a:pt x="1724" y="1691"/>
                  </a:lnTo>
                  <a:lnTo>
                    <a:pt x="1740" y="1690"/>
                  </a:lnTo>
                  <a:lnTo>
                    <a:pt x="1740" y="1690"/>
                  </a:lnTo>
                  <a:lnTo>
                    <a:pt x="1750" y="1691"/>
                  </a:lnTo>
                  <a:lnTo>
                    <a:pt x="1757" y="1692"/>
                  </a:lnTo>
                  <a:lnTo>
                    <a:pt x="1764" y="1694"/>
                  </a:lnTo>
                  <a:lnTo>
                    <a:pt x="1770" y="1699"/>
                  </a:lnTo>
                  <a:lnTo>
                    <a:pt x="1774" y="1703"/>
                  </a:lnTo>
                  <a:lnTo>
                    <a:pt x="1777" y="1709"/>
                  </a:lnTo>
                  <a:lnTo>
                    <a:pt x="1780" y="1714"/>
                  </a:lnTo>
                  <a:lnTo>
                    <a:pt x="1780" y="1722"/>
                  </a:lnTo>
                  <a:lnTo>
                    <a:pt x="1780" y="1738"/>
                  </a:lnTo>
                  <a:lnTo>
                    <a:pt x="1780" y="1738"/>
                  </a:lnTo>
                  <a:lnTo>
                    <a:pt x="1770" y="1733"/>
                  </a:lnTo>
                  <a:lnTo>
                    <a:pt x="1757" y="1730"/>
                  </a:lnTo>
                  <a:lnTo>
                    <a:pt x="1745" y="1728"/>
                  </a:lnTo>
                  <a:lnTo>
                    <a:pt x="1732" y="1727"/>
                  </a:lnTo>
                  <a:lnTo>
                    <a:pt x="1732" y="1727"/>
                  </a:lnTo>
                  <a:lnTo>
                    <a:pt x="1716" y="1728"/>
                  </a:lnTo>
                  <a:lnTo>
                    <a:pt x="1701" y="1731"/>
                  </a:lnTo>
                  <a:lnTo>
                    <a:pt x="1686" y="1735"/>
                  </a:lnTo>
                  <a:lnTo>
                    <a:pt x="1678" y="1739"/>
                  </a:lnTo>
                  <a:lnTo>
                    <a:pt x="1672" y="1743"/>
                  </a:lnTo>
                  <a:lnTo>
                    <a:pt x="1666" y="1748"/>
                  </a:lnTo>
                  <a:lnTo>
                    <a:pt x="1661" y="1753"/>
                  </a:lnTo>
                  <a:lnTo>
                    <a:pt x="1655" y="1759"/>
                  </a:lnTo>
                  <a:lnTo>
                    <a:pt x="1651" y="1765"/>
                  </a:lnTo>
                  <a:lnTo>
                    <a:pt x="1647" y="1773"/>
                  </a:lnTo>
                  <a:lnTo>
                    <a:pt x="1645" y="1782"/>
                  </a:lnTo>
                  <a:lnTo>
                    <a:pt x="1644" y="1791"/>
                  </a:lnTo>
                  <a:lnTo>
                    <a:pt x="1643" y="1800"/>
                  </a:lnTo>
                  <a:lnTo>
                    <a:pt x="1643" y="1800"/>
                  </a:lnTo>
                  <a:lnTo>
                    <a:pt x="1644" y="1811"/>
                  </a:lnTo>
                  <a:lnTo>
                    <a:pt x="1645" y="1821"/>
                  </a:lnTo>
                  <a:lnTo>
                    <a:pt x="1647" y="1829"/>
                  </a:lnTo>
                  <a:lnTo>
                    <a:pt x="1651" y="1838"/>
                  </a:lnTo>
                  <a:lnTo>
                    <a:pt x="1654" y="1844"/>
                  </a:lnTo>
                  <a:lnTo>
                    <a:pt x="1659" y="1851"/>
                  </a:lnTo>
                  <a:lnTo>
                    <a:pt x="1664" y="1857"/>
                  </a:lnTo>
                  <a:lnTo>
                    <a:pt x="1671" y="1862"/>
                  </a:lnTo>
                  <a:lnTo>
                    <a:pt x="1676" y="1867"/>
                  </a:lnTo>
                  <a:lnTo>
                    <a:pt x="1683" y="1870"/>
                  </a:lnTo>
                  <a:lnTo>
                    <a:pt x="1697" y="1876"/>
                  </a:lnTo>
                  <a:lnTo>
                    <a:pt x="1712" y="1879"/>
                  </a:lnTo>
                  <a:lnTo>
                    <a:pt x="1726" y="1880"/>
                  </a:lnTo>
                  <a:lnTo>
                    <a:pt x="1726" y="1880"/>
                  </a:lnTo>
                  <a:lnTo>
                    <a:pt x="1738" y="1878"/>
                  </a:lnTo>
                  <a:lnTo>
                    <a:pt x="1746" y="1877"/>
                  </a:lnTo>
                  <a:lnTo>
                    <a:pt x="1753" y="1874"/>
                  </a:lnTo>
                  <a:lnTo>
                    <a:pt x="1761" y="1871"/>
                  </a:lnTo>
                  <a:lnTo>
                    <a:pt x="1767" y="1867"/>
                  </a:lnTo>
                  <a:lnTo>
                    <a:pt x="1774" y="1862"/>
                  </a:lnTo>
                  <a:lnTo>
                    <a:pt x="1780" y="1857"/>
                  </a:lnTo>
                  <a:lnTo>
                    <a:pt x="1780" y="1874"/>
                  </a:lnTo>
                  <a:lnTo>
                    <a:pt x="1835" y="1874"/>
                  </a:lnTo>
                  <a:lnTo>
                    <a:pt x="1835" y="1723"/>
                  </a:lnTo>
                  <a:lnTo>
                    <a:pt x="1835" y="1723"/>
                  </a:lnTo>
                  <a:lnTo>
                    <a:pt x="1835" y="1714"/>
                  </a:lnTo>
                  <a:lnTo>
                    <a:pt x="1834" y="1707"/>
                  </a:lnTo>
                  <a:lnTo>
                    <a:pt x="1832" y="1699"/>
                  </a:lnTo>
                  <a:lnTo>
                    <a:pt x="1830" y="1691"/>
                  </a:lnTo>
                  <a:lnTo>
                    <a:pt x="1825" y="1684"/>
                  </a:lnTo>
                  <a:lnTo>
                    <a:pt x="1822" y="1678"/>
                  </a:lnTo>
                  <a:lnTo>
                    <a:pt x="1816" y="1672"/>
                  </a:lnTo>
                  <a:lnTo>
                    <a:pt x="1811" y="1666"/>
                  </a:lnTo>
                  <a:lnTo>
                    <a:pt x="1805" y="1662"/>
                  </a:lnTo>
                  <a:lnTo>
                    <a:pt x="1798" y="1658"/>
                  </a:lnTo>
                  <a:lnTo>
                    <a:pt x="1791" y="1654"/>
                  </a:lnTo>
                  <a:lnTo>
                    <a:pt x="1783" y="1651"/>
                  </a:lnTo>
                  <a:lnTo>
                    <a:pt x="1774" y="1649"/>
                  </a:lnTo>
                  <a:lnTo>
                    <a:pt x="1765" y="1648"/>
                  </a:lnTo>
                  <a:lnTo>
                    <a:pt x="1755" y="1646"/>
                  </a:lnTo>
                  <a:lnTo>
                    <a:pt x="1745" y="1645"/>
                  </a:lnTo>
                  <a:lnTo>
                    <a:pt x="1745" y="1645"/>
                  </a:lnTo>
                  <a:lnTo>
                    <a:pt x="1733" y="1646"/>
                  </a:lnTo>
                  <a:lnTo>
                    <a:pt x="1723" y="1646"/>
                  </a:lnTo>
                  <a:lnTo>
                    <a:pt x="1712" y="1649"/>
                  </a:lnTo>
                  <a:lnTo>
                    <a:pt x="1701" y="1651"/>
                  </a:lnTo>
                  <a:lnTo>
                    <a:pt x="1691" y="1654"/>
                  </a:lnTo>
                  <a:lnTo>
                    <a:pt x="1681" y="1658"/>
                  </a:lnTo>
                  <a:lnTo>
                    <a:pt x="1671" y="1662"/>
                  </a:lnTo>
                  <a:lnTo>
                    <a:pt x="1661" y="1668"/>
                  </a:lnTo>
                  <a:lnTo>
                    <a:pt x="1683" y="1705"/>
                  </a:lnTo>
                  <a:close/>
                  <a:moveTo>
                    <a:pt x="1698" y="1800"/>
                  </a:moveTo>
                  <a:lnTo>
                    <a:pt x="1698" y="1800"/>
                  </a:lnTo>
                  <a:lnTo>
                    <a:pt x="1698" y="1793"/>
                  </a:lnTo>
                  <a:lnTo>
                    <a:pt x="1701" y="1787"/>
                  </a:lnTo>
                  <a:lnTo>
                    <a:pt x="1704" y="1781"/>
                  </a:lnTo>
                  <a:lnTo>
                    <a:pt x="1708" y="1777"/>
                  </a:lnTo>
                  <a:lnTo>
                    <a:pt x="1714" y="1773"/>
                  </a:lnTo>
                  <a:lnTo>
                    <a:pt x="1721" y="1771"/>
                  </a:lnTo>
                  <a:lnTo>
                    <a:pt x="1728" y="1769"/>
                  </a:lnTo>
                  <a:lnTo>
                    <a:pt x="1736" y="1769"/>
                  </a:lnTo>
                  <a:lnTo>
                    <a:pt x="1736" y="1769"/>
                  </a:lnTo>
                  <a:lnTo>
                    <a:pt x="1748" y="1769"/>
                  </a:lnTo>
                  <a:lnTo>
                    <a:pt x="1760" y="1771"/>
                  </a:lnTo>
                  <a:lnTo>
                    <a:pt x="1770" y="1774"/>
                  </a:lnTo>
                  <a:lnTo>
                    <a:pt x="1780" y="1780"/>
                  </a:lnTo>
                  <a:lnTo>
                    <a:pt x="1780" y="1810"/>
                  </a:lnTo>
                  <a:lnTo>
                    <a:pt x="1780" y="1810"/>
                  </a:lnTo>
                  <a:lnTo>
                    <a:pt x="1777" y="1814"/>
                  </a:lnTo>
                  <a:lnTo>
                    <a:pt x="1773" y="1819"/>
                  </a:lnTo>
                  <a:lnTo>
                    <a:pt x="1768" y="1823"/>
                  </a:lnTo>
                  <a:lnTo>
                    <a:pt x="1763" y="1827"/>
                  </a:lnTo>
                  <a:lnTo>
                    <a:pt x="1757" y="1830"/>
                  </a:lnTo>
                  <a:lnTo>
                    <a:pt x="1751" y="1832"/>
                  </a:lnTo>
                  <a:lnTo>
                    <a:pt x="1744" y="1833"/>
                  </a:lnTo>
                  <a:lnTo>
                    <a:pt x="1736" y="1834"/>
                  </a:lnTo>
                  <a:lnTo>
                    <a:pt x="1736" y="1834"/>
                  </a:lnTo>
                  <a:lnTo>
                    <a:pt x="1728" y="1833"/>
                  </a:lnTo>
                  <a:lnTo>
                    <a:pt x="1721" y="1831"/>
                  </a:lnTo>
                  <a:lnTo>
                    <a:pt x="1714" y="1829"/>
                  </a:lnTo>
                  <a:lnTo>
                    <a:pt x="1708" y="1824"/>
                  </a:lnTo>
                  <a:lnTo>
                    <a:pt x="1704" y="1820"/>
                  </a:lnTo>
                  <a:lnTo>
                    <a:pt x="1701" y="1814"/>
                  </a:lnTo>
                  <a:lnTo>
                    <a:pt x="1699" y="1808"/>
                  </a:lnTo>
                  <a:lnTo>
                    <a:pt x="1698" y="1800"/>
                  </a:lnTo>
                  <a:lnTo>
                    <a:pt x="1698" y="1800"/>
                  </a:lnTo>
                  <a:close/>
                  <a:moveTo>
                    <a:pt x="2350" y="1810"/>
                  </a:moveTo>
                  <a:lnTo>
                    <a:pt x="2350" y="1810"/>
                  </a:lnTo>
                  <a:lnTo>
                    <a:pt x="2342" y="1817"/>
                  </a:lnTo>
                  <a:lnTo>
                    <a:pt x="2332" y="1822"/>
                  </a:lnTo>
                  <a:lnTo>
                    <a:pt x="2326" y="1824"/>
                  </a:lnTo>
                  <a:lnTo>
                    <a:pt x="2320" y="1827"/>
                  </a:lnTo>
                  <a:lnTo>
                    <a:pt x="2313" y="1828"/>
                  </a:lnTo>
                  <a:lnTo>
                    <a:pt x="2306" y="1829"/>
                  </a:lnTo>
                  <a:lnTo>
                    <a:pt x="2306" y="1829"/>
                  </a:lnTo>
                  <a:lnTo>
                    <a:pt x="2301" y="1828"/>
                  </a:lnTo>
                  <a:lnTo>
                    <a:pt x="2294" y="1828"/>
                  </a:lnTo>
                  <a:lnTo>
                    <a:pt x="2286" y="1825"/>
                  </a:lnTo>
                  <a:lnTo>
                    <a:pt x="2277" y="1821"/>
                  </a:lnTo>
                  <a:lnTo>
                    <a:pt x="2270" y="1815"/>
                  </a:lnTo>
                  <a:lnTo>
                    <a:pt x="2266" y="1811"/>
                  </a:lnTo>
                  <a:lnTo>
                    <a:pt x="2263" y="1807"/>
                  </a:lnTo>
                  <a:lnTo>
                    <a:pt x="2261" y="1801"/>
                  </a:lnTo>
                  <a:lnTo>
                    <a:pt x="2259" y="1794"/>
                  </a:lnTo>
                  <a:lnTo>
                    <a:pt x="2257" y="1788"/>
                  </a:lnTo>
                  <a:lnTo>
                    <a:pt x="2256" y="1780"/>
                  </a:lnTo>
                  <a:lnTo>
                    <a:pt x="2393" y="1780"/>
                  </a:lnTo>
                  <a:lnTo>
                    <a:pt x="2393" y="1780"/>
                  </a:lnTo>
                  <a:lnTo>
                    <a:pt x="2394" y="1763"/>
                  </a:lnTo>
                  <a:lnTo>
                    <a:pt x="2394" y="1763"/>
                  </a:lnTo>
                  <a:lnTo>
                    <a:pt x="2394" y="1750"/>
                  </a:lnTo>
                  <a:lnTo>
                    <a:pt x="2392" y="1738"/>
                  </a:lnTo>
                  <a:lnTo>
                    <a:pt x="2391" y="1725"/>
                  </a:lnTo>
                  <a:lnTo>
                    <a:pt x="2388" y="1714"/>
                  </a:lnTo>
                  <a:lnTo>
                    <a:pt x="2384" y="1704"/>
                  </a:lnTo>
                  <a:lnTo>
                    <a:pt x="2380" y="1694"/>
                  </a:lnTo>
                  <a:lnTo>
                    <a:pt x="2374" y="1685"/>
                  </a:lnTo>
                  <a:lnTo>
                    <a:pt x="2369" y="1678"/>
                  </a:lnTo>
                  <a:lnTo>
                    <a:pt x="2362" y="1670"/>
                  </a:lnTo>
                  <a:lnTo>
                    <a:pt x="2355" y="1664"/>
                  </a:lnTo>
                  <a:lnTo>
                    <a:pt x="2348" y="1659"/>
                  </a:lnTo>
                  <a:lnTo>
                    <a:pt x="2339" y="1654"/>
                  </a:lnTo>
                  <a:lnTo>
                    <a:pt x="2330" y="1651"/>
                  </a:lnTo>
                  <a:lnTo>
                    <a:pt x="2321" y="1648"/>
                  </a:lnTo>
                  <a:lnTo>
                    <a:pt x="2311" y="1646"/>
                  </a:lnTo>
                  <a:lnTo>
                    <a:pt x="2300" y="1645"/>
                  </a:lnTo>
                  <a:lnTo>
                    <a:pt x="2300" y="1645"/>
                  </a:lnTo>
                  <a:lnTo>
                    <a:pt x="2290" y="1646"/>
                  </a:lnTo>
                  <a:lnTo>
                    <a:pt x="2280" y="1648"/>
                  </a:lnTo>
                  <a:lnTo>
                    <a:pt x="2270" y="1651"/>
                  </a:lnTo>
                  <a:lnTo>
                    <a:pt x="2260" y="1654"/>
                  </a:lnTo>
                  <a:lnTo>
                    <a:pt x="2251" y="1659"/>
                  </a:lnTo>
                  <a:lnTo>
                    <a:pt x="2243" y="1665"/>
                  </a:lnTo>
                  <a:lnTo>
                    <a:pt x="2235" y="1671"/>
                  </a:lnTo>
                  <a:lnTo>
                    <a:pt x="2229" y="1679"/>
                  </a:lnTo>
                  <a:lnTo>
                    <a:pt x="2222" y="1686"/>
                  </a:lnTo>
                  <a:lnTo>
                    <a:pt x="2216" y="1695"/>
                  </a:lnTo>
                  <a:lnTo>
                    <a:pt x="2212" y="1705"/>
                  </a:lnTo>
                  <a:lnTo>
                    <a:pt x="2207" y="1715"/>
                  </a:lnTo>
                  <a:lnTo>
                    <a:pt x="2204" y="1727"/>
                  </a:lnTo>
                  <a:lnTo>
                    <a:pt x="2202" y="1739"/>
                  </a:lnTo>
                  <a:lnTo>
                    <a:pt x="2201" y="1750"/>
                  </a:lnTo>
                  <a:lnTo>
                    <a:pt x="2200" y="1763"/>
                  </a:lnTo>
                  <a:lnTo>
                    <a:pt x="2200" y="1763"/>
                  </a:lnTo>
                  <a:lnTo>
                    <a:pt x="2201" y="1775"/>
                  </a:lnTo>
                  <a:lnTo>
                    <a:pt x="2202" y="1788"/>
                  </a:lnTo>
                  <a:lnTo>
                    <a:pt x="2204" y="1800"/>
                  </a:lnTo>
                  <a:lnTo>
                    <a:pt x="2207" y="1811"/>
                  </a:lnTo>
                  <a:lnTo>
                    <a:pt x="2212" y="1821"/>
                  </a:lnTo>
                  <a:lnTo>
                    <a:pt x="2216" y="1831"/>
                  </a:lnTo>
                  <a:lnTo>
                    <a:pt x="2222" y="1840"/>
                  </a:lnTo>
                  <a:lnTo>
                    <a:pt x="2229" y="1848"/>
                  </a:lnTo>
                  <a:lnTo>
                    <a:pt x="2236" y="1854"/>
                  </a:lnTo>
                  <a:lnTo>
                    <a:pt x="2244" y="1861"/>
                  </a:lnTo>
                  <a:lnTo>
                    <a:pt x="2253" y="1867"/>
                  </a:lnTo>
                  <a:lnTo>
                    <a:pt x="2262" y="1871"/>
                  </a:lnTo>
                  <a:lnTo>
                    <a:pt x="2272" y="1874"/>
                  </a:lnTo>
                  <a:lnTo>
                    <a:pt x="2283" y="1878"/>
                  </a:lnTo>
                  <a:lnTo>
                    <a:pt x="2294" y="1879"/>
                  </a:lnTo>
                  <a:lnTo>
                    <a:pt x="2306" y="1880"/>
                  </a:lnTo>
                  <a:lnTo>
                    <a:pt x="2306" y="1880"/>
                  </a:lnTo>
                  <a:lnTo>
                    <a:pt x="2317" y="1879"/>
                  </a:lnTo>
                  <a:lnTo>
                    <a:pt x="2327" y="1878"/>
                  </a:lnTo>
                  <a:lnTo>
                    <a:pt x="2339" y="1874"/>
                  </a:lnTo>
                  <a:lnTo>
                    <a:pt x="2349" y="1871"/>
                  </a:lnTo>
                  <a:lnTo>
                    <a:pt x="2359" y="1866"/>
                  </a:lnTo>
                  <a:lnTo>
                    <a:pt x="2368" y="1860"/>
                  </a:lnTo>
                  <a:lnTo>
                    <a:pt x="2376" y="1852"/>
                  </a:lnTo>
                  <a:lnTo>
                    <a:pt x="2385" y="1844"/>
                  </a:lnTo>
                  <a:lnTo>
                    <a:pt x="2350" y="1810"/>
                  </a:lnTo>
                  <a:close/>
                  <a:moveTo>
                    <a:pt x="2257" y="1739"/>
                  </a:moveTo>
                  <a:lnTo>
                    <a:pt x="2257" y="1739"/>
                  </a:lnTo>
                  <a:lnTo>
                    <a:pt x="2259" y="1729"/>
                  </a:lnTo>
                  <a:lnTo>
                    <a:pt x="2261" y="1720"/>
                  </a:lnTo>
                  <a:lnTo>
                    <a:pt x="2264" y="1712"/>
                  </a:lnTo>
                  <a:lnTo>
                    <a:pt x="2270" y="1705"/>
                  </a:lnTo>
                  <a:lnTo>
                    <a:pt x="2275" y="1700"/>
                  </a:lnTo>
                  <a:lnTo>
                    <a:pt x="2282" y="1696"/>
                  </a:lnTo>
                  <a:lnTo>
                    <a:pt x="2290" y="1693"/>
                  </a:lnTo>
                  <a:lnTo>
                    <a:pt x="2299" y="1693"/>
                  </a:lnTo>
                  <a:lnTo>
                    <a:pt x="2299" y="1693"/>
                  </a:lnTo>
                  <a:lnTo>
                    <a:pt x="2309" y="1694"/>
                  </a:lnTo>
                  <a:lnTo>
                    <a:pt x="2317" y="1696"/>
                  </a:lnTo>
                  <a:lnTo>
                    <a:pt x="2324" y="1701"/>
                  </a:lnTo>
                  <a:lnTo>
                    <a:pt x="2330" y="1708"/>
                  </a:lnTo>
                  <a:lnTo>
                    <a:pt x="2334" y="1714"/>
                  </a:lnTo>
                  <a:lnTo>
                    <a:pt x="2338" y="1722"/>
                  </a:lnTo>
                  <a:lnTo>
                    <a:pt x="2340" y="1731"/>
                  </a:lnTo>
                  <a:lnTo>
                    <a:pt x="2341" y="1739"/>
                  </a:lnTo>
                  <a:lnTo>
                    <a:pt x="2257" y="1739"/>
                  </a:lnTo>
                  <a:close/>
                  <a:moveTo>
                    <a:pt x="2884" y="1810"/>
                  </a:moveTo>
                  <a:lnTo>
                    <a:pt x="2884" y="1810"/>
                  </a:lnTo>
                  <a:lnTo>
                    <a:pt x="2875" y="1817"/>
                  </a:lnTo>
                  <a:lnTo>
                    <a:pt x="2867" y="1822"/>
                  </a:lnTo>
                  <a:lnTo>
                    <a:pt x="2860" y="1824"/>
                  </a:lnTo>
                  <a:lnTo>
                    <a:pt x="2854" y="1827"/>
                  </a:lnTo>
                  <a:lnTo>
                    <a:pt x="2848" y="1828"/>
                  </a:lnTo>
                  <a:lnTo>
                    <a:pt x="2840" y="1829"/>
                  </a:lnTo>
                  <a:lnTo>
                    <a:pt x="2840" y="1829"/>
                  </a:lnTo>
                  <a:lnTo>
                    <a:pt x="2834" y="1828"/>
                  </a:lnTo>
                  <a:lnTo>
                    <a:pt x="2828" y="1828"/>
                  </a:lnTo>
                  <a:lnTo>
                    <a:pt x="2820" y="1825"/>
                  </a:lnTo>
                  <a:lnTo>
                    <a:pt x="2812" y="1821"/>
                  </a:lnTo>
                  <a:lnTo>
                    <a:pt x="2804" y="1815"/>
                  </a:lnTo>
                  <a:lnTo>
                    <a:pt x="2801" y="1811"/>
                  </a:lnTo>
                  <a:lnTo>
                    <a:pt x="2798" y="1807"/>
                  </a:lnTo>
                  <a:lnTo>
                    <a:pt x="2795" y="1801"/>
                  </a:lnTo>
                  <a:lnTo>
                    <a:pt x="2793" y="1794"/>
                  </a:lnTo>
                  <a:lnTo>
                    <a:pt x="2791" y="1788"/>
                  </a:lnTo>
                  <a:lnTo>
                    <a:pt x="2790" y="1780"/>
                  </a:lnTo>
                  <a:lnTo>
                    <a:pt x="2928" y="1780"/>
                  </a:lnTo>
                  <a:lnTo>
                    <a:pt x="2928" y="1780"/>
                  </a:lnTo>
                  <a:lnTo>
                    <a:pt x="2929" y="1763"/>
                  </a:lnTo>
                  <a:lnTo>
                    <a:pt x="2929" y="1763"/>
                  </a:lnTo>
                  <a:lnTo>
                    <a:pt x="2928" y="1750"/>
                  </a:lnTo>
                  <a:lnTo>
                    <a:pt x="2927" y="1738"/>
                  </a:lnTo>
                  <a:lnTo>
                    <a:pt x="2924" y="1725"/>
                  </a:lnTo>
                  <a:lnTo>
                    <a:pt x="2922" y="1714"/>
                  </a:lnTo>
                  <a:lnTo>
                    <a:pt x="2918" y="1704"/>
                  </a:lnTo>
                  <a:lnTo>
                    <a:pt x="2913" y="1694"/>
                  </a:lnTo>
                  <a:lnTo>
                    <a:pt x="2909" y="1685"/>
                  </a:lnTo>
                  <a:lnTo>
                    <a:pt x="2903" y="1678"/>
                  </a:lnTo>
                  <a:lnTo>
                    <a:pt x="2897" y="1670"/>
                  </a:lnTo>
                  <a:lnTo>
                    <a:pt x="2889" y="1664"/>
                  </a:lnTo>
                  <a:lnTo>
                    <a:pt x="2881" y="1659"/>
                  </a:lnTo>
                  <a:lnTo>
                    <a:pt x="2873" y="1654"/>
                  </a:lnTo>
                  <a:lnTo>
                    <a:pt x="2864" y="1651"/>
                  </a:lnTo>
                  <a:lnTo>
                    <a:pt x="2854" y="1648"/>
                  </a:lnTo>
                  <a:lnTo>
                    <a:pt x="2844" y="1646"/>
                  </a:lnTo>
                  <a:lnTo>
                    <a:pt x="2834" y="1645"/>
                  </a:lnTo>
                  <a:lnTo>
                    <a:pt x="2834" y="1645"/>
                  </a:lnTo>
                  <a:lnTo>
                    <a:pt x="2823" y="1646"/>
                  </a:lnTo>
                  <a:lnTo>
                    <a:pt x="2813" y="1648"/>
                  </a:lnTo>
                  <a:lnTo>
                    <a:pt x="2803" y="1651"/>
                  </a:lnTo>
                  <a:lnTo>
                    <a:pt x="2794" y="1654"/>
                  </a:lnTo>
                  <a:lnTo>
                    <a:pt x="2785" y="1659"/>
                  </a:lnTo>
                  <a:lnTo>
                    <a:pt x="2777" y="1665"/>
                  </a:lnTo>
                  <a:lnTo>
                    <a:pt x="2770" y="1671"/>
                  </a:lnTo>
                  <a:lnTo>
                    <a:pt x="2762" y="1679"/>
                  </a:lnTo>
                  <a:lnTo>
                    <a:pt x="2755" y="1686"/>
                  </a:lnTo>
                  <a:lnTo>
                    <a:pt x="2750" y="1695"/>
                  </a:lnTo>
                  <a:lnTo>
                    <a:pt x="2745" y="1705"/>
                  </a:lnTo>
                  <a:lnTo>
                    <a:pt x="2741" y="1715"/>
                  </a:lnTo>
                  <a:lnTo>
                    <a:pt x="2739" y="1727"/>
                  </a:lnTo>
                  <a:lnTo>
                    <a:pt x="2735" y="1739"/>
                  </a:lnTo>
                  <a:lnTo>
                    <a:pt x="2734" y="1750"/>
                  </a:lnTo>
                  <a:lnTo>
                    <a:pt x="2734" y="1763"/>
                  </a:lnTo>
                  <a:lnTo>
                    <a:pt x="2734" y="1763"/>
                  </a:lnTo>
                  <a:lnTo>
                    <a:pt x="2734" y="1775"/>
                  </a:lnTo>
                  <a:lnTo>
                    <a:pt x="2735" y="1788"/>
                  </a:lnTo>
                  <a:lnTo>
                    <a:pt x="2738" y="1800"/>
                  </a:lnTo>
                  <a:lnTo>
                    <a:pt x="2741" y="1811"/>
                  </a:lnTo>
                  <a:lnTo>
                    <a:pt x="2745" y="1821"/>
                  </a:lnTo>
                  <a:lnTo>
                    <a:pt x="2751" y="1831"/>
                  </a:lnTo>
                  <a:lnTo>
                    <a:pt x="2757" y="1840"/>
                  </a:lnTo>
                  <a:lnTo>
                    <a:pt x="2763" y="1848"/>
                  </a:lnTo>
                  <a:lnTo>
                    <a:pt x="2770" y="1854"/>
                  </a:lnTo>
                  <a:lnTo>
                    <a:pt x="2778" y="1861"/>
                  </a:lnTo>
                  <a:lnTo>
                    <a:pt x="2787" y="1867"/>
                  </a:lnTo>
                  <a:lnTo>
                    <a:pt x="2797" y="1871"/>
                  </a:lnTo>
                  <a:lnTo>
                    <a:pt x="2807" y="1874"/>
                  </a:lnTo>
                  <a:lnTo>
                    <a:pt x="2817" y="1878"/>
                  </a:lnTo>
                  <a:lnTo>
                    <a:pt x="2829" y="1879"/>
                  </a:lnTo>
                  <a:lnTo>
                    <a:pt x="2840" y="1880"/>
                  </a:lnTo>
                  <a:lnTo>
                    <a:pt x="2840" y="1880"/>
                  </a:lnTo>
                  <a:lnTo>
                    <a:pt x="2851" y="1879"/>
                  </a:lnTo>
                  <a:lnTo>
                    <a:pt x="2862" y="1878"/>
                  </a:lnTo>
                  <a:lnTo>
                    <a:pt x="2872" y="1874"/>
                  </a:lnTo>
                  <a:lnTo>
                    <a:pt x="2882" y="1871"/>
                  </a:lnTo>
                  <a:lnTo>
                    <a:pt x="2892" y="1866"/>
                  </a:lnTo>
                  <a:lnTo>
                    <a:pt x="2902" y="1860"/>
                  </a:lnTo>
                  <a:lnTo>
                    <a:pt x="2911" y="1852"/>
                  </a:lnTo>
                  <a:lnTo>
                    <a:pt x="2919" y="1844"/>
                  </a:lnTo>
                  <a:lnTo>
                    <a:pt x="2884" y="1810"/>
                  </a:lnTo>
                  <a:close/>
                  <a:moveTo>
                    <a:pt x="2791" y="1739"/>
                  </a:moveTo>
                  <a:lnTo>
                    <a:pt x="2791" y="1739"/>
                  </a:lnTo>
                  <a:lnTo>
                    <a:pt x="2792" y="1729"/>
                  </a:lnTo>
                  <a:lnTo>
                    <a:pt x="2795" y="1720"/>
                  </a:lnTo>
                  <a:lnTo>
                    <a:pt x="2799" y="1712"/>
                  </a:lnTo>
                  <a:lnTo>
                    <a:pt x="2803" y="1705"/>
                  </a:lnTo>
                  <a:lnTo>
                    <a:pt x="2810" y="1700"/>
                  </a:lnTo>
                  <a:lnTo>
                    <a:pt x="2817" y="1696"/>
                  </a:lnTo>
                  <a:lnTo>
                    <a:pt x="2824" y="1693"/>
                  </a:lnTo>
                  <a:lnTo>
                    <a:pt x="2833" y="1693"/>
                  </a:lnTo>
                  <a:lnTo>
                    <a:pt x="2833" y="1693"/>
                  </a:lnTo>
                  <a:lnTo>
                    <a:pt x="2843" y="1694"/>
                  </a:lnTo>
                  <a:lnTo>
                    <a:pt x="2851" y="1696"/>
                  </a:lnTo>
                  <a:lnTo>
                    <a:pt x="2859" y="1701"/>
                  </a:lnTo>
                  <a:lnTo>
                    <a:pt x="2864" y="1708"/>
                  </a:lnTo>
                  <a:lnTo>
                    <a:pt x="2869" y="1714"/>
                  </a:lnTo>
                  <a:lnTo>
                    <a:pt x="2872" y="1722"/>
                  </a:lnTo>
                  <a:lnTo>
                    <a:pt x="2874" y="1731"/>
                  </a:lnTo>
                  <a:lnTo>
                    <a:pt x="2875" y="1739"/>
                  </a:lnTo>
                  <a:lnTo>
                    <a:pt x="2791" y="1739"/>
                  </a:lnTo>
                  <a:close/>
                  <a:moveTo>
                    <a:pt x="2658" y="1797"/>
                  </a:moveTo>
                  <a:lnTo>
                    <a:pt x="2658" y="1797"/>
                  </a:lnTo>
                  <a:lnTo>
                    <a:pt x="2658" y="1804"/>
                  </a:lnTo>
                  <a:lnTo>
                    <a:pt x="2659" y="1810"/>
                  </a:lnTo>
                  <a:lnTo>
                    <a:pt x="2661" y="1815"/>
                  </a:lnTo>
                  <a:lnTo>
                    <a:pt x="2663" y="1820"/>
                  </a:lnTo>
                  <a:lnTo>
                    <a:pt x="2667" y="1823"/>
                  </a:lnTo>
                  <a:lnTo>
                    <a:pt x="2671" y="1825"/>
                  </a:lnTo>
                  <a:lnTo>
                    <a:pt x="2675" y="1827"/>
                  </a:lnTo>
                  <a:lnTo>
                    <a:pt x="2682" y="1827"/>
                  </a:lnTo>
                  <a:lnTo>
                    <a:pt x="2682" y="1827"/>
                  </a:lnTo>
                  <a:lnTo>
                    <a:pt x="2690" y="1827"/>
                  </a:lnTo>
                  <a:lnTo>
                    <a:pt x="2699" y="1824"/>
                  </a:lnTo>
                  <a:lnTo>
                    <a:pt x="2708" y="1821"/>
                  </a:lnTo>
                  <a:lnTo>
                    <a:pt x="2715" y="1817"/>
                  </a:lnTo>
                  <a:lnTo>
                    <a:pt x="2709" y="1869"/>
                  </a:lnTo>
                  <a:lnTo>
                    <a:pt x="2709" y="1869"/>
                  </a:lnTo>
                  <a:lnTo>
                    <a:pt x="2699" y="1873"/>
                  </a:lnTo>
                  <a:lnTo>
                    <a:pt x="2687" y="1877"/>
                  </a:lnTo>
                  <a:lnTo>
                    <a:pt x="2674" y="1879"/>
                  </a:lnTo>
                  <a:lnTo>
                    <a:pt x="2662" y="1880"/>
                  </a:lnTo>
                  <a:lnTo>
                    <a:pt x="2662" y="1880"/>
                  </a:lnTo>
                  <a:lnTo>
                    <a:pt x="2654" y="1879"/>
                  </a:lnTo>
                  <a:lnTo>
                    <a:pt x="2647" y="1878"/>
                  </a:lnTo>
                  <a:lnTo>
                    <a:pt x="2640" y="1876"/>
                  </a:lnTo>
                  <a:lnTo>
                    <a:pt x="2634" y="1873"/>
                  </a:lnTo>
                  <a:lnTo>
                    <a:pt x="2629" y="1870"/>
                  </a:lnTo>
                  <a:lnTo>
                    <a:pt x="2623" y="1867"/>
                  </a:lnTo>
                  <a:lnTo>
                    <a:pt x="2620" y="1862"/>
                  </a:lnTo>
                  <a:lnTo>
                    <a:pt x="2615" y="1857"/>
                  </a:lnTo>
                  <a:lnTo>
                    <a:pt x="2610" y="1847"/>
                  </a:lnTo>
                  <a:lnTo>
                    <a:pt x="2605" y="1834"/>
                  </a:lnTo>
                  <a:lnTo>
                    <a:pt x="2603" y="1823"/>
                  </a:lnTo>
                  <a:lnTo>
                    <a:pt x="2602" y="1811"/>
                  </a:lnTo>
                  <a:lnTo>
                    <a:pt x="2602" y="1702"/>
                  </a:lnTo>
                  <a:lnTo>
                    <a:pt x="2568" y="1702"/>
                  </a:lnTo>
                  <a:lnTo>
                    <a:pt x="2568" y="1651"/>
                  </a:lnTo>
                  <a:lnTo>
                    <a:pt x="2602" y="1651"/>
                  </a:lnTo>
                  <a:lnTo>
                    <a:pt x="2602" y="1593"/>
                  </a:lnTo>
                  <a:lnTo>
                    <a:pt x="2658" y="1565"/>
                  </a:lnTo>
                  <a:lnTo>
                    <a:pt x="2658" y="1651"/>
                  </a:lnTo>
                  <a:lnTo>
                    <a:pt x="2708" y="1651"/>
                  </a:lnTo>
                  <a:lnTo>
                    <a:pt x="2708" y="1702"/>
                  </a:lnTo>
                  <a:lnTo>
                    <a:pt x="2658" y="1702"/>
                  </a:lnTo>
                  <a:lnTo>
                    <a:pt x="2658" y="1797"/>
                  </a:lnTo>
                  <a:close/>
                  <a:moveTo>
                    <a:pt x="2550" y="1869"/>
                  </a:moveTo>
                  <a:lnTo>
                    <a:pt x="2550" y="1869"/>
                  </a:lnTo>
                  <a:lnTo>
                    <a:pt x="2540" y="1873"/>
                  </a:lnTo>
                  <a:lnTo>
                    <a:pt x="2529" y="1877"/>
                  </a:lnTo>
                  <a:lnTo>
                    <a:pt x="2516" y="1879"/>
                  </a:lnTo>
                  <a:lnTo>
                    <a:pt x="2504" y="1880"/>
                  </a:lnTo>
                  <a:lnTo>
                    <a:pt x="2504" y="1880"/>
                  </a:lnTo>
                  <a:lnTo>
                    <a:pt x="2495" y="1879"/>
                  </a:lnTo>
                  <a:lnTo>
                    <a:pt x="2489" y="1878"/>
                  </a:lnTo>
                  <a:lnTo>
                    <a:pt x="2482" y="1876"/>
                  </a:lnTo>
                  <a:lnTo>
                    <a:pt x="2475" y="1873"/>
                  </a:lnTo>
                  <a:lnTo>
                    <a:pt x="2471" y="1870"/>
                  </a:lnTo>
                  <a:lnTo>
                    <a:pt x="2465" y="1867"/>
                  </a:lnTo>
                  <a:lnTo>
                    <a:pt x="2461" y="1862"/>
                  </a:lnTo>
                  <a:lnTo>
                    <a:pt x="2458" y="1857"/>
                  </a:lnTo>
                  <a:lnTo>
                    <a:pt x="2451" y="1847"/>
                  </a:lnTo>
                  <a:lnTo>
                    <a:pt x="2448" y="1834"/>
                  </a:lnTo>
                  <a:lnTo>
                    <a:pt x="2444" y="1823"/>
                  </a:lnTo>
                  <a:lnTo>
                    <a:pt x="2444" y="1811"/>
                  </a:lnTo>
                  <a:lnTo>
                    <a:pt x="2444" y="1702"/>
                  </a:lnTo>
                  <a:lnTo>
                    <a:pt x="2410" y="1702"/>
                  </a:lnTo>
                  <a:lnTo>
                    <a:pt x="2410" y="1651"/>
                  </a:lnTo>
                  <a:lnTo>
                    <a:pt x="2444" y="1651"/>
                  </a:lnTo>
                  <a:lnTo>
                    <a:pt x="2444" y="1593"/>
                  </a:lnTo>
                  <a:lnTo>
                    <a:pt x="2500" y="1565"/>
                  </a:lnTo>
                  <a:lnTo>
                    <a:pt x="2500" y="1651"/>
                  </a:lnTo>
                  <a:lnTo>
                    <a:pt x="2546" y="1651"/>
                  </a:lnTo>
                  <a:lnTo>
                    <a:pt x="2546" y="1702"/>
                  </a:lnTo>
                  <a:lnTo>
                    <a:pt x="2500" y="1702"/>
                  </a:lnTo>
                  <a:lnTo>
                    <a:pt x="2500" y="1797"/>
                  </a:lnTo>
                  <a:lnTo>
                    <a:pt x="2500" y="1797"/>
                  </a:lnTo>
                  <a:lnTo>
                    <a:pt x="2500" y="1804"/>
                  </a:lnTo>
                  <a:lnTo>
                    <a:pt x="2501" y="1810"/>
                  </a:lnTo>
                  <a:lnTo>
                    <a:pt x="2503" y="1815"/>
                  </a:lnTo>
                  <a:lnTo>
                    <a:pt x="2505" y="1820"/>
                  </a:lnTo>
                  <a:lnTo>
                    <a:pt x="2509" y="1823"/>
                  </a:lnTo>
                  <a:lnTo>
                    <a:pt x="2513" y="1825"/>
                  </a:lnTo>
                  <a:lnTo>
                    <a:pt x="2518" y="1827"/>
                  </a:lnTo>
                  <a:lnTo>
                    <a:pt x="2523" y="1827"/>
                  </a:lnTo>
                  <a:lnTo>
                    <a:pt x="2523" y="1827"/>
                  </a:lnTo>
                  <a:lnTo>
                    <a:pt x="2532" y="1827"/>
                  </a:lnTo>
                  <a:lnTo>
                    <a:pt x="2541" y="1824"/>
                  </a:lnTo>
                  <a:lnTo>
                    <a:pt x="2549" y="1821"/>
                  </a:lnTo>
                  <a:lnTo>
                    <a:pt x="2556" y="1817"/>
                  </a:lnTo>
                  <a:lnTo>
                    <a:pt x="2550" y="1869"/>
                  </a:lnTo>
                  <a:close/>
                  <a:moveTo>
                    <a:pt x="3096" y="1713"/>
                  </a:moveTo>
                  <a:lnTo>
                    <a:pt x="3096" y="1713"/>
                  </a:lnTo>
                  <a:lnTo>
                    <a:pt x="3088" y="1708"/>
                  </a:lnTo>
                  <a:lnTo>
                    <a:pt x="3079" y="1704"/>
                  </a:lnTo>
                  <a:lnTo>
                    <a:pt x="3069" y="1702"/>
                  </a:lnTo>
                  <a:lnTo>
                    <a:pt x="3059" y="1701"/>
                  </a:lnTo>
                  <a:lnTo>
                    <a:pt x="3059" y="1701"/>
                  </a:lnTo>
                  <a:lnTo>
                    <a:pt x="3050" y="1702"/>
                  </a:lnTo>
                  <a:lnTo>
                    <a:pt x="3041" y="1704"/>
                  </a:lnTo>
                  <a:lnTo>
                    <a:pt x="3034" y="1709"/>
                  </a:lnTo>
                  <a:lnTo>
                    <a:pt x="3029" y="1714"/>
                  </a:lnTo>
                  <a:lnTo>
                    <a:pt x="3024" y="1721"/>
                  </a:lnTo>
                  <a:lnTo>
                    <a:pt x="3022" y="1730"/>
                  </a:lnTo>
                  <a:lnTo>
                    <a:pt x="3020" y="1741"/>
                  </a:lnTo>
                  <a:lnTo>
                    <a:pt x="3019" y="1753"/>
                  </a:lnTo>
                  <a:lnTo>
                    <a:pt x="3019" y="1874"/>
                  </a:lnTo>
                  <a:lnTo>
                    <a:pt x="2964" y="1874"/>
                  </a:lnTo>
                  <a:lnTo>
                    <a:pt x="2964" y="1651"/>
                  </a:lnTo>
                  <a:lnTo>
                    <a:pt x="3019" y="1651"/>
                  </a:lnTo>
                  <a:lnTo>
                    <a:pt x="3019" y="1670"/>
                  </a:lnTo>
                  <a:lnTo>
                    <a:pt x="3019" y="1670"/>
                  </a:lnTo>
                  <a:lnTo>
                    <a:pt x="3024" y="1664"/>
                  </a:lnTo>
                  <a:lnTo>
                    <a:pt x="3030" y="1659"/>
                  </a:lnTo>
                  <a:lnTo>
                    <a:pt x="3036" y="1655"/>
                  </a:lnTo>
                  <a:lnTo>
                    <a:pt x="3042" y="1652"/>
                  </a:lnTo>
                  <a:lnTo>
                    <a:pt x="3048" y="1649"/>
                  </a:lnTo>
                  <a:lnTo>
                    <a:pt x="3054" y="1648"/>
                  </a:lnTo>
                  <a:lnTo>
                    <a:pt x="3061" y="1646"/>
                  </a:lnTo>
                  <a:lnTo>
                    <a:pt x="3069" y="1645"/>
                  </a:lnTo>
                  <a:lnTo>
                    <a:pt x="3069" y="1645"/>
                  </a:lnTo>
                  <a:lnTo>
                    <a:pt x="3080" y="1646"/>
                  </a:lnTo>
                  <a:lnTo>
                    <a:pt x="3091" y="1650"/>
                  </a:lnTo>
                  <a:lnTo>
                    <a:pt x="3101" y="1653"/>
                  </a:lnTo>
                  <a:lnTo>
                    <a:pt x="3110" y="1659"/>
                  </a:lnTo>
                  <a:lnTo>
                    <a:pt x="3096" y="1713"/>
                  </a:lnTo>
                  <a:close/>
                  <a:moveTo>
                    <a:pt x="597" y="1591"/>
                  </a:moveTo>
                  <a:lnTo>
                    <a:pt x="597" y="1619"/>
                  </a:lnTo>
                  <a:lnTo>
                    <a:pt x="541" y="1619"/>
                  </a:lnTo>
                  <a:lnTo>
                    <a:pt x="541" y="1563"/>
                  </a:lnTo>
                  <a:lnTo>
                    <a:pt x="597" y="1563"/>
                  </a:lnTo>
                  <a:lnTo>
                    <a:pt x="597" y="1591"/>
                  </a:lnTo>
                  <a:close/>
                  <a:moveTo>
                    <a:pt x="981" y="1651"/>
                  </a:moveTo>
                  <a:lnTo>
                    <a:pt x="1037" y="1651"/>
                  </a:lnTo>
                  <a:lnTo>
                    <a:pt x="1037" y="1751"/>
                  </a:lnTo>
                  <a:lnTo>
                    <a:pt x="1037" y="1874"/>
                  </a:lnTo>
                  <a:lnTo>
                    <a:pt x="981" y="1874"/>
                  </a:lnTo>
                  <a:lnTo>
                    <a:pt x="981" y="1651"/>
                  </a:lnTo>
                  <a:close/>
                  <a:moveTo>
                    <a:pt x="1037" y="1591"/>
                  </a:moveTo>
                  <a:lnTo>
                    <a:pt x="1037" y="1619"/>
                  </a:lnTo>
                  <a:lnTo>
                    <a:pt x="981" y="1619"/>
                  </a:lnTo>
                  <a:lnTo>
                    <a:pt x="981" y="1563"/>
                  </a:lnTo>
                  <a:lnTo>
                    <a:pt x="1037" y="1563"/>
                  </a:lnTo>
                  <a:lnTo>
                    <a:pt x="1037" y="1591"/>
                  </a:lnTo>
                  <a:close/>
                  <a:moveTo>
                    <a:pt x="2558" y="2058"/>
                  </a:moveTo>
                  <a:lnTo>
                    <a:pt x="2558" y="2058"/>
                  </a:lnTo>
                  <a:lnTo>
                    <a:pt x="2552" y="2053"/>
                  </a:lnTo>
                  <a:lnTo>
                    <a:pt x="2546" y="2049"/>
                  </a:lnTo>
                  <a:lnTo>
                    <a:pt x="2541" y="2046"/>
                  </a:lnTo>
                  <a:lnTo>
                    <a:pt x="2534" y="2042"/>
                  </a:lnTo>
                  <a:lnTo>
                    <a:pt x="2529" y="2040"/>
                  </a:lnTo>
                  <a:lnTo>
                    <a:pt x="2522" y="2039"/>
                  </a:lnTo>
                  <a:lnTo>
                    <a:pt x="2508" y="2037"/>
                  </a:lnTo>
                  <a:lnTo>
                    <a:pt x="2508" y="2037"/>
                  </a:lnTo>
                  <a:lnTo>
                    <a:pt x="2498" y="2038"/>
                  </a:lnTo>
                  <a:lnTo>
                    <a:pt x="2489" y="2039"/>
                  </a:lnTo>
                  <a:lnTo>
                    <a:pt x="2480" y="2042"/>
                  </a:lnTo>
                  <a:lnTo>
                    <a:pt x="2471" y="2046"/>
                  </a:lnTo>
                  <a:lnTo>
                    <a:pt x="2463" y="2050"/>
                  </a:lnTo>
                  <a:lnTo>
                    <a:pt x="2456" y="2055"/>
                  </a:lnTo>
                  <a:lnTo>
                    <a:pt x="2450" y="2061"/>
                  </a:lnTo>
                  <a:lnTo>
                    <a:pt x="2443" y="2068"/>
                  </a:lnTo>
                  <a:lnTo>
                    <a:pt x="2439" y="2076"/>
                  </a:lnTo>
                  <a:lnTo>
                    <a:pt x="2433" y="2085"/>
                  </a:lnTo>
                  <a:lnTo>
                    <a:pt x="2430" y="2093"/>
                  </a:lnTo>
                  <a:lnTo>
                    <a:pt x="2426" y="2105"/>
                  </a:lnTo>
                  <a:lnTo>
                    <a:pt x="2423" y="2115"/>
                  </a:lnTo>
                  <a:lnTo>
                    <a:pt x="2422" y="2127"/>
                  </a:lnTo>
                  <a:lnTo>
                    <a:pt x="2421" y="2139"/>
                  </a:lnTo>
                  <a:lnTo>
                    <a:pt x="2420" y="2152"/>
                  </a:lnTo>
                  <a:lnTo>
                    <a:pt x="2420" y="2152"/>
                  </a:lnTo>
                  <a:lnTo>
                    <a:pt x="2421" y="2166"/>
                  </a:lnTo>
                  <a:lnTo>
                    <a:pt x="2422" y="2178"/>
                  </a:lnTo>
                  <a:lnTo>
                    <a:pt x="2423" y="2190"/>
                  </a:lnTo>
                  <a:lnTo>
                    <a:pt x="2426" y="2202"/>
                  </a:lnTo>
                  <a:lnTo>
                    <a:pt x="2429" y="2212"/>
                  </a:lnTo>
                  <a:lnTo>
                    <a:pt x="2433" y="2222"/>
                  </a:lnTo>
                  <a:lnTo>
                    <a:pt x="2438" y="2231"/>
                  </a:lnTo>
                  <a:lnTo>
                    <a:pt x="2443" y="2239"/>
                  </a:lnTo>
                  <a:lnTo>
                    <a:pt x="2449" y="2247"/>
                  </a:lnTo>
                  <a:lnTo>
                    <a:pt x="2455" y="2252"/>
                  </a:lnTo>
                  <a:lnTo>
                    <a:pt x="2462" y="2258"/>
                  </a:lnTo>
                  <a:lnTo>
                    <a:pt x="2470" y="2262"/>
                  </a:lnTo>
                  <a:lnTo>
                    <a:pt x="2479" y="2267"/>
                  </a:lnTo>
                  <a:lnTo>
                    <a:pt x="2488" y="2269"/>
                  </a:lnTo>
                  <a:lnTo>
                    <a:pt x="2496" y="2270"/>
                  </a:lnTo>
                  <a:lnTo>
                    <a:pt x="2506" y="2271"/>
                  </a:lnTo>
                  <a:lnTo>
                    <a:pt x="2506" y="2271"/>
                  </a:lnTo>
                  <a:lnTo>
                    <a:pt x="2513" y="2270"/>
                  </a:lnTo>
                  <a:lnTo>
                    <a:pt x="2521" y="2269"/>
                  </a:lnTo>
                  <a:lnTo>
                    <a:pt x="2528" y="2268"/>
                  </a:lnTo>
                  <a:lnTo>
                    <a:pt x="2533" y="2266"/>
                  </a:lnTo>
                  <a:lnTo>
                    <a:pt x="2540" y="2262"/>
                  </a:lnTo>
                  <a:lnTo>
                    <a:pt x="2546" y="2259"/>
                  </a:lnTo>
                  <a:lnTo>
                    <a:pt x="2552" y="2255"/>
                  </a:lnTo>
                  <a:lnTo>
                    <a:pt x="2558" y="2249"/>
                  </a:lnTo>
                  <a:lnTo>
                    <a:pt x="2558" y="2266"/>
                  </a:lnTo>
                  <a:lnTo>
                    <a:pt x="2613" y="2266"/>
                  </a:lnTo>
                  <a:lnTo>
                    <a:pt x="2613" y="1949"/>
                  </a:lnTo>
                  <a:lnTo>
                    <a:pt x="2558" y="1977"/>
                  </a:lnTo>
                  <a:lnTo>
                    <a:pt x="2558" y="2058"/>
                  </a:lnTo>
                  <a:close/>
                  <a:moveTo>
                    <a:pt x="2519" y="2220"/>
                  </a:moveTo>
                  <a:lnTo>
                    <a:pt x="2519" y="2220"/>
                  </a:lnTo>
                  <a:lnTo>
                    <a:pt x="2511" y="2219"/>
                  </a:lnTo>
                  <a:lnTo>
                    <a:pt x="2504" y="2217"/>
                  </a:lnTo>
                  <a:lnTo>
                    <a:pt x="2496" y="2214"/>
                  </a:lnTo>
                  <a:lnTo>
                    <a:pt x="2490" y="2207"/>
                  </a:lnTo>
                  <a:lnTo>
                    <a:pt x="2484" y="2198"/>
                  </a:lnTo>
                  <a:lnTo>
                    <a:pt x="2480" y="2186"/>
                  </a:lnTo>
                  <a:lnTo>
                    <a:pt x="2478" y="2170"/>
                  </a:lnTo>
                  <a:lnTo>
                    <a:pt x="2476" y="2150"/>
                  </a:lnTo>
                  <a:lnTo>
                    <a:pt x="2476" y="2150"/>
                  </a:lnTo>
                  <a:lnTo>
                    <a:pt x="2478" y="2133"/>
                  </a:lnTo>
                  <a:lnTo>
                    <a:pt x="2480" y="2119"/>
                  </a:lnTo>
                  <a:lnTo>
                    <a:pt x="2484" y="2108"/>
                  </a:lnTo>
                  <a:lnTo>
                    <a:pt x="2490" y="2100"/>
                  </a:lnTo>
                  <a:lnTo>
                    <a:pt x="2496" y="2095"/>
                  </a:lnTo>
                  <a:lnTo>
                    <a:pt x="2503" y="2090"/>
                  </a:lnTo>
                  <a:lnTo>
                    <a:pt x="2511" y="2089"/>
                  </a:lnTo>
                  <a:lnTo>
                    <a:pt x="2518" y="2088"/>
                  </a:lnTo>
                  <a:lnTo>
                    <a:pt x="2518" y="2088"/>
                  </a:lnTo>
                  <a:lnTo>
                    <a:pt x="2525" y="2089"/>
                  </a:lnTo>
                  <a:lnTo>
                    <a:pt x="2532" y="2090"/>
                  </a:lnTo>
                  <a:lnTo>
                    <a:pt x="2538" y="2092"/>
                  </a:lnTo>
                  <a:lnTo>
                    <a:pt x="2543" y="2096"/>
                  </a:lnTo>
                  <a:lnTo>
                    <a:pt x="2548" y="2099"/>
                  </a:lnTo>
                  <a:lnTo>
                    <a:pt x="2552" y="2102"/>
                  </a:lnTo>
                  <a:lnTo>
                    <a:pt x="2558" y="2110"/>
                  </a:lnTo>
                  <a:lnTo>
                    <a:pt x="2558" y="2198"/>
                  </a:lnTo>
                  <a:lnTo>
                    <a:pt x="2558" y="2198"/>
                  </a:lnTo>
                  <a:lnTo>
                    <a:pt x="2551" y="2206"/>
                  </a:lnTo>
                  <a:lnTo>
                    <a:pt x="2543" y="2212"/>
                  </a:lnTo>
                  <a:lnTo>
                    <a:pt x="2538" y="2216"/>
                  </a:lnTo>
                  <a:lnTo>
                    <a:pt x="2532" y="2218"/>
                  </a:lnTo>
                  <a:lnTo>
                    <a:pt x="2525" y="2219"/>
                  </a:lnTo>
                  <a:lnTo>
                    <a:pt x="2519" y="2220"/>
                  </a:lnTo>
                  <a:lnTo>
                    <a:pt x="2519" y="2220"/>
                  </a:lnTo>
                  <a:close/>
                  <a:moveTo>
                    <a:pt x="677" y="2105"/>
                  </a:moveTo>
                  <a:lnTo>
                    <a:pt x="677" y="2105"/>
                  </a:lnTo>
                  <a:lnTo>
                    <a:pt x="669" y="2100"/>
                  </a:lnTo>
                  <a:lnTo>
                    <a:pt x="660" y="2096"/>
                  </a:lnTo>
                  <a:lnTo>
                    <a:pt x="650" y="2093"/>
                  </a:lnTo>
                  <a:lnTo>
                    <a:pt x="640" y="2092"/>
                  </a:lnTo>
                  <a:lnTo>
                    <a:pt x="640" y="2092"/>
                  </a:lnTo>
                  <a:lnTo>
                    <a:pt x="631" y="2093"/>
                  </a:lnTo>
                  <a:lnTo>
                    <a:pt x="622" y="2096"/>
                  </a:lnTo>
                  <a:lnTo>
                    <a:pt x="616" y="2100"/>
                  </a:lnTo>
                  <a:lnTo>
                    <a:pt x="610" y="2106"/>
                  </a:lnTo>
                  <a:lnTo>
                    <a:pt x="606" y="2112"/>
                  </a:lnTo>
                  <a:lnTo>
                    <a:pt x="604" y="2121"/>
                  </a:lnTo>
                  <a:lnTo>
                    <a:pt x="601" y="2132"/>
                  </a:lnTo>
                  <a:lnTo>
                    <a:pt x="600" y="2145"/>
                  </a:lnTo>
                  <a:lnTo>
                    <a:pt x="600" y="2266"/>
                  </a:lnTo>
                  <a:lnTo>
                    <a:pt x="546" y="2266"/>
                  </a:lnTo>
                  <a:lnTo>
                    <a:pt x="546" y="2042"/>
                  </a:lnTo>
                  <a:lnTo>
                    <a:pt x="600" y="2042"/>
                  </a:lnTo>
                  <a:lnTo>
                    <a:pt x="600" y="2061"/>
                  </a:lnTo>
                  <a:lnTo>
                    <a:pt x="600" y="2061"/>
                  </a:lnTo>
                  <a:lnTo>
                    <a:pt x="606" y="2056"/>
                  </a:lnTo>
                  <a:lnTo>
                    <a:pt x="611" y="2050"/>
                  </a:lnTo>
                  <a:lnTo>
                    <a:pt x="617" y="2047"/>
                  </a:lnTo>
                  <a:lnTo>
                    <a:pt x="624" y="2043"/>
                  </a:lnTo>
                  <a:lnTo>
                    <a:pt x="629" y="2040"/>
                  </a:lnTo>
                  <a:lnTo>
                    <a:pt x="636" y="2039"/>
                  </a:lnTo>
                  <a:lnTo>
                    <a:pt x="644" y="2038"/>
                  </a:lnTo>
                  <a:lnTo>
                    <a:pt x="650" y="2037"/>
                  </a:lnTo>
                  <a:lnTo>
                    <a:pt x="650" y="2037"/>
                  </a:lnTo>
                  <a:lnTo>
                    <a:pt x="661" y="2038"/>
                  </a:lnTo>
                  <a:lnTo>
                    <a:pt x="672" y="2041"/>
                  </a:lnTo>
                  <a:lnTo>
                    <a:pt x="684" y="2046"/>
                  </a:lnTo>
                  <a:lnTo>
                    <a:pt x="692" y="2051"/>
                  </a:lnTo>
                  <a:lnTo>
                    <a:pt x="677" y="2105"/>
                  </a:lnTo>
                  <a:close/>
                  <a:moveTo>
                    <a:pt x="242" y="2042"/>
                  </a:moveTo>
                  <a:lnTo>
                    <a:pt x="297" y="2042"/>
                  </a:lnTo>
                  <a:lnTo>
                    <a:pt x="233" y="2266"/>
                  </a:lnTo>
                  <a:lnTo>
                    <a:pt x="186" y="2266"/>
                  </a:lnTo>
                  <a:lnTo>
                    <a:pt x="161" y="2174"/>
                  </a:lnTo>
                  <a:lnTo>
                    <a:pt x="161" y="2174"/>
                  </a:lnTo>
                  <a:lnTo>
                    <a:pt x="149" y="2125"/>
                  </a:lnTo>
                  <a:lnTo>
                    <a:pt x="149" y="2125"/>
                  </a:lnTo>
                  <a:lnTo>
                    <a:pt x="143" y="2148"/>
                  </a:lnTo>
                  <a:lnTo>
                    <a:pt x="137" y="2175"/>
                  </a:lnTo>
                  <a:lnTo>
                    <a:pt x="111" y="2266"/>
                  </a:lnTo>
                  <a:lnTo>
                    <a:pt x="63" y="2266"/>
                  </a:lnTo>
                  <a:lnTo>
                    <a:pt x="63" y="2265"/>
                  </a:lnTo>
                  <a:lnTo>
                    <a:pt x="0" y="2042"/>
                  </a:lnTo>
                  <a:lnTo>
                    <a:pt x="58" y="2042"/>
                  </a:lnTo>
                  <a:lnTo>
                    <a:pt x="78" y="2126"/>
                  </a:lnTo>
                  <a:lnTo>
                    <a:pt x="78" y="2126"/>
                  </a:lnTo>
                  <a:lnTo>
                    <a:pt x="83" y="2152"/>
                  </a:lnTo>
                  <a:lnTo>
                    <a:pt x="89" y="2180"/>
                  </a:lnTo>
                  <a:lnTo>
                    <a:pt x="89" y="2180"/>
                  </a:lnTo>
                  <a:lnTo>
                    <a:pt x="96" y="2152"/>
                  </a:lnTo>
                  <a:lnTo>
                    <a:pt x="102" y="2125"/>
                  </a:lnTo>
                  <a:lnTo>
                    <a:pt x="126" y="2042"/>
                  </a:lnTo>
                  <a:lnTo>
                    <a:pt x="173" y="2042"/>
                  </a:lnTo>
                  <a:lnTo>
                    <a:pt x="197" y="2125"/>
                  </a:lnTo>
                  <a:lnTo>
                    <a:pt x="197" y="2125"/>
                  </a:lnTo>
                  <a:lnTo>
                    <a:pt x="203" y="2151"/>
                  </a:lnTo>
                  <a:lnTo>
                    <a:pt x="210" y="2181"/>
                  </a:lnTo>
                  <a:lnTo>
                    <a:pt x="210" y="2181"/>
                  </a:lnTo>
                  <a:lnTo>
                    <a:pt x="215" y="2156"/>
                  </a:lnTo>
                  <a:lnTo>
                    <a:pt x="221" y="2125"/>
                  </a:lnTo>
                  <a:lnTo>
                    <a:pt x="242" y="2042"/>
                  </a:lnTo>
                  <a:close/>
                  <a:moveTo>
                    <a:pt x="409" y="2037"/>
                  </a:moveTo>
                  <a:lnTo>
                    <a:pt x="409" y="2037"/>
                  </a:lnTo>
                  <a:lnTo>
                    <a:pt x="399" y="2038"/>
                  </a:lnTo>
                  <a:lnTo>
                    <a:pt x="388" y="2039"/>
                  </a:lnTo>
                  <a:lnTo>
                    <a:pt x="378" y="2042"/>
                  </a:lnTo>
                  <a:lnTo>
                    <a:pt x="369" y="2046"/>
                  </a:lnTo>
                  <a:lnTo>
                    <a:pt x="360" y="2050"/>
                  </a:lnTo>
                  <a:lnTo>
                    <a:pt x="351" y="2056"/>
                  </a:lnTo>
                  <a:lnTo>
                    <a:pt x="343" y="2062"/>
                  </a:lnTo>
                  <a:lnTo>
                    <a:pt x="337" y="2070"/>
                  </a:lnTo>
                  <a:lnTo>
                    <a:pt x="330" y="2078"/>
                  </a:lnTo>
                  <a:lnTo>
                    <a:pt x="325" y="2087"/>
                  </a:lnTo>
                  <a:lnTo>
                    <a:pt x="319" y="2097"/>
                  </a:lnTo>
                  <a:lnTo>
                    <a:pt x="316" y="2107"/>
                  </a:lnTo>
                  <a:lnTo>
                    <a:pt x="312" y="2118"/>
                  </a:lnTo>
                  <a:lnTo>
                    <a:pt x="310" y="2129"/>
                  </a:lnTo>
                  <a:lnTo>
                    <a:pt x="308" y="2141"/>
                  </a:lnTo>
                  <a:lnTo>
                    <a:pt x="308" y="2155"/>
                  </a:lnTo>
                  <a:lnTo>
                    <a:pt x="308" y="2155"/>
                  </a:lnTo>
                  <a:lnTo>
                    <a:pt x="308" y="2167"/>
                  </a:lnTo>
                  <a:lnTo>
                    <a:pt x="310" y="2179"/>
                  </a:lnTo>
                  <a:lnTo>
                    <a:pt x="312" y="2190"/>
                  </a:lnTo>
                  <a:lnTo>
                    <a:pt x="316" y="2201"/>
                  </a:lnTo>
                  <a:lnTo>
                    <a:pt x="319" y="2211"/>
                  </a:lnTo>
                  <a:lnTo>
                    <a:pt x="325" y="2221"/>
                  </a:lnTo>
                  <a:lnTo>
                    <a:pt x="330" y="2230"/>
                  </a:lnTo>
                  <a:lnTo>
                    <a:pt x="337" y="2238"/>
                  </a:lnTo>
                  <a:lnTo>
                    <a:pt x="343" y="2246"/>
                  </a:lnTo>
                  <a:lnTo>
                    <a:pt x="351" y="2252"/>
                  </a:lnTo>
                  <a:lnTo>
                    <a:pt x="360" y="2258"/>
                  </a:lnTo>
                  <a:lnTo>
                    <a:pt x="369" y="2262"/>
                  </a:lnTo>
                  <a:lnTo>
                    <a:pt x="378" y="2266"/>
                  </a:lnTo>
                  <a:lnTo>
                    <a:pt x="388" y="2269"/>
                  </a:lnTo>
                  <a:lnTo>
                    <a:pt x="399" y="2270"/>
                  </a:lnTo>
                  <a:lnTo>
                    <a:pt x="409" y="2271"/>
                  </a:lnTo>
                  <a:lnTo>
                    <a:pt x="409" y="2271"/>
                  </a:lnTo>
                  <a:lnTo>
                    <a:pt x="420" y="2270"/>
                  </a:lnTo>
                  <a:lnTo>
                    <a:pt x="431" y="2269"/>
                  </a:lnTo>
                  <a:lnTo>
                    <a:pt x="441" y="2266"/>
                  </a:lnTo>
                  <a:lnTo>
                    <a:pt x="450" y="2262"/>
                  </a:lnTo>
                  <a:lnTo>
                    <a:pt x="459" y="2258"/>
                  </a:lnTo>
                  <a:lnTo>
                    <a:pt x="468" y="2252"/>
                  </a:lnTo>
                  <a:lnTo>
                    <a:pt x="476" y="2246"/>
                  </a:lnTo>
                  <a:lnTo>
                    <a:pt x="482" y="2238"/>
                  </a:lnTo>
                  <a:lnTo>
                    <a:pt x="489" y="2230"/>
                  </a:lnTo>
                  <a:lnTo>
                    <a:pt x="495" y="2221"/>
                  </a:lnTo>
                  <a:lnTo>
                    <a:pt x="499" y="2211"/>
                  </a:lnTo>
                  <a:lnTo>
                    <a:pt x="504" y="2201"/>
                  </a:lnTo>
                  <a:lnTo>
                    <a:pt x="507" y="2190"/>
                  </a:lnTo>
                  <a:lnTo>
                    <a:pt x="509" y="2179"/>
                  </a:lnTo>
                  <a:lnTo>
                    <a:pt x="511" y="2167"/>
                  </a:lnTo>
                  <a:lnTo>
                    <a:pt x="511" y="2155"/>
                  </a:lnTo>
                  <a:lnTo>
                    <a:pt x="511" y="2155"/>
                  </a:lnTo>
                  <a:lnTo>
                    <a:pt x="511" y="2141"/>
                  </a:lnTo>
                  <a:lnTo>
                    <a:pt x="509" y="2129"/>
                  </a:lnTo>
                  <a:lnTo>
                    <a:pt x="507" y="2118"/>
                  </a:lnTo>
                  <a:lnTo>
                    <a:pt x="504" y="2107"/>
                  </a:lnTo>
                  <a:lnTo>
                    <a:pt x="499" y="2097"/>
                  </a:lnTo>
                  <a:lnTo>
                    <a:pt x="495" y="2087"/>
                  </a:lnTo>
                  <a:lnTo>
                    <a:pt x="489" y="2078"/>
                  </a:lnTo>
                  <a:lnTo>
                    <a:pt x="482" y="2070"/>
                  </a:lnTo>
                  <a:lnTo>
                    <a:pt x="476" y="2062"/>
                  </a:lnTo>
                  <a:lnTo>
                    <a:pt x="468" y="2056"/>
                  </a:lnTo>
                  <a:lnTo>
                    <a:pt x="459" y="2050"/>
                  </a:lnTo>
                  <a:lnTo>
                    <a:pt x="450" y="2046"/>
                  </a:lnTo>
                  <a:lnTo>
                    <a:pt x="441" y="2042"/>
                  </a:lnTo>
                  <a:lnTo>
                    <a:pt x="431" y="2039"/>
                  </a:lnTo>
                  <a:lnTo>
                    <a:pt x="420" y="2038"/>
                  </a:lnTo>
                  <a:lnTo>
                    <a:pt x="409" y="2037"/>
                  </a:lnTo>
                  <a:lnTo>
                    <a:pt x="409" y="2037"/>
                  </a:lnTo>
                  <a:close/>
                  <a:moveTo>
                    <a:pt x="409" y="2219"/>
                  </a:moveTo>
                  <a:lnTo>
                    <a:pt x="409" y="2219"/>
                  </a:lnTo>
                  <a:lnTo>
                    <a:pt x="399" y="2218"/>
                  </a:lnTo>
                  <a:lnTo>
                    <a:pt x="390" y="2215"/>
                  </a:lnTo>
                  <a:lnTo>
                    <a:pt x="383" y="2209"/>
                  </a:lnTo>
                  <a:lnTo>
                    <a:pt x="377" y="2201"/>
                  </a:lnTo>
                  <a:lnTo>
                    <a:pt x="371" y="2192"/>
                  </a:lnTo>
                  <a:lnTo>
                    <a:pt x="367" y="2181"/>
                  </a:lnTo>
                  <a:lnTo>
                    <a:pt x="365" y="2168"/>
                  </a:lnTo>
                  <a:lnTo>
                    <a:pt x="365" y="2155"/>
                  </a:lnTo>
                  <a:lnTo>
                    <a:pt x="365" y="2155"/>
                  </a:lnTo>
                  <a:lnTo>
                    <a:pt x="365" y="2140"/>
                  </a:lnTo>
                  <a:lnTo>
                    <a:pt x="367" y="2127"/>
                  </a:lnTo>
                  <a:lnTo>
                    <a:pt x="371" y="2117"/>
                  </a:lnTo>
                  <a:lnTo>
                    <a:pt x="377" y="2107"/>
                  </a:lnTo>
                  <a:lnTo>
                    <a:pt x="383" y="2099"/>
                  </a:lnTo>
                  <a:lnTo>
                    <a:pt x="390" y="2093"/>
                  </a:lnTo>
                  <a:lnTo>
                    <a:pt x="399" y="2090"/>
                  </a:lnTo>
                  <a:lnTo>
                    <a:pt x="409" y="2089"/>
                  </a:lnTo>
                  <a:lnTo>
                    <a:pt x="409" y="2089"/>
                  </a:lnTo>
                  <a:lnTo>
                    <a:pt x="419" y="2090"/>
                  </a:lnTo>
                  <a:lnTo>
                    <a:pt x="428" y="2093"/>
                  </a:lnTo>
                  <a:lnTo>
                    <a:pt x="436" y="2099"/>
                  </a:lnTo>
                  <a:lnTo>
                    <a:pt x="442" y="2107"/>
                  </a:lnTo>
                  <a:lnTo>
                    <a:pt x="448" y="2117"/>
                  </a:lnTo>
                  <a:lnTo>
                    <a:pt x="451" y="2127"/>
                  </a:lnTo>
                  <a:lnTo>
                    <a:pt x="453" y="2140"/>
                  </a:lnTo>
                  <a:lnTo>
                    <a:pt x="455" y="2155"/>
                  </a:lnTo>
                  <a:lnTo>
                    <a:pt x="455" y="2155"/>
                  </a:lnTo>
                  <a:lnTo>
                    <a:pt x="453" y="2168"/>
                  </a:lnTo>
                  <a:lnTo>
                    <a:pt x="451" y="2181"/>
                  </a:lnTo>
                  <a:lnTo>
                    <a:pt x="448" y="2192"/>
                  </a:lnTo>
                  <a:lnTo>
                    <a:pt x="442" y="2201"/>
                  </a:lnTo>
                  <a:lnTo>
                    <a:pt x="436" y="2209"/>
                  </a:lnTo>
                  <a:lnTo>
                    <a:pt x="428" y="2215"/>
                  </a:lnTo>
                  <a:lnTo>
                    <a:pt x="419" y="2218"/>
                  </a:lnTo>
                  <a:lnTo>
                    <a:pt x="409" y="2219"/>
                  </a:lnTo>
                  <a:lnTo>
                    <a:pt x="409" y="2219"/>
                  </a:lnTo>
                  <a:close/>
                  <a:moveTo>
                    <a:pt x="2285" y="2105"/>
                  </a:moveTo>
                  <a:lnTo>
                    <a:pt x="2285" y="2105"/>
                  </a:lnTo>
                  <a:lnTo>
                    <a:pt x="2276" y="2100"/>
                  </a:lnTo>
                  <a:lnTo>
                    <a:pt x="2267" y="2096"/>
                  </a:lnTo>
                  <a:lnTo>
                    <a:pt x="2257" y="2093"/>
                  </a:lnTo>
                  <a:lnTo>
                    <a:pt x="2249" y="2092"/>
                  </a:lnTo>
                  <a:lnTo>
                    <a:pt x="2249" y="2092"/>
                  </a:lnTo>
                  <a:lnTo>
                    <a:pt x="2239" y="2093"/>
                  </a:lnTo>
                  <a:lnTo>
                    <a:pt x="2231" y="2096"/>
                  </a:lnTo>
                  <a:lnTo>
                    <a:pt x="2224" y="2100"/>
                  </a:lnTo>
                  <a:lnTo>
                    <a:pt x="2219" y="2106"/>
                  </a:lnTo>
                  <a:lnTo>
                    <a:pt x="2214" y="2112"/>
                  </a:lnTo>
                  <a:lnTo>
                    <a:pt x="2211" y="2121"/>
                  </a:lnTo>
                  <a:lnTo>
                    <a:pt x="2209" y="2132"/>
                  </a:lnTo>
                  <a:lnTo>
                    <a:pt x="2209" y="2145"/>
                  </a:lnTo>
                  <a:lnTo>
                    <a:pt x="2209" y="2266"/>
                  </a:lnTo>
                  <a:lnTo>
                    <a:pt x="2153" y="2266"/>
                  </a:lnTo>
                  <a:lnTo>
                    <a:pt x="2153" y="2042"/>
                  </a:lnTo>
                  <a:lnTo>
                    <a:pt x="2209" y="2042"/>
                  </a:lnTo>
                  <a:lnTo>
                    <a:pt x="2209" y="2061"/>
                  </a:lnTo>
                  <a:lnTo>
                    <a:pt x="2209" y="2061"/>
                  </a:lnTo>
                  <a:lnTo>
                    <a:pt x="2213" y="2056"/>
                  </a:lnTo>
                  <a:lnTo>
                    <a:pt x="2219" y="2050"/>
                  </a:lnTo>
                  <a:lnTo>
                    <a:pt x="2224" y="2047"/>
                  </a:lnTo>
                  <a:lnTo>
                    <a:pt x="2231" y="2043"/>
                  </a:lnTo>
                  <a:lnTo>
                    <a:pt x="2237" y="2040"/>
                  </a:lnTo>
                  <a:lnTo>
                    <a:pt x="2244" y="2039"/>
                  </a:lnTo>
                  <a:lnTo>
                    <a:pt x="2251" y="2038"/>
                  </a:lnTo>
                  <a:lnTo>
                    <a:pt x="2257" y="2037"/>
                  </a:lnTo>
                  <a:lnTo>
                    <a:pt x="2257" y="2037"/>
                  </a:lnTo>
                  <a:lnTo>
                    <a:pt x="2269" y="2038"/>
                  </a:lnTo>
                  <a:lnTo>
                    <a:pt x="2280" y="2041"/>
                  </a:lnTo>
                  <a:lnTo>
                    <a:pt x="2291" y="2046"/>
                  </a:lnTo>
                  <a:lnTo>
                    <a:pt x="2300" y="2051"/>
                  </a:lnTo>
                  <a:lnTo>
                    <a:pt x="2285" y="2105"/>
                  </a:lnTo>
                  <a:close/>
                  <a:moveTo>
                    <a:pt x="1850" y="2042"/>
                  </a:moveTo>
                  <a:lnTo>
                    <a:pt x="1904" y="2042"/>
                  </a:lnTo>
                  <a:lnTo>
                    <a:pt x="1841" y="2266"/>
                  </a:lnTo>
                  <a:lnTo>
                    <a:pt x="1793" y="2266"/>
                  </a:lnTo>
                  <a:lnTo>
                    <a:pt x="1768" y="2174"/>
                  </a:lnTo>
                  <a:lnTo>
                    <a:pt x="1768" y="2174"/>
                  </a:lnTo>
                  <a:lnTo>
                    <a:pt x="1756" y="2125"/>
                  </a:lnTo>
                  <a:lnTo>
                    <a:pt x="1756" y="2125"/>
                  </a:lnTo>
                  <a:lnTo>
                    <a:pt x="1751" y="2148"/>
                  </a:lnTo>
                  <a:lnTo>
                    <a:pt x="1744" y="2175"/>
                  </a:lnTo>
                  <a:lnTo>
                    <a:pt x="1720" y="2266"/>
                  </a:lnTo>
                  <a:lnTo>
                    <a:pt x="1672" y="2266"/>
                  </a:lnTo>
                  <a:lnTo>
                    <a:pt x="1671" y="2265"/>
                  </a:lnTo>
                  <a:lnTo>
                    <a:pt x="1608" y="2042"/>
                  </a:lnTo>
                  <a:lnTo>
                    <a:pt x="1665" y="2042"/>
                  </a:lnTo>
                  <a:lnTo>
                    <a:pt x="1686" y="2126"/>
                  </a:lnTo>
                  <a:lnTo>
                    <a:pt x="1686" y="2126"/>
                  </a:lnTo>
                  <a:lnTo>
                    <a:pt x="1692" y="2152"/>
                  </a:lnTo>
                  <a:lnTo>
                    <a:pt x="1697" y="2180"/>
                  </a:lnTo>
                  <a:lnTo>
                    <a:pt x="1697" y="2180"/>
                  </a:lnTo>
                  <a:lnTo>
                    <a:pt x="1703" y="2152"/>
                  </a:lnTo>
                  <a:lnTo>
                    <a:pt x="1711" y="2125"/>
                  </a:lnTo>
                  <a:lnTo>
                    <a:pt x="1734" y="2042"/>
                  </a:lnTo>
                  <a:lnTo>
                    <a:pt x="1781" y="2042"/>
                  </a:lnTo>
                  <a:lnTo>
                    <a:pt x="1804" y="2125"/>
                  </a:lnTo>
                  <a:lnTo>
                    <a:pt x="1804" y="2125"/>
                  </a:lnTo>
                  <a:lnTo>
                    <a:pt x="1811" y="2151"/>
                  </a:lnTo>
                  <a:lnTo>
                    <a:pt x="1817" y="2181"/>
                  </a:lnTo>
                  <a:lnTo>
                    <a:pt x="1817" y="2181"/>
                  </a:lnTo>
                  <a:lnTo>
                    <a:pt x="1823" y="2156"/>
                  </a:lnTo>
                  <a:lnTo>
                    <a:pt x="1830" y="2125"/>
                  </a:lnTo>
                  <a:lnTo>
                    <a:pt x="1850" y="2042"/>
                  </a:lnTo>
                  <a:close/>
                  <a:moveTo>
                    <a:pt x="2016" y="2037"/>
                  </a:moveTo>
                  <a:lnTo>
                    <a:pt x="2016" y="2037"/>
                  </a:lnTo>
                  <a:lnTo>
                    <a:pt x="2006" y="2038"/>
                  </a:lnTo>
                  <a:lnTo>
                    <a:pt x="1995" y="2039"/>
                  </a:lnTo>
                  <a:lnTo>
                    <a:pt x="1985" y="2042"/>
                  </a:lnTo>
                  <a:lnTo>
                    <a:pt x="1976" y="2046"/>
                  </a:lnTo>
                  <a:lnTo>
                    <a:pt x="1967" y="2050"/>
                  </a:lnTo>
                  <a:lnTo>
                    <a:pt x="1958" y="2057"/>
                  </a:lnTo>
                  <a:lnTo>
                    <a:pt x="1951" y="2062"/>
                  </a:lnTo>
                  <a:lnTo>
                    <a:pt x="1944" y="2070"/>
                  </a:lnTo>
                  <a:lnTo>
                    <a:pt x="1937" y="2078"/>
                  </a:lnTo>
                  <a:lnTo>
                    <a:pt x="1932" y="2087"/>
                  </a:lnTo>
                  <a:lnTo>
                    <a:pt x="1926" y="2097"/>
                  </a:lnTo>
                  <a:lnTo>
                    <a:pt x="1923" y="2107"/>
                  </a:lnTo>
                  <a:lnTo>
                    <a:pt x="1920" y="2118"/>
                  </a:lnTo>
                  <a:lnTo>
                    <a:pt x="1916" y="2130"/>
                  </a:lnTo>
                  <a:lnTo>
                    <a:pt x="1915" y="2141"/>
                  </a:lnTo>
                  <a:lnTo>
                    <a:pt x="1915" y="2155"/>
                  </a:lnTo>
                  <a:lnTo>
                    <a:pt x="1915" y="2155"/>
                  </a:lnTo>
                  <a:lnTo>
                    <a:pt x="1915" y="2167"/>
                  </a:lnTo>
                  <a:lnTo>
                    <a:pt x="1916" y="2179"/>
                  </a:lnTo>
                  <a:lnTo>
                    <a:pt x="1920" y="2190"/>
                  </a:lnTo>
                  <a:lnTo>
                    <a:pt x="1923" y="2201"/>
                  </a:lnTo>
                  <a:lnTo>
                    <a:pt x="1926" y="2211"/>
                  </a:lnTo>
                  <a:lnTo>
                    <a:pt x="1932" y="2221"/>
                  </a:lnTo>
                  <a:lnTo>
                    <a:pt x="1937" y="2230"/>
                  </a:lnTo>
                  <a:lnTo>
                    <a:pt x="1944" y="2238"/>
                  </a:lnTo>
                  <a:lnTo>
                    <a:pt x="1951" y="2246"/>
                  </a:lnTo>
                  <a:lnTo>
                    <a:pt x="1958" y="2252"/>
                  </a:lnTo>
                  <a:lnTo>
                    <a:pt x="1967" y="2258"/>
                  </a:lnTo>
                  <a:lnTo>
                    <a:pt x="1976" y="2262"/>
                  </a:lnTo>
                  <a:lnTo>
                    <a:pt x="1985" y="2266"/>
                  </a:lnTo>
                  <a:lnTo>
                    <a:pt x="1995" y="2269"/>
                  </a:lnTo>
                  <a:lnTo>
                    <a:pt x="2006" y="2270"/>
                  </a:lnTo>
                  <a:lnTo>
                    <a:pt x="2016" y="2271"/>
                  </a:lnTo>
                  <a:lnTo>
                    <a:pt x="2016" y="2271"/>
                  </a:lnTo>
                  <a:lnTo>
                    <a:pt x="2027" y="2270"/>
                  </a:lnTo>
                  <a:lnTo>
                    <a:pt x="2039" y="2269"/>
                  </a:lnTo>
                  <a:lnTo>
                    <a:pt x="2049" y="2266"/>
                  </a:lnTo>
                  <a:lnTo>
                    <a:pt x="2057" y="2262"/>
                  </a:lnTo>
                  <a:lnTo>
                    <a:pt x="2066" y="2258"/>
                  </a:lnTo>
                  <a:lnTo>
                    <a:pt x="2075" y="2252"/>
                  </a:lnTo>
                  <a:lnTo>
                    <a:pt x="2083" y="2246"/>
                  </a:lnTo>
                  <a:lnTo>
                    <a:pt x="2090" y="2238"/>
                  </a:lnTo>
                  <a:lnTo>
                    <a:pt x="2096" y="2230"/>
                  </a:lnTo>
                  <a:lnTo>
                    <a:pt x="2102" y="2221"/>
                  </a:lnTo>
                  <a:lnTo>
                    <a:pt x="2106" y="2211"/>
                  </a:lnTo>
                  <a:lnTo>
                    <a:pt x="2111" y="2201"/>
                  </a:lnTo>
                  <a:lnTo>
                    <a:pt x="2114" y="2190"/>
                  </a:lnTo>
                  <a:lnTo>
                    <a:pt x="2116" y="2179"/>
                  </a:lnTo>
                  <a:lnTo>
                    <a:pt x="2119" y="2167"/>
                  </a:lnTo>
                  <a:lnTo>
                    <a:pt x="2119" y="2155"/>
                  </a:lnTo>
                  <a:lnTo>
                    <a:pt x="2119" y="2155"/>
                  </a:lnTo>
                  <a:lnTo>
                    <a:pt x="2119" y="2141"/>
                  </a:lnTo>
                  <a:lnTo>
                    <a:pt x="2116" y="2130"/>
                  </a:lnTo>
                  <a:lnTo>
                    <a:pt x="2114" y="2118"/>
                  </a:lnTo>
                  <a:lnTo>
                    <a:pt x="2111" y="2107"/>
                  </a:lnTo>
                  <a:lnTo>
                    <a:pt x="2106" y="2097"/>
                  </a:lnTo>
                  <a:lnTo>
                    <a:pt x="2102" y="2087"/>
                  </a:lnTo>
                  <a:lnTo>
                    <a:pt x="2096" y="2078"/>
                  </a:lnTo>
                  <a:lnTo>
                    <a:pt x="2090" y="2070"/>
                  </a:lnTo>
                  <a:lnTo>
                    <a:pt x="2083" y="2062"/>
                  </a:lnTo>
                  <a:lnTo>
                    <a:pt x="2075" y="2057"/>
                  </a:lnTo>
                  <a:lnTo>
                    <a:pt x="2066" y="2050"/>
                  </a:lnTo>
                  <a:lnTo>
                    <a:pt x="2057" y="2046"/>
                  </a:lnTo>
                  <a:lnTo>
                    <a:pt x="2049" y="2042"/>
                  </a:lnTo>
                  <a:lnTo>
                    <a:pt x="2039" y="2039"/>
                  </a:lnTo>
                  <a:lnTo>
                    <a:pt x="2027" y="2038"/>
                  </a:lnTo>
                  <a:lnTo>
                    <a:pt x="2016" y="2037"/>
                  </a:lnTo>
                  <a:lnTo>
                    <a:pt x="2016" y="2037"/>
                  </a:lnTo>
                  <a:close/>
                  <a:moveTo>
                    <a:pt x="2016" y="2219"/>
                  </a:moveTo>
                  <a:lnTo>
                    <a:pt x="2016" y="2219"/>
                  </a:lnTo>
                  <a:lnTo>
                    <a:pt x="2006" y="2218"/>
                  </a:lnTo>
                  <a:lnTo>
                    <a:pt x="1998" y="2215"/>
                  </a:lnTo>
                  <a:lnTo>
                    <a:pt x="1991" y="2209"/>
                  </a:lnTo>
                  <a:lnTo>
                    <a:pt x="1984" y="2201"/>
                  </a:lnTo>
                  <a:lnTo>
                    <a:pt x="1978" y="2192"/>
                  </a:lnTo>
                  <a:lnTo>
                    <a:pt x="1974" y="2181"/>
                  </a:lnTo>
                  <a:lnTo>
                    <a:pt x="1972" y="2168"/>
                  </a:lnTo>
                  <a:lnTo>
                    <a:pt x="1972" y="2155"/>
                  </a:lnTo>
                  <a:lnTo>
                    <a:pt x="1972" y="2155"/>
                  </a:lnTo>
                  <a:lnTo>
                    <a:pt x="1972" y="2140"/>
                  </a:lnTo>
                  <a:lnTo>
                    <a:pt x="1974" y="2128"/>
                  </a:lnTo>
                  <a:lnTo>
                    <a:pt x="1978" y="2117"/>
                  </a:lnTo>
                  <a:lnTo>
                    <a:pt x="1984" y="2107"/>
                  </a:lnTo>
                  <a:lnTo>
                    <a:pt x="1991" y="2099"/>
                  </a:lnTo>
                  <a:lnTo>
                    <a:pt x="1998" y="2093"/>
                  </a:lnTo>
                  <a:lnTo>
                    <a:pt x="2006" y="2090"/>
                  </a:lnTo>
                  <a:lnTo>
                    <a:pt x="2016" y="2089"/>
                  </a:lnTo>
                  <a:lnTo>
                    <a:pt x="2016" y="2089"/>
                  </a:lnTo>
                  <a:lnTo>
                    <a:pt x="2026" y="2090"/>
                  </a:lnTo>
                  <a:lnTo>
                    <a:pt x="2035" y="2093"/>
                  </a:lnTo>
                  <a:lnTo>
                    <a:pt x="2043" y="2099"/>
                  </a:lnTo>
                  <a:lnTo>
                    <a:pt x="2050" y="2107"/>
                  </a:lnTo>
                  <a:lnTo>
                    <a:pt x="2055" y="2117"/>
                  </a:lnTo>
                  <a:lnTo>
                    <a:pt x="2059" y="2128"/>
                  </a:lnTo>
                  <a:lnTo>
                    <a:pt x="2061" y="2140"/>
                  </a:lnTo>
                  <a:lnTo>
                    <a:pt x="2062" y="2155"/>
                  </a:lnTo>
                  <a:lnTo>
                    <a:pt x="2062" y="2155"/>
                  </a:lnTo>
                  <a:lnTo>
                    <a:pt x="2061" y="2168"/>
                  </a:lnTo>
                  <a:lnTo>
                    <a:pt x="2059" y="2181"/>
                  </a:lnTo>
                  <a:lnTo>
                    <a:pt x="2055" y="2192"/>
                  </a:lnTo>
                  <a:lnTo>
                    <a:pt x="2050" y="2201"/>
                  </a:lnTo>
                  <a:lnTo>
                    <a:pt x="2043" y="2209"/>
                  </a:lnTo>
                  <a:lnTo>
                    <a:pt x="2035" y="2215"/>
                  </a:lnTo>
                  <a:lnTo>
                    <a:pt x="2026" y="2218"/>
                  </a:lnTo>
                  <a:lnTo>
                    <a:pt x="2016" y="2219"/>
                  </a:lnTo>
                  <a:lnTo>
                    <a:pt x="2016" y="2219"/>
                  </a:lnTo>
                  <a:close/>
                  <a:moveTo>
                    <a:pt x="843" y="2116"/>
                  </a:moveTo>
                  <a:lnTo>
                    <a:pt x="910" y="2266"/>
                  </a:lnTo>
                  <a:lnTo>
                    <a:pt x="849" y="2266"/>
                  </a:lnTo>
                  <a:lnTo>
                    <a:pt x="803" y="2162"/>
                  </a:lnTo>
                  <a:lnTo>
                    <a:pt x="772" y="2199"/>
                  </a:lnTo>
                  <a:lnTo>
                    <a:pt x="772" y="2266"/>
                  </a:lnTo>
                  <a:lnTo>
                    <a:pt x="718" y="2266"/>
                  </a:lnTo>
                  <a:lnTo>
                    <a:pt x="718" y="1977"/>
                  </a:lnTo>
                  <a:lnTo>
                    <a:pt x="772" y="1949"/>
                  </a:lnTo>
                  <a:lnTo>
                    <a:pt x="772" y="2128"/>
                  </a:lnTo>
                  <a:lnTo>
                    <a:pt x="772" y="2128"/>
                  </a:lnTo>
                  <a:lnTo>
                    <a:pt x="794" y="2099"/>
                  </a:lnTo>
                  <a:lnTo>
                    <a:pt x="838" y="2042"/>
                  </a:lnTo>
                  <a:lnTo>
                    <a:pt x="903" y="2042"/>
                  </a:lnTo>
                  <a:lnTo>
                    <a:pt x="843" y="2116"/>
                  </a:lnTo>
                  <a:close/>
                  <a:moveTo>
                    <a:pt x="1105" y="2266"/>
                  </a:moveTo>
                  <a:lnTo>
                    <a:pt x="1049" y="2266"/>
                  </a:lnTo>
                  <a:lnTo>
                    <a:pt x="1049" y="2042"/>
                  </a:lnTo>
                  <a:lnTo>
                    <a:pt x="1105" y="2042"/>
                  </a:lnTo>
                  <a:lnTo>
                    <a:pt x="1105" y="2061"/>
                  </a:lnTo>
                  <a:lnTo>
                    <a:pt x="1105" y="2061"/>
                  </a:lnTo>
                  <a:lnTo>
                    <a:pt x="1110" y="2056"/>
                  </a:lnTo>
                  <a:lnTo>
                    <a:pt x="1116" y="2051"/>
                  </a:lnTo>
                  <a:lnTo>
                    <a:pt x="1123" y="2047"/>
                  </a:lnTo>
                  <a:lnTo>
                    <a:pt x="1129" y="2043"/>
                  </a:lnTo>
                  <a:lnTo>
                    <a:pt x="1137" y="2041"/>
                  </a:lnTo>
                  <a:lnTo>
                    <a:pt x="1145" y="2039"/>
                  </a:lnTo>
                  <a:lnTo>
                    <a:pt x="1153" y="2038"/>
                  </a:lnTo>
                  <a:lnTo>
                    <a:pt x="1162" y="2037"/>
                  </a:lnTo>
                  <a:lnTo>
                    <a:pt x="1162" y="2037"/>
                  </a:lnTo>
                  <a:lnTo>
                    <a:pt x="1172" y="2038"/>
                  </a:lnTo>
                  <a:lnTo>
                    <a:pt x="1180" y="2039"/>
                  </a:lnTo>
                  <a:lnTo>
                    <a:pt x="1188" y="2041"/>
                  </a:lnTo>
                  <a:lnTo>
                    <a:pt x="1197" y="2043"/>
                  </a:lnTo>
                  <a:lnTo>
                    <a:pt x="1204" y="2048"/>
                  </a:lnTo>
                  <a:lnTo>
                    <a:pt x="1210" y="2052"/>
                  </a:lnTo>
                  <a:lnTo>
                    <a:pt x="1217" y="2057"/>
                  </a:lnTo>
                  <a:lnTo>
                    <a:pt x="1223" y="2063"/>
                  </a:lnTo>
                  <a:lnTo>
                    <a:pt x="1227" y="2070"/>
                  </a:lnTo>
                  <a:lnTo>
                    <a:pt x="1232" y="2078"/>
                  </a:lnTo>
                  <a:lnTo>
                    <a:pt x="1235" y="2086"/>
                  </a:lnTo>
                  <a:lnTo>
                    <a:pt x="1238" y="2096"/>
                  </a:lnTo>
                  <a:lnTo>
                    <a:pt x="1240" y="2106"/>
                  </a:lnTo>
                  <a:lnTo>
                    <a:pt x="1242" y="2116"/>
                  </a:lnTo>
                  <a:lnTo>
                    <a:pt x="1243" y="2127"/>
                  </a:lnTo>
                  <a:lnTo>
                    <a:pt x="1244" y="2139"/>
                  </a:lnTo>
                  <a:lnTo>
                    <a:pt x="1244" y="2266"/>
                  </a:lnTo>
                  <a:lnTo>
                    <a:pt x="1188" y="2266"/>
                  </a:lnTo>
                  <a:lnTo>
                    <a:pt x="1188" y="2142"/>
                  </a:lnTo>
                  <a:lnTo>
                    <a:pt x="1188" y="2142"/>
                  </a:lnTo>
                  <a:lnTo>
                    <a:pt x="1187" y="2130"/>
                  </a:lnTo>
                  <a:lnTo>
                    <a:pt x="1186" y="2118"/>
                  </a:lnTo>
                  <a:lnTo>
                    <a:pt x="1183" y="2109"/>
                  </a:lnTo>
                  <a:lnTo>
                    <a:pt x="1178" y="2101"/>
                  </a:lnTo>
                  <a:lnTo>
                    <a:pt x="1173" y="2096"/>
                  </a:lnTo>
                  <a:lnTo>
                    <a:pt x="1166" y="2091"/>
                  </a:lnTo>
                  <a:lnTo>
                    <a:pt x="1157" y="2089"/>
                  </a:lnTo>
                  <a:lnTo>
                    <a:pt x="1147" y="2088"/>
                  </a:lnTo>
                  <a:lnTo>
                    <a:pt x="1147" y="2088"/>
                  </a:lnTo>
                  <a:lnTo>
                    <a:pt x="1138" y="2089"/>
                  </a:lnTo>
                  <a:lnTo>
                    <a:pt x="1129" y="2091"/>
                  </a:lnTo>
                  <a:lnTo>
                    <a:pt x="1122" y="2096"/>
                  </a:lnTo>
                  <a:lnTo>
                    <a:pt x="1116" y="2102"/>
                  </a:lnTo>
                  <a:lnTo>
                    <a:pt x="1112" y="2109"/>
                  </a:lnTo>
                  <a:lnTo>
                    <a:pt x="1108" y="2119"/>
                  </a:lnTo>
                  <a:lnTo>
                    <a:pt x="1106" y="2130"/>
                  </a:lnTo>
                  <a:lnTo>
                    <a:pt x="1105" y="2142"/>
                  </a:lnTo>
                  <a:lnTo>
                    <a:pt x="1105" y="2266"/>
                  </a:lnTo>
                  <a:close/>
                  <a:moveTo>
                    <a:pt x="1418" y="2058"/>
                  </a:moveTo>
                  <a:lnTo>
                    <a:pt x="1418" y="2058"/>
                  </a:lnTo>
                  <a:lnTo>
                    <a:pt x="1413" y="2053"/>
                  </a:lnTo>
                  <a:lnTo>
                    <a:pt x="1407" y="2049"/>
                  </a:lnTo>
                  <a:lnTo>
                    <a:pt x="1402" y="2046"/>
                  </a:lnTo>
                  <a:lnTo>
                    <a:pt x="1395" y="2042"/>
                  </a:lnTo>
                  <a:lnTo>
                    <a:pt x="1388" y="2040"/>
                  </a:lnTo>
                  <a:lnTo>
                    <a:pt x="1382" y="2039"/>
                  </a:lnTo>
                  <a:lnTo>
                    <a:pt x="1375" y="2038"/>
                  </a:lnTo>
                  <a:lnTo>
                    <a:pt x="1368" y="2037"/>
                  </a:lnTo>
                  <a:lnTo>
                    <a:pt x="1368" y="2037"/>
                  </a:lnTo>
                  <a:lnTo>
                    <a:pt x="1358" y="2038"/>
                  </a:lnTo>
                  <a:lnTo>
                    <a:pt x="1349" y="2039"/>
                  </a:lnTo>
                  <a:lnTo>
                    <a:pt x="1340" y="2041"/>
                  </a:lnTo>
                  <a:lnTo>
                    <a:pt x="1332" y="2046"/>
                  </a:lnTo>
                  <a:lnTo>
                    <a:pt x="1324" y="2049"/>
                  </a:lnTo>
                  <a:lnTo>
                    <a:pt x="1317" y="2055"/>
                  </a:lnTo>
                  <a:lnTo>
                    <a:pt x="1310" y="2061"/>
                  </a:lnTo>
                  <a:lnTo>
                    <a:pt x="1304" y="2068"/>
                  </a:lnTo>
                  <a:lnTo>
                    <a:pt x="1298" y="2076"/>
                  </a:lnTo>
                  <a:lnTo>
                    <a:pt x="1294" y="2085"/>
                  </a:lnTo>
                  <a:lnTo>
                    <a:pt x="1289" y="2093"/>
                  </a:lnTo>
                  <a:lnTo>
                    <a:pt x="1286" y="2105"/>
                  </a:lnTo>
                  <a:lnTo>
                    <a:pt x="1284" y="2115"/>
                  </a:lnTo>
                  <a:lnTo>
                    <a:pt x="1282" y="2127"/>
                  </a:lnTo>
                  <a:lnTo>
                    <a:pt x="1280" y="2139"/>
                  </a:lnTo>
                  <a:lnTo>
                    <a:pt x="1280" y="2151"/>
                  </a:lnTo>
                  <a:lnTo>
                    <a:pt x="1280" y="2151"/>
                  </a:lnTo>
                  <a:lnTo>
                    <a:pt x="1280" y="2166"/>
                  </a:lnTo>
                  <a:lnTo>
                    <a:pt x="1282" y="2178"/>
                  </a:lnTo>
                  <a:lnTo>
                    <a:pt x="1284" y="2190"/>
                  </a:lnTo>
                  <a:lnTo>
                    <a:pt x="1286" y="2202"/>
                  </a:lnTo>
                  <a:lnTo>
                    <a:pt x="1289" y="2212"/>
                  </a:lnTo>
                  <a:lnTo>
                    <a:pt x="1294" y="2222"/>
                  </a:lnTo>
                  <a:lnTo>
                    <a:pt x="1298" y="2231"/>
                  </a:lnTo>
                  <a:lnTo>
                    <a:pt x="1304" y="2239"/>
                  </a:lnTo>
                  <a:lnTo>
                    <a:pt x="1309" y="2247"/>
                  </a:lnTo>
                  <a:lnTo>
                    <a:pt x="1316" y="2252"/>
                  </a:lnTo>
                  <a:lnTo>
                    <a:pt x="1323" y="2258"/>
                  </a:lnTo>
                  <a:lnTo>
                    <a:pt x="1330" y="2262"/>
                  </a:lnTo>
                  <a:lnTo>
                    <a:pt x="1339" y="2266"/>
                  </a:lnTo>
                  <a:lnTo>
                    <a:pt x="1348" y="2269"/>
                  </a:lnTo>
                  <a:lnTo>
                    <a:pt x="1357" y="2270"/>
                  </a:lnTo>
                  <a:lnTo>
                    <a:pt x="1367" y="2271"/>
                  </a:lnTo>
                  <a:lnTo>
                    <a:pt x="1367" y="2271"/>
                  </a:lnTo>
                  <a:lnTo>
                    <a:pt x="1374" y="2270"/>
                  </a:lnTo>
                  <a:lnTo>
                    <a:pt x="1382" y="2269"/>
                  </a:lnTo>
                  <a:lnTo>
                    <a:pt x="1388" y="2268"/>
                  </a:lnTo>
                  <a:lnTo>
                    <a:pt x="1395" y="2266"/>
                  </a:lnTo>
                  <a:lnTo>
                    <a:pt x="1401" y="2262"/>
                  </a:lnTo>
                  <a:lnTo>
                    <a:pt x="1407" y="2259"/>
                  </a:lnTo>
                  <a:lnTo>
                    <a:pt x="1413" y="2255"/>
                  </a:lnTo>
                  <a:lnTo>
                    <a:pt x="1418" y="2249"/>
                  </a:lnTo>
                  <a:lnTo>
                    <a:pt x="1418" y="2255"/>
                  </a:lnTo>
                  <a:lnTo>
                    <a:pt x="1418" y="2255"/>
                  </a:lnTo>
                  <a:lnTo>
                    <a:pt x="1418" y="2264"/>
                  </a:lnTo>
                  <a:lnTo>
                    <a:pt x="1417" y="2274"/>
                  </a:lnTo>
                  <a:lnTo>
                    <a:pt x="1414" y="2284"/>
                  </a:lnTo>
                  <a:lnTo>
                    <a:pt x="1412" y="2288"/>
                  </a:lnTo>
                  <a:lnTo>
                    <a:pt x="1409" y="2293"/>
                  </a:lnTo>
                  <a:lnTo>
                    <a:pt x="1405" y="2297"/>
                  </a:lnTo>
                  <a:lnTo>
                    <a:pt x="1401" y="2301"/>
                  </a:lnTo>
                  <a:lnTo>
                    <a:pt x="1395" y="2305"/>
                  </a:lnTo>
                  <a:lnTo>
                    <a:pt x="1388" y="2308"/>
                  </a:lnTo>
                  <a:lnTo>
                    <a:pt x="1379" y="2310"/>
                  </a:lnTo>
                  <a:lnTo>
                    <a:pt x="1370" y="2313"/>
                  </a:lnTo>
                  <a:lnTo>
                    <a:pt x="1359" y="2314"/>
                  </a:lnTo>
                  <a:lnTo>
                    <a:pt x="1346" y="2314"/>
                  </a:lnTo>
                  <a:lnTo>
                    <a:pt x="1344" y="2314"/>
                  </a:lnTo>
                  <a:lnTo>
                    <a:pt x="1364" y="2357"/>
                  </a:lnTo>
                  <a:lnTo>
                    <a:pt x="1365" y="2357"/>
                  </a:lnTo>
                  <a:lnTo>
                    <a:pt x="1365" y="2357"/>
                  </a:lnTo>
                  <a:lnTo>
                    <a:pt x="1378" y="2357"/>
                  </a:lnTo>
                  <a:lnTo>
                    <a:pt x="1390" y="2356"/>
                  </a:lnTo>
                  <a:lnTo>
                    <a:pt x="1402" y="2353"/>
                  </a:lnTo>
                  <a:lnTo>
                    <a:pt x="1413" y="2350"/>
                  </a:lnTo>
                  <a:lnTo>
                    <a:pt x="1423" y="2346"/>
                  </a:lnTo>
                  <a:lnTo>
                    <a:pt x="1432" y="2341"/>
                  </a:lnTo>
                  <a:lnTo>
                    <a:pt x="1439" y="2336"/>
                  </a:lnTo>
                  <a:lnTo>
                    <a:pt x="1446" y="2329"/>
                  </a:lnTo>
                  <a:lnTo>
                    <a:pt x="1453" y="2321"/>
                  </a:lnTo>
                  <a:lnTo>
                    <a:pt x="1458" y="2314"/>
                  </a:lnTo>
                  <a:lnTo>
                    <a:pt x="1463" y="2304"/>
                  </a:lnTo>
                  <a:lnTo>
                    <a:pt x="1466" y="2294"/>
                  </a:lnTo>
                  <a:lnTo>
                    <a:pt x="1469" y="2284"/>
                  </a:lnTo>
                  <a:lnTo>
                    <a:pt x="1472" y="2271"/>
                  </a:lnTo>
                  <a:lnTo>
                    <a:pt x="1473" y="2259"/>
                  </a:lnTo>
                  <a:lnTo>
                    <a:pt x="1473" y="2246"/>
                  </a:lnTo>
                  <a:lnTo>
                    <a:pt x="1473" y="2042"/>
                  </a:lnTo>
                  <a:lnTo>
                    <a:pt x="1418" y="2042"/>
                  </a:lnTo>
                  <a:lnTo>
                    <a:pt x="1418" y="2058"/>
                  </a:lnTo>
                  <a:close/>
                  <a:moveTo>
                    <a:pt x="1418" y="2110"/>
                  </a:moveTo>
                  <a:lnTo>
                    <a:pt x="1418" y="2198"/>
                  </a:lnTo>
                  <a:lnTo>
                    <a:pt x="1418" y="2198"/>
                  </a:lnTo>
                  <a:lnTo>
                    <a:pt x="1411" y="2206"/>
                  </a:lnTo>
                  <a:lnTo>
                    <a:pt x="1403" y="2214"/>
                  </a:lnTo>
                  <a:lnTo>
                    <a:pt x="1397" y="2216"/>
                  </a:lnTo>
                  <a:lnTo>
                    <a:pt x="1392" y="2218"/>
                  </a:lnTo>
                  <a:lnTo>
                    <a:pt x="1386" y="2219"/>
                  </a:lnTo>
                  <a:lnTo>
                    <a:pt x="1378" y="2220"/>
                  </a:lnTo>
                  <a:lnTo>
                    <a:pt x="1378" y="2220"/>
                  </a:lnTo>
                  <a:lnTo>
                    <a:pt x="1372" y="2219"/>
                  </a:lnTo>
                  <a:lnTo>
                    <a:pt x="1364" y="2217"/>
                  </a:lnTo>
                  <a:lnTo>
                    <a:pt x="1357" y="2214"/>
                  </a:lnTo>
                  <a:lnTo>
                    <a:pt x="1350" y="2207"/>
                  </a:lnTo>
                  <a:lnTo>
                    <a:pt x="1345" y="2198"/>
                  </a:lnTo>
                  <a:lnTo>
                    <a:pt x="1340" y="2186"/>
                  </a:lnTo>
                  <a:lnTo>
                    <a:pt x="1338" y="2170"/>
                  </a:lnTo>
                  <a:lnTo>
                    <a:pt x="1337" y="2150"/>
                  </a:lnTo>
                  <a:lnTo>
                    <a:pt x="1337" y="2150"/>
                  </a:lnTo>
                  <a:lnTo>
                    <a:pt x="1338" y="2133"/>
                  </a:lnTo>
                  <a:lnTo>
                    <a:pt x="1340" y="2119"/>
                  </a:lnTo>
                  <a:lnTo>
                    <a:pt x="1345" y="2108"/>
                  </a:lnTo>
                  <a:lnTo>
                    <a:pt x="1350" y="2100"/>
                  </a:lnTo>
                  <a:lnTo>
                    <a:pt x="1357" y="2095"/>
                  </a:lnTo>
                  <a:lnTo>
                    <a:pt x="1364" y="2090"/>
                  </a:lnTo>
                  <a:lnTo>
                    <a:pt x="1372" y="2089"/>
                  </a:lnTo>
                  <a:lnTo>
                    <a:pt x="1378" y="2088"/>
                  </a:lnTo>
                  <a:lnTo>
                    <a:pt x="1378" y="2088"/>
                  </a:lnTo>
                  <a:lnTo>
                    <a:pt x="1386" y="2089"/>
                  </a:lnTo>
                  <a:lnTo>
                    <a:pt x="1393" y="2090"/>
                  </a:lnTo>
                  <a:lnTo>
                    <a:pt x="1398" y="2092"/>
                  </a:lnTo>
                  <a:lnTo>
                    <a:pt x="1404" y="2096"/>
                  </a:lnTo>
                  <a:lnTo>
                    <a:pt x="1408" y="2099"/>
                  </a:lnTo>
                  <a:lnTo>
                    <a:pt x="1412" y="2102"/>
                  </a:lnTo>
                  <a:lnTo>
                    <a:pt x="1418" y="2110"/>
                  </a:lnTo>
                  <a:lnTo>
                    <a:pt x="1418" y="2110"/>
                  </a:lnTo>
                  <a:close/>
                  <a:moveTo>
                    <a:pt x="945" y="2042"/>
                  </a:moveTo>
                  <a:lnTo>
                    <a:pt x="1000" y="2042"/>
                  </a:lnTo>
                  <a:lnTo>
                    <a:pt x="1000" y="2139"/>
                  </a:lnTo>
                  <a:lnTo>
                    <a:pt x="1000" y="2266"/>
                  </a:lnTo>
                  <a:lnTo>
                    <a:pt x="945" y="2266"/>
                  </a:lnTo>
                  <a:lnTo>
                    <a:pt x="945" y="2042"/>
                  </a:lnTo>
                  <a:close/>
                  <a:moveTo>
                    <a:pt x="1000" y="1982"/>
                  </a:moveTo>
                  <a:lnTo>
                    <a:pt x="1000" y="2010"/>
                  </a:lnTo>
                  <a:lnTo>
                    <a:pt x="945" y="2010"/>
                  </a:lnTo>
                  <a:lnTo>
                    <a:pt x="945" y="1954"/>
                  </a:lnTo>
                  <a:lnTo>
                    <a:pt x="1000" y="1954"/>
                  </a:lnTo>
                  <a:lnTo>
                    <a:pt x="1000" y="1982"/>
                  </a:lnTo>
                  <a:close/>
                  <a:moveTo>
                    <a:pt x="2325" y="1977"/>
                  </a:moveTo>
                  <a:lnTo>
                    <a:pt x="2381" y="1949"/>
                  </a:lnTo>
                  <a:lnTo>
                    <a:pt x="2381" y="2144"/>
                  </a:lnTo>
                  <a:lnTo>
                    <a:pt x="2381" y="2266"/>
                  </a:lnTo>
                  <a:lnTo>
                    <a:pt x="2325" y="2266"/>
                  </a:lnTo>
                  <a:lnTo>
                    <a:pt x="2325" y="1977"/>
                  </a:lnTo>
                  <a:close/>
                  <a:moveTo>
                    <a:pt x="400" y="762"/>
                  </a:moveTo>
                  <a:lnTo>
                    <a:pt x="856" y="762"/>
                  </a:lnTo>
                  <a:lnTo>
                    <a:pt x="856" y="498"/>
                  </a:lnTo>
                  <a:lnTo>
                    <a:pt x="400" y="498"/>
                  </a:lnTo>
                  <a:lnTo>
                    <a:pt x="400" y="290"/>
                  </a:lnTo>
                  <a:lnTo>
                    <a:pt x="905" y="290"/>
                  </a:lnTo>
                  <a:lnTo>
                    <a:pt x="737" y="0"/>
                  </a:lnTo>
                  <a:lnTo>
                    <a:pt x="22" y="0"/>
                  </a:lnTo>
                  <a:lnTo>
                    <a:pt x="22" y="1261"/>
                  </a:lnTo>
                  <a:lnTo>
                    <a:pt x="1030" y="1261"/>
                  </a:lnTo>
                  <a:lnTo>
                    <a:pt x="1030" y="970"/>
                  </a:lnTo>
                  <a:lnTo>
                    <a:pt x="400" y="970"/>
                  </a:lnTo>
                  <a:lnTo>
                    <a:pt x="400" y="762"/>
                  </a:lnTo>
                  <a:close/>
                  <a:moveTo>
                    <a:pt x="1702" y="0"/>
                  </a:moveTo>
                  <a:lnTo>
                    <a:pt x="1487" y="411"/>
                  </a:lnTo>
                  <a:lnTo>
                    <a:pt x="1274" y="0"/>
                  </a:lnTo>
                  <a:lnTo>
                    <a:pt x="856" y="0"/>
                  </a:lnTo>
                  <a:lnTo>
                    <a:pt x="1296" y="762"/>
                  </a:lnTo>
                  <a:lnTo>
                    <a:pt x="1296" y="1261"/>
                  </a:lnTo>
                  <a:lnTo>
                    <a:pt x="1673" y="1261"/>
                  </a:lnTo>
                  <a:lnTo>
                    <a:pt x="1673" y="762"/>
                  </a:lnTo>
                  <a:lnTo>
                    <a:pt x="2114" y="0"/>
                  </a:lnTo>
                  <a:lnTo>
                    <a:pt x="1702"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latin typeface="+mj-lt"/>
              </a:endParaRPr>
            </a:p>
          </p:txBody>
        </p:sp>
      </p:grpSp>
    </p:spTree>
    <p:extLst>
      <p:ext uri="{BB962C8B-B14F-4D97-AF65-F5344CB8AC3E}">
        <p14:creationId xmlns:p14="http://schemas.microsoft.com/office/powerpoint/2010/main" val="332195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4_Cover">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3837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5_Cover">
    <p:spTree>
      <p:nvGrpSpPr>
        <p:cNvPr id="1" name=""/>
        <p:cNvGrpSpPr/>
        <p:nvPr/>
      </p:nvGrpSpPr>
      <p:grpSpPr>
        <a:xfrm>
          <a:off x="0" y="0"/>
          <a:ext cx="0" cy="0"/>
          <a:chOff x="0" y="0"/>
          <a:chExt cx="0" cy="0"/>
        </a:xfrm>
      </p:grpSpPr>
      <p:sp>
        <p:nvSpPr>
          <p:cNvPr id="9" name="Rectangle 1"/>
          <p:cNvSpPr>
            <a:spLocks noChangeAspect="1"/>
          </p:cNvSpPr>
          <p:nvPr userDrawn="1"/>
        </p:nvSpPr>
        <p:spPr>
          <a:xfrm>
            <a:off x="6429638" y="777241"/>
            <a:ext cx="5173620" cy="2604134"/>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rgbClr val="FFD2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rgbClr val="333333"/>
              </a:solidFill>
              <a:latin typeface="+mj-lt"/>
            </a:endParaRPr>
          </a:p>
        </p:txBody>
      </p:sp>
      <p:sp>
        <p:nvSpPr>
          <p:cNvPr id="10" name="Title 1"/>
          <p:cNvSpPr>
            <a:spLocks noGrp="1"/>
          </p:cNvSpPr>
          <p:nvPr>
            <p:ph type="ctrTitle"/>
          </p:nvPr>
        </p:nvSpPr>
        <p:spPr>
          <a:xfrm>
            <a:off x="6708810" y="1886065"/>
            <a:ext cx="4062807" cy="728194"/>
          </a:xfrm>
          <a:prstGeom prst="rect">
            <a:avLst/>
          </a:prstGeom>
        </p:spPr>
        <p:txBody>
          <a:bodyPr/>
          <a:lstStyle>
            <a:lvl1pPr>
              <a:defRPr sz="2800" baseline="0">
                <a:solidFill>
                  <a:srgbClr val="404040"/>
                </a:solidFill>
                <a:latin typeface="+mj-lt"/>
                <a:cs typeface="Arial" pitchFamily="34" charset="0"/>
              </a:defRPr>
            </a:lvl1pPr>
          </a:lstStyle>
          <a:p>
            <a:r>
              <a:rPr lang="en-US" dirty="0"/>
              <a:t>Click to edit Master title style</a:t>
            </a:r>
            <a:endParaRPr lang="en-GB" dirty="0"/>
          </a:p>
        </p:txBody>
      </p:sp>
      <p:sp>
        <p:nvSpPr>
          <p:cNvPr id="11" name="Subtitle 2"/>
          <p:cNvSpPr>
            <a:spLocks noGrp="1"/>
          </p:cNvSpPr>
          <p:nvPr>
            <p:ph type="subTitle" idx="1"/>
          </p:nvPr>
        </p:nvSpPr>
        <p:spPr>
          <a:xfrm>
            <a:off x="6708810" y="2734909"/>
            <a:ext cx="4062807" cy="485846"/>
          </a:xfrm>
          <a:prstGeom prst="rect">
            <a:avLst/>
          </a:prstGeom>
        </p:spPr>
        <p:txBody>
          <a:bodyPr/>
          <a:lstStyle>
            <a:lvl1pPr marL="0" indent="0" algn="l">
              <a:buNone/>
              <a:defRPr sz="2000">
                <a:solidFill>
                  <a:srgbClr val="404040"/>
                </a:solidFill>
                <a:latin typeface="+mn-lt"/>
                <a:cs typeface="Arial" pitchFamily="34" charset="0"/>
              </a:defRPr>
            </a:lvl1pPr>
            <a:lvl2pPr marL="0" indent="0" algn="l">
              <a:buNone/>
              <a:defRPr sz="1400">
                <a:solidFill>
                  <a:srgbClr val="404040"/>
                </a:solidFill>
                <a:latin typeface="+mj-lt"/>
              </a:defRPr>
            </a:lvl2pPr>
            <a:lvl3pPr marL="0" indent="0" algn="l">
              <a:buNone/>
              <a:defRPr sz="1600">
                <a:solidFill>
                  <a:srgbClr val="404040"/>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1"/>
            <a:r>
              <a:rPr lang="en-US" dirty="0"/>
              <a:t>Click to edit Master subtitle style</a:t>
            </a:r>
            <a:endParaRPr lang="en-GB" dirty="0"/>
          </a:p>
        </p:txBody>
      </p:sp>
      <p:grpSp>
        <p:nvGrpSpPr>
          <p:cNvPr id="12" name="Group 4"/>
          <p:cNvGrpSpPr>
            <a:grpSpLocks noChangeAspect="1"/>
          </p:cNvGrpSpPr>
          <p:nvPr userDrawn="1"/>
        </p:nvGrpSpPr>
        <p:grpSpPr bwMode="auto">
          <a:xfrm>
            <a:off x="10603161" y="5340350"/>
            <a:ext cx="987425" cy="1157288"/>
            <a:chOff x="4857" y="3364"/>
            <a:chExt cx="622" cy="729"/>
          </a:xfrm>
        </p:grpSpPr>
        <p:sp>
          <p:nvSpPr>
            <p:cNvPr id="13" name="AutoShape 3"/>
            <p:cNvSpPr>
              <a:spLocks noChangeAspect="1" noChangeArrowheads="1" noTextEdit="1"/>
            </p:cNvSpPr>
            <p:nvPr userDrawn="1"/>
          </p:nvSpPr>
          <p:spPr bwMode="auto">
            <a:xfrm>
              <a:off x="4857" y="3364"/>
              <a:ext cx="622" cy="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latin typeface="+mj-lt"/>
              </a:endParaRPr>
            </a:p>
          </p:txBody>
        </p:sp>
        <p:sp>
          <p:nvSpPr>
            <p:cNvPr id="14" name="Freeform 5"/>
            <p:cNvSpPr>
              <a:spLocks/>
            </p:cNvSpPr>
            <p:nvPr userDrawn="1"/>
          </p:nvSpPr>
          <p:spPr bwMode="auto">
            <a:xfrm>
              <a:off x="4857" y="3364"/>
              <a:ext cx="498" cy="182"/>
            </a:xfrm>
            <a:custGeom>
              <a:avLst/>
              <a:gdLst>
                <a:gd name="T0" fmla="*/ 2491 w 2491"/>
                <a:gd name="T1" fmla="*/ 0 h 910"/>
                <a:gd name="T2" fmla="*/ 0 w 2491"/>
                <a:gd name="T3" fmla="*/ 910 h 910"/>
                <a:gd name="T4" fmla="*/ 2491 w 2491"/>
                <a:gd name="T5" fmla="*/ 469 h 910"/>
                <a:gd name="T6" fmla="*/ 2491 w 2491"/>
                <a:gd name="T7" fmla="*/ 0 h 910"/>
              </a:gdLst>
              <a:ahLst/>
              <a:cxnLst>
                <a:cxn ang="0">
                  <a:pos x="T0" y="T1"/>
                </a:cxn>
                <a:cxn ang="0">
                  <a:pos x="T2" y="T3"/>
                </a:cxn>
                <a:cxn ang="0">
                  <a:pos x="T4" y="T5"/>
                </a:cxn>
                <a:cxn ang="0">
                  <a:pos x="T6" y="T7"/>
                </a:cxn>
              </a:cxnLst>
              <a:rect l="0" t="0" r="r" b="b"/>
              <a:pathLst>
                <a:path w="2491" h="910">
                  <a:moveTo>
                    <a:pt x="2491" y="0"/>
                  </a:moveTo>
                  <a:lnTo>
                    <a:pt x="0" y="910"/>
                  </a:lnTo>
                  <a:lnTo>
                    <a:pt x="2491" y="469"/>
                  </a:lnTo>
                  <a:lnTo>
                    <a:pt x="2491" y="0"/>
                  </a:lnTo>
                  <a:close/>
                </a:path>
              </a:pathLst>
            </a:custGeom>
            <a:solidFill>
              <a:srgbClr val="FF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latin typeface="+mj-lt"/>
              </a:endParaRPr>
            </a:p>
          </p:txBody>
        </p:sp>
        <p:sp>
          <p:nvSpPr>
            <p:cNvPr id="15" name="Freeform 6"/>
            <p:cNvSpPr>
              <a:spLocks noEditPoints="1"/>
            </p:cNvSpPr>
            <p:nvPr userDrawn="1"/>
          </p:nvSpPr>
          <p:spPr bwMode="auto">
            <a:xfrm>
              <a:off x="4857" y="3622"/>
              <a:ext cx="622" cy="471"/>
            </a:xfrm>
            <a:custGeom>
              <a:avLst/>
              <a:gdLst>
                <a:gd name="T0" fmla="*/ 235 w 3110"/>
                <a:gd name="T1" fmla="*/ 1600 h 2357"/>
                <a:gd name="T2" fmla="*/ 255 w 3110"/>
                <a:gd name="T3" fmla="*/ 1809 h 2357"/>
                <a:gd name="T4" fmla="*/ 152 w 3110"/>
                <a:gd name="T5" fmla="*/ 1823 h 2357"/>
                <a:gd name="T6" fmla="*/ 353 w 3110"/>
                <a:gd name="T7" fmla="*/ 1774 h 2357"/>
                <a:gd name="T8" fmla="*/ 419 w 3110"/>
                <a:gd name="T9" fmla="*/ 1871 h 2357"/>
                <a:gd name="T10" fmla="*/ 1148 w 3110"/>
                <a:gd name="T11" fmla="*/ 1664 h 2357"/>
                <a:gd name="T12" fmla="*/ 1225 w 3110"/>
                <a:gd name="T13" fmla="*/ 1751 h 2357"/>
                <a:gd name="T14" fmla="*/ 701 w 3110"/>
                <a:gd name="T15" fmla="*/ 1558 h 2357"/>
                <a:gd name="T16" fmla="*/ 744 w 3110"/>
                <a:gd name="T17" fmla="*/ 1723 h 2357"/>
                <a:gd name="T18" fmla="*/ 866 w 3110"/>
                <a:gd name="T19" fmla="*/ 1868 h 2357"/>
                <a:gd name="T20" fmla="*/ 838 w 3110"/>
                <a:gd name="T21" fmla="*/ 1696 h 2357"/>
                <a:gd name="T22" fmla="*/ 2035 w 3110"/>
                <a:gd name="T23" fmla="*/ 1874 h 2357"/>
                <a:gd name="T24" fmla="*/ 2173 w 3110"/>
                <a:gd name="T25" fmla="*/ 1760 h 2357"/>
                <a:gd name="T26" fmla="*/ 2115 w 3110"/>
                <a:gd name="T27" fmla="*/ 1743 h 2357"/>
                <a:gd name="T28" fmla="*/ 2074 w 3110"/>
                <a:gd name="T29" fmla="*/ 1696 h 2357"/>
                <a:gd name="T30" fmla="*/ 1318 w 3110"/>
                <a:gd name="T31" fmla="*/ 1748 h 2357"/>
                <a:gd name="T32" fmla="*/ 1455 w 3110"/>
                <a:gd name="T33" fmla="*/ 1858 h 2357"/>
                <a:gd name="T34" fmla="*/ 1484 w 3110"/>
                <a:gd name="T35" fmla="*/ 1938 h 2357"/>
                <a:gd name="T36" fmla="*/ 1378 w 3110"/>
                <a:gd name="T37" fmla="*/ 1794 h 2357"/>
                <a:gd name="T38" fmla="*/ 1740 w 3110"/>
                <a:gd name="T39" fmla="*/ 1690 h 2357"/>
                <a:gd name="T40" fmla="*/ 1644 w 3110"/>
                <a:gd name="T41" fmla="*/ 1791 h 2357"/>
                <a:gd name="T42" fmla="*/ 1835 w 3110"/>
                <a:gd name="T43" fmla="*/ 1723 h 2357"/>
                <a:gd name="T44" fmla="*/ 1698 w 3110"/>
                <a:gd name="T45" fmla="*/ 1800 h 2357"/>
                <a:gd name="T46" fmla="*/ 1721 w 3110"/>
                <a:gd name="T47" fmla="*/ 1831 h 2357"/>
                <a:gd name="T48" fmla="*/ 2256 w 3110"/>
                <a:gd name="T49" fmla="*/ 1780 h 2357"/>
                <a:gd name="T50" fmla="*/ 2243 w 3110"/>
                <a:gd name="T51" fmla="*/ 1665 h 2357"/>
                <a:gd name="T52" fmla="*/ 2306 w 3110"/>
                <a:gd name="T53" fmla="*/ 1880 h 2357"/>
                <a:gd name="T54" fmla="*/ 2338 w 3110"/>
                <a:gd name="T55" fmla="*/ 1722 h 2357"/>
                <a:gd name="T56" fmla="*/ 2929 w 3110"/>
                <a:gd name="T57" fmla="*/ 1763 h 2357"/>
                <a:gd name="T58" fmla="*/ 2750 w 3110"/>
                <a:gd name="T59" fmla="*/ 1695 h 2357"/>
                <a:gd name="T60" fmla="*/ 2872 w 3110"/>
                <a:gd name="T61" fmla="*/ 1874 h 2357"/>
                <a:gd name="T62" fmla="*/ 2658 w 3110"/>
                <a:gd name="T63" fmla="*/ 1797 h 2357"/>
                <a:gd name="T64" fmla="*/ 2623 w 3110"/>
                <a:gd name="T65" fmla="*/ 1867 h 2357"/>
                <a:gd name="T66" fmla="*/ 2482 w 3110"/>
                <a:gd name="T67" fmla="*/ 1876 h 2357"/>
                <a:gd name="T68" fmla="*/ 2513 w 3110"/>
                <a:gd name="T69" fmla="*/ 1825 h 2357"/>
                <a:gd name="T70" fmla="*/ 3019 w 3110"/>
                <a:gd name="T71" fmla="*/ 1651 h 2357"/>
                <a:gd name="T72" fmla="*/ 981 w 3110"/>
                <a:gd name="T73" fmla="*/ 1874 h 2357"/>
                <a:gd name="T74" fmla="*/ 2433 w 3110"/>
                <a:gd name="T75" fmla="*/ 2085 h 2357"/>
                <a:gd name="T76" fmla="*/ 2528 w 3110"/>
                <a:gd name="T77" fmla="*/ 2268 h 2357"/>
                <a:gd name="T78" fmla="*/ 2503 w 3110"/>
                <a:gd name="T79" fmla="*/ 2090 h 2357"/>
                <a:gd name="T80" fmla="*/ 631 w 3110"/>
                <a:gd name="T81" fmla="*/ 2093 h 2357"/>
                <a:gd name="T82" fmla="*/ 677 w 3110"/>
                <a:gd name="T83" fmla="*/ 2105 h 2357"/>
                <a:gd name="T84" fmla="*/ 203 w 3110"/>
                <a:gd name="T85" fmla="*/ 2151 h 2357"/>
                <a:gd name="T86" fmla="*/ 312 w 3110"/>
                <a:gd name="T87" fmla="*/ 2190 h 2357"/>
                <a:gd name="T88" fmla="*/ 507 w 3110"/>
                <a:gd name="T89" fmla="*/ 2190 h 2357"/>
                <a:gd name="T90" fmla="*/ 377 w 3110"/>
                <a:gd name="T91" fmla="*/ 2201 h 2357"/>
                <a:gd name="T92" fmla="*/ 442 w 3110"/>
                <a:gd name="T93" fmla="*/ 2201 h 2357"/>
                <a:gd name="T94" fmla="*/ 2213 w 3110"/>
                <a:gd name="T95" fmla="*/ 2056 h 2357"/>
                <a:gd name="T96" fmla="*/ 1608 w 3110"/>
                <a:gd name="T97" fmla="*/ 2042 h 2357"/>
                <a:gd name="T98" fmla="*/ 1951 w 3110"/>
                <a:gd name="T99" fmla="*/ 2062 h 2357"/>
                <a:gd name="T100" fmla="*/ 2016 w 3110"/>
                <a:gd name="T101" fmla="*/ 2271 h 2357"/>
                <a:gd name="T102" fmla="*/ 2075 w 3110"/>
                <a:gd name="T103" fmla="*/ 2057 h 2357"/>
                <a:gd name="T104" fmla="*/ 2016 w 3110"/>
                <a:gd name="T105" fmla="*/ 2089 h 2357"/>
                <a:gd name="T106" fmla="*/ 772 w 3110"/>
                <a:gd name="T107" fmla="*/ 1949 h 2357"/>
                <a:gd name="T108" fmla="*/ 1210 w 3110"/>
                <a:gd name="T109" fmla="*/ 2052 h 2357"/>
                <a:gd name="T110" fmla="*/ 1116 w 3110"/>
                <a:gd name="T111" fmla="*/ 2102 h 2357"/>
                <a:gd name="T112" fmla="*/ 1289 w 3110"/>
                <a:gd name="T113" fmla="*/ 2093 h 2357"/>
                <a:gd name="T114" fmla="*/ 1395 w 3110"/>
                <a:gd name="T115" fmla="*/ 2266 h 2357"/>
                <a:gd name="T116" fmla="*/ 1413 w 3110"/>
                <a:gd name="T117" fmla="*/ 2350 h 2357"/>
                <a:gd name="T118" fmla="*/ 1364 w 3110"/>
                <a:gd name="T119" fmla="*/ 2217 h 2357"/>
                <a:gd name="T120" fmla="*/ 1000 w 3110"/>
                <a:gd name="T121" fmla="*/ 2139 h 2357"/>
                <a:gd name="T122" fmla="*/ 400 w 3110"/>
                <a:gd name="T123" fmla="*/ 970 h 2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10" h="2357">
                  <a:moveTo>
                    <a:pt x="259" y="1777"/>
                  </a:moveTo>
                  <a:lnTo>
                    <a:pt x="259" y="1777"/>
                  </a:lnTo>
                  <a:lnTo>
                    <a:pt x="259" y="1769"/>
                  </a:lnTo>
                  <a:lnTo>
                    <a:pt x="258" y="1762"/>
                  </a:lnTo>
                  <a:lnTo>
                    <a:pt x="255" y="1749"/>
                  </a:lnTo>
                  <a:lnTo>
                    <a:pt x="249" y="1738"/>
                  </a:lnTo>
                  <a:lnTo>
                    <a:pt x="242" y="1729"/>
                  </a:lnTo>
                  <a:lnTo>
                    <a:pt x="235" y="1722"/>
                  </a:lnTo>
                  <a:lnTo>
                    <a:pt x="227" y="1717"/>
                  </a:lnTo>
                  <a:lnTo>
                    <a:pt x="220" y="1712"/>
                  </a:lnTo>
                  <a:lnTo>
                    <a:pt x="213" y="1709"/>
                  </a:lnTo>
                  <a:lnTo>
                    <a:pt x="213" y="1709"/>
                  </a:lnTo>
                  <a:lnTo>
                    <a:pt x="221" y="1703"/>
                  </a:lnTo>
                  <a:lnTo>
                    <a:pt x="228" y="1698"/>
                  </a:lnTo>
                  <a:lnTo>
                    <a:pt x="233" y="1691"/>
                  </a:lnTo>
                  <a:lnTo>
                    <a:pt x="239" y="1683"/>
                  </a:lnTo>
                  <a:lnTo>
                    <a:pt x="243" y="1675"/>
                  </a:lnTo>
                  <a:lnTo>
                    <a:pt x="246" y="1666"/>
                  </a:lnTo>
                  <a:lnTo>
                    <a:pt x="248" y="1658"/>
                  </a:lnTo>
                  <a:lnTo>
                    <a:pt x="248" y="1648"/>
                  </a:lnTo>
                  <a:lnTo>
                    <a:pt x="248" y="1648"/>
                  </a:lnTo>
                  <a:lnTo>
                    <a:pt x="248" y="1639"/>
                  </a:lnTo>
                  <a:lnTo>
                    <a:pt x="247" y="1630"/>
                  </a:lnTo>
                  <a:lnTo>
                    <a:pt x="245" y="1622"/>
                  </a:lnTo>
                  <a:lnTo>
                    <a:pt x="242" y="1614"/>
                  </a:lnTo>
                  <a:lnTo>
                    <a:pt x="239" y="1606"/>
                  </a:lnTo>
                  <a:lnTo>
                    <a:pt x="235" y="1600"/>
                  </a:lnTo>
                  <a:lnTo>
                    <a:pt x="229" y="1594"/>
                  </a:lnTo>
                  <a:lnTo>
                    <a:pt x="223" y="1589"/>
                  </a:lnTo>
                  <a:lnTo>
                    <a:pt x="217" y="1584"/>
                  </a:lnTo>
                  <a:lnTo>
                    <a:pt x="210" y="1580"/>
                  </a:lnTo>
                  <a:lnTo>
                    <a:pt x="202" y="1576"/>
                  </a:lnTo>
                  <a:lnTo>
                    <a:pt x="193" y="1573"/>
                  </a:lnTo>
                  <a:lnTo>
                    <a:pt x="185" y="1571"/>
                  </a:lnTo>
                  <a:lnTo>
                    <a:pt x="175" y="1569"/>
                  </a:lnTo>
                  <a:lnTo>
                    <a:pt x="165" y="1569"/>
                  </a:lnTo>
                  <a:lnTo>
                    <a:pt x="153" y="1568"/>
                  </a:lnTo>
                  <a:lnTo>
                    <a:pt x="22" y="1568"/>
                  </a:lnTo>
                  <a:lnTo>
                    <a:pt x="22" y="1874"/>
                  </a:lnTo>
                  <a:lnTo>
                    <a:pt x="152" y="1874"/>
                  </a:lnTo>
                  <a:lnTo>
                    <a:pt x="152" y="1874"/>
                  </a:lnTo>
                  <a:lnTo>
                    <a:pt x="165" y="1874"/>
                  </a:lnTo>
                  <a:lnTo>
                    <a:pt x="176" y="1873"/>
                  </a:lnTo>
                  <a:lnTo>
                    <a:pt x="187" y="1871"/>
                  </a:lnTo>
                  <a:lnTo>
                    <a:pt x="197" y="1868"/>
                  </a:lnTo>
                  <a:lnTo>
                    <a:pt x="207" y="1864"/>
                  </a:lnTo>
                  <a:lnTo>
                    <a:pt x="216" y="1860"/>
                  </a:lnTo>
                  <a:lnTo>
                    <a:pt x="223" y="1854"/>
                  </a:lnTo>
                  <a:lnTo>
                    <a:pt x="230" y="1849"/>
                  </a:lnTo>
                  <a:lnTo>
                    <a:pt x="237" y="1842"/>
                  </a:lnTo>
                  <a:lnTo>
                    <a:pt x="242" y="1834"/>
                  </a:lnTo>
                  <a:lnTo>
                    <a:pt x="248" y="1827"/>
                  </a:lnTo>
                  <a:lnTo>
                    <a:pt x="251" y="1818"/>
                  </a:lnTo>
                  <a:lnTo>
                    <a:pt x="255" y="1809"/>
                  </a:lnTo>
                  <a:lnTo>
                    <a:pt x="257" y="1799"/>
                  </a:lnTo>
                  <a:lnTo>
                    <a:pt x="258" y="1788"/>
                  </a:lnTo>
                  <a:lnTo>
                    <a:pt x="259" y="1777"/>
                  </a:lnTo>
                  <a:lnTo>
                    <a:pt x="259" y="1777"/>
                  </a:lnTo>
                  <a:close/>
                  <a:moveTo>
                    <a:pt x="152" y="1823"/>
                  </a:moveTo>
                  <a:lnTo>
                    <a:pt x="79" y="1823"/>
                  </a:lnTo>
                  <a:lnTo>
                    <a:pt x="79" y="1735"/>
                  </a:lnTo>
                  <a:lnTo>
                    <a:pt x="152" y="1735"/>
                  </a:lnTo>
                  <a:lnTo>
                    <a:pt x="152" y="1735"/>
                  </a:lnTo>
                  <a:lnTo>
                    <a:pt x="163" y="1737"/>
                  </a:lnTo>
                  <a:lnTo>
                    <a:pt x="172" y="1738"/>
                  </a:lnTo>
                  <a:lnTo>
                    <a:pt x="180" y="1741"/>
                  </a:lnTo>
                  <a:lnTo>
                    <a:pt x="187" y="1747"/>
                  </a:lnTo>
                  <a:lnTo>
                    <a:pt x="192" y="1752"/>
                  </a:lnTo>
                  <a:lnTo>
                    <a:pt x="196" y="1760"/>
                  </a:lnTo>
                  <a:lnTo>
                    <a:pt x="198" y="1769"/>
                  </a:lnTo>
                  <a:lnTo>
                    <a:pt x="199" y="1779"/>
                  </a:lnTo>
                  <a:lnTo>
                    <a:pt x="199" y="1779"/>
                  </a:lnTo>
                  <a:lnTo>
                    <a:pt x="198" y="1789"/>
                  </a:lnTo>
                  <a:lnTo>
                    <a:pt x="196" y="1798"/>
                  </a:lnTo>
                  <a:lnTo>
                    <a:pt x="191" y="1805"/>
                  </a:lnTo>
                  <a:lnTo>
                    <a:pt x="187" y="1811"/>
                  </a:lnTo>
                  <a:lnTo>
                    <a:pt x="180" y="1817"/>
                  </a:lnTo>
                  <a:lnTo>
                    <a:pt x="172" y="1820"/>
                  </a:lnTo>
                  <a:lnTo>
                    <a:pt x="162" y="1822"/>
                  </a:lnTo>
                  <a:lnTo>
                    <a:pt x="152" y="1823"/>
                  </a:lnTo>
                  <a:lnTo>
                    <a:pt x="152" y="1823"/>
                  </a:lnTo>
                  <a:close/>
                  <a:moveTo>
                    <a:pt x="151" y="1685"/>
                  </a:moveTo>
                  <a:lnTo>
                    <a:pt x="79" y="1685"/>
                  </a:lnTo>
                  <a:lnTo>
                    <a:pt x="79" y="1620"/>
                  </a:lnTo>
                  <a:lnTo>
                    <a:pt x="149" y="1620"/>
                  </a:lnTo>
                  <a:lnTo>
                    <a:pt x="149" y="1620"/>
                  </a:lnTo>
                  <a:lnTo>
                    <a:pt x="158" y="1621"/>
                  </a:lnTo>
                  <a:lnTo>
                    <a:pt x="167" y="1622"/>
                  </a:lnTo>
                  <a:lnTo>
                    <a:pt x="173" y="1624"/>
                  </a:lnTo>
                  <a:lnTo>
                    <a:pt x="179" y="1628"/>
                  </a:lnTo>
                  <a:lnTo>
                    <a:pt x="183" y="1633"/>
                  </a:lnTo>
                  <a:lnTo>
                    <a:pt x="187" y="1639"/>
                  </a:lnTo>
                  <a:lnTo>
                    <a:pt x="188" y="1645"/>
                  </a:lnTo>
                  <a:lnTo>
                    <a:pt x="189" y="1653"/>
                  </a:lnTo>
                  <a:lnTo>
                    <a:pt x="189" y="1653"/>
                  </a:lnTo>
                  <a:lnTo>
                    <a:pt x="189" y="1659"/>
                  </a:lnTo>
                  <a:lnTo>
                    <a:pt x="188" y="1664"/>
                  </a:lnTo>
                  <a:lnTo>
                    <a:pt x="186" y="1670"/>
                  </a:lnTo>
                  <a:lnTo>
                    <a:pt x="182" y="1674"/>
                  </a:lnTo>
                  <a:lnTo>
                    <a:pt x="177" y="1679"/>
                  </a:lnTo>
                  <a:lnTo>
                    <a:pt x="170" y="1682"/>
                  </a:lnTo>
                  <a:lnTo>
                    <a:pt x="162" y="1684"/>
                  </a:lnTo>
                  <a:lnTo>
                    <a:pt x="151" y="1685"/>
                  </a:lnTo>
                  <a:lnTo>
                    <a:pt x="151" y="1685"/>
                  </a:lnTo>
                  <a:close/>
                  <a:moveTo>
                    <a:pt x="298" y="1778"/>
                  </a:moveTo>
                  <a:lnTo>
                    <a:pt x="298" y="1651"/>
                  </a:lnTo>
                  <a:lnTo>
                    <a:pt x="353" y="1651"/>
                  </a:lnTo>
                  <a:lnTo>
                    <a:pt x="353" y="1774"/>
                  </a:lnTo>
                  <a:lnTo>
                    <a:pt x="353" y="1774"/>
                  </a:lnTo>
                  <a:lnTo>
                    <a:pt x="353" y="1787"/>
                  </a:lnTo>
                  <a:lnTo>
                    <a:pt x="356" y="1799"/>
                  </a:lnTo>
                  <a:lnTo>
                    <a:pt x="359" y="1808"/>
                  </a:lnTo>
                  <a:lnTo>
                    <a:pt x="363" y="1815"/>
                  </a:lnTo>
                  <a:lnTo>
                    <a:pt x="369" y="1821"/>
                  </a:lnTo>
                  <a:lnTo>
                    <a:pt x="376" y="1825"/>
                  </a:lnTo>
                  <a:lnTo>
                    <a:pt x="385" y="1828"/>
                  </a:lnTo>
                  <a:lnTo>
                    <a:pt x="395" y="1829"/>
                  </a:lnTo>
                  <a:lnTo>
                    <a:pt x="395" y="1829"/>
                  </a:lnTo>
                  <a:lnTo>
                    <a:pt x="405" y="1828"/>
                  </a:lnTo>
                  <a:lnTo>
                    <a:pt x="412" y="1825"/>
                  </a:lnTo>
                  <a:lnTo>
                    <a:pt x="420" y="1821"/>
                  </a:lnTo>
                  <a:lnTo>
                    <a:pt x="426" y="1815"/>
                  </a:lnTo>
                  <a:lnTo>
                    <a:pt x="430" y="1808"/>
                  </a:lnTo>
                  <a:lnTo>
                    <a:pt x="433" y="1798"/>
                  </a:lnTo>
                  <a:lnTo>
                    <a:pt x="436" y="1787"/>
                  </a:lnTo>
                  <a:lnTo>
                    <a:pt x="436" y="1774"/>
                  </a:lnTo>
                  <a:lnTo>
                    <a:pt x="436" y="1651"/>
                  </a:lnTo>
                  <a:lnTo>
                    <a:pt x="491" y="1651"/>
                  </a:lnTo>
                  <a:lnTo>
                    <a:pt x="491" y="1874"/>
                  </a:lnTo>
                  <a:lnTo>
                    <a:pt x="436" y="1874"/>
                  </a:lnTo>
                  <a:lnTo>
                    <a:pt x="436" y="1857"/>
                  </a:lnTo>
                  <a:lnTo>
                    <a:pt x="436" y="1857"/>
                  </a:lnTo>
                  <a:lnTo>
                    <a:pt x="431" y="1862"/>
                  </a:lnTo>
                  <a:lnTo>
                    <a:pt x="425" y="1867"/>
                  </a:lnTo>
                  <a:lnTo>
                    <a:pt x="419" y="1871"/>
                  </a:lnTo>
                  <a:lnTo>
                    <a:pt x="412" y="1873"/>
                  </a:lnTo>
                  <a:lnTo>
                    <a:pt x="406" y="1877"/>
                  </a:lnTo>
                  <a:lnTo>
                    <a:pt x="398" y="1878"/>
                  </a:lnTo>
                  <a:lnTo>
                    <a:pt x="390" y="1879"/>
                  </a:lnTo>
                  <a:lnTo>
                    <a:pt x="382" y="1880"/>
                  </a:lnTo>
                  <a:lnTo>
                    <a:pt x="382" y="1880"/>
                  </a:lnTo>
                  <a:lnTo>
                    <a:pt x="369" y="1879"/>
                  </a:lnTo>
                  <a:lnTo>
                    <a:pt x="358" y="1877"/>
                  </a:lnTo>
                  <a:lnTo>
                    <a:pt x="348" y="1873"/>
                  </a:lnTo>
                  <a:lnTo>
                    <a:pt x="338" y="1869"/>
                  </a:lnTo>
                  <a:lnTo>
                    <a:pt x="330" y="1863"/>
                  </a:lnTo>
                  <a:lnTo>
                    <a:pt x="323" y="1858"/>
                  </a:lnTo>
                  <a:lnTo>
                    <a:pt x="318" y="1850"/>
                  </a:lnTo>
                  <a:lnTo>
                    <a:pt x="312" y="1842"/>
                  </a:lnTo>
                  <a:lnTo>
                    <a:pt x="309" y="1834"/>
                  </a:lnTo>
                  <a:lnTo>
                    <a:pt x="306" y="1827"/>
                  </a:lnTo>
                  <a:lnTo>
                    <a:pt x="301" y="1809"/>
                  </a:lnTo>
                  <a:lnTo>
                    <a:pt x="299" y="1792"/>
                  </a:lnTo>
                  <a:lnTo>
                    <a:pt x="298" y="1778"/>
                  </a:lnTo>
                  <a:lnTo>
                    <a:pt x="298" y="1778"/>
                  </a:lnTo>
                  <a:close/>
                  <a:moveTo>
                    <a:pt x="1143" y="1874"/>
                  </a:moveTo>
                  <a:lnTo>
                    <a:pt x="1087" y="1874"/>
                  </a:lnTo>
                  <a:lnTo>
                    <a:pt x="1087" y="1651"/>
                  </a:lnTo>
                  <a:lnTo>
                    <a:pt x="1143" y="1651"/>
                  </a:lnTo>
                  <a:lnTo>
                    <a:pt x="1143" y="1670"/>
                  </a:lnTo>
                  <a:lnTo>
                    <a:pt x="1143" y="1670"/>
                  </a:lnTo>
                  <a:lnTo>
                    <a:pt x="1148" y="1664"/>
                  </a:lnTo>
                  <a:lnTo>
                    <a:pt x="1154" y="1659"/>
                  </a:lnTo>
                  <a:lnTo>
                    <a:pt x="1160" y="1655"/>
                  </a:lnTo>
                  <a:lnTo>
                    <a:pt x="1167" y="1652"/>
                  </a:lnTo>
                  <a:lnTo>
                    <a:pt x="1175" y="1649"/>
                  </a:lnTo>
                  <a:lnTo>
                    <a:pt x="1182" y="1648"/>
                  </a:lnTo>
                  <a:lnTo>
                    <a:pt x="1190" y="1646"/>
                  </a:lnTo>
                  <a:lnTo>
                    <a:pt x="1198" y="1645"/>
                  </a:lnTo>
                  <a:lnTo>
                    <a:pt x="1198" y="1645"/>
                  </a:lnTo>
                  <a:lnTo>
                    <a:pt x="1208" y="1646"/>
                  </a:lnTo>
                  <a:lnTo>
                    <a:pt x="1217" y="1648"/>
                  </a:lnTo>
                  <a:lnTo>
                    <a:pt x="1226" y="1650"/>
                  </a:lnTo>
                  <a:lnTo>
                    <a:pt x="1234" y="1652"/>
                  </a:lnTo>
                  <a:lnTo>
                    <a:pt x="1242" y="1655"/>
                  </a:lnTo>
                  <a:lnTo>
                    <a:pt x="1248" y="1661"/>
                  </a:lnTo>
                  <a:lnTo>
                    <a:pt x="1254" y="1665"/>
                  </a:lnTo>
                  <a:lnTo>
                    <a:pt x="1259" y="1672"/>
                  </a:lnTo>
                  <a:lnTo>
                    <a:pt x="1265" y="1679"/>
                  </a:lnTo>
                  <a:lnTo>
                    <a:pt x="1268" y="1686"/>
                  </a:lnTo>
                  <a:lnTo>
                    <a:pt x="1273" y="1694"/>
                  </a:lnTo>
                  <a:lnTo>
                    <a:pt x="1275" y="1703"/>
                  </a:lnTo>
                  <a:lnTo>
                    <a:pt x="1277" y="1713"/>
                  </a:lnTo>
                  <a:lnTo>
                    <a:pt x="1279" y="1724"/>
                  </a:lnTo>
                  <a:lnTo>
                    <a:pt x="1280" y="1735"/>
                  </a:lnTo>
                  <a:lnTo>
                    <a:pt x="1280" y="1748"/>
                  </a:lnTo>
                  <a:lnTo>
                    <a:pt x="1280" y="1874"/>
                  </a:lnTo>
                  <a:lnTo>
                    <a:pt x="1225" y="1874"/>
                  </a:lnTo>
                  <a:lnTo>
                    <a:pt x="1225" y="1751"/>
                  </a:lnTo>
                  <a:lnTo>
                    <a:pt x="1225" y="1751"/>
                  </a:lnTo>
                  <a:lnTo>
                    <a:pt x="1225" y="1738"/>
                  </a:lnTo>
                  <a:lnTo>
                    <a:pt x="1223" y="1727"/>
                  </a:lnTo>
                  <a:lnTo>
                    <a:pt x="1219" y="1718"/>
                  </a:lnTo>
                  <a:lnTo>
                    <a:pt x="1215" y="1710"/>
                  </a:lnTo>
                  <a:lnTo>
                    <a:pt x="1209" y="1704"/>
                  </a:lnTo>
                  <a:lnTo>
                    <a:pt x="1203" y="1700"/>
                  </a:lnTo>
                  <a:lnTo>
                    <a:pt x="1195" y="1698"/>
                  </a:lnTo>
                  <a:lnTo>
                    <a:pt x="1185" y="1696"/>
                  </a:lnTo>
                  <a:lnTo>
                    <a:pt x="1185" y="1696"/>
                  </a:lnTo>
                  <a:lnTo>
                    <a:pt x="1175" y="1698"/>
                  </a:lnTo>
                  <a:lnTo>
                    <a:pt x="1166" y="1700"/>
                  </a:lnTo>
                  <a:lnTo>
                    <a:pt x="1159" y="1704"/>
                  </a:lnTo>
                  <a:lnTo>
                    <a:pt x="1154" y="1710"/>
                  </a:lnTo>
                  <a:lnTo>
                    <a:pt x="1148" y="1718"/>
                  </a:lnTo>
                  <a:lnTo>
                    <a:pt x="1145" y="1728"/>
                  </a:lnTo>
                  <a:lnTo>
                    <a:pt x="1143" y="1739"/>
                  </a:lnTo>
                  <a:lnTo>
                    <a:pt x="1143" y="1751"/>
                  </a:lnTo>
                  <a:lnTo>
                    <a:pt x="1143" y="1874"/>
                  </a:lnTo>
                  <a:close/>
                  <a:moveTo>
                    <a:pt x="597" y="1755"/>
                  </a:moveTo>
                  <a:lnTo>
                    <a:pt x="597" y="1874"/>
                  </a:lnTo>
                  <a:lnTo>
                    <a:pt x="541" y="1874"/>
                  </a:lnTo>
                  <a:lnTo>
                    <a:pt x="541" y="1651"/>
                  </a:lnTo>
                  <a:lnTo>
                    <a:pt x="597" y="1651"/>
                  </a:lnTo>
                  <a:lnTo>
                    <a:pt x="597" y="1755"/>
                  </a:lnTo>
                  <a:close/>
                  <a:moveTo>
                    <a:pt x="646" y="1585"/>
                  </a:moveTo>
                  <a:lnTo>
                    <a:pt x="701" y="1558"/>
                  </a:lnTo>
                  <a:lnTo>
                    <a:pt x="701" y="1760"/>
                  </a:lnTo>
                  <a:lnTo>
                    <a:pt x="701" y="1874"/>
                  </a:lnTo>
                  <a:lnTo>
                    <a:pt x="646" y="1874"/>
                  </a:lnTo>
                  <a:lnTo>
                    <a:pt x="646" y="1585"/>
                  </a:lnTo>
                  <a:close/>
                  <a:moveTo>
                    <a:pt x="877" y="1666"/>
                  </a:moveTo>
                  <a:lnTo>
                    <a:pt x="877" y="1666"/>
                  </a:lnTo>
                  <a:lnTo>
                    <a:pt x="873" y="1661"/>
                  </a:lnTo>
                  <a:lnTo>
                    <a:pt x="867" y="1658"/>
                  </a:lnTo>
                  <a:lnTo>
                    <a:pt x="860" y="1653"/>
                  </a:lnTo>
                  <a:lnTo>
                    <a:pt x="855" y="1651"/>
                  </a:lnTo>
                  <a:lnTo>
                    <a:pt x="848" y="1649"/>
                  </a:lnTo>
                  <a:lnTo>
                    <a:pt x="841" y="1646"/>
                  </a:lnTo>
                  <a:lnTo>
                    <a:pt x="828" y="1645"/>
                  </a:lnTo>
                  <a:lnTo>
                    <a:pt x="828" y="1645"/>
                  </a:lnTo>
                  <a:lnTo>
                    <a:pt x="818" y="1646"/>
                  </a:lnTo>
                  <a:lnTo>
                    <a:pt x="808" y="1648"/>
                  </a:lnTo>
                  <a:lnTo>
                    <a:pt x="799" y="1650"/>
                  </a:lnTo>
                  <a:lnTo>
                    <a:pt x="791" y="1653"/>
                  </a:lnTo>
                  <a:lnTo>
                    <a:pt x="784" y="1658"/>
                  </a:lnTo>
                  <a:lnTo>
                    <a:pt x="776" y="1663"/>
                  </a:lnTo>
                  <a:lnTo>
                    <a:pt x="769" y="1670"/>
                  </a:lnTo>
                  <a:lnTo>
                    <a:pt x="764" y="1676"/>
                  </a:lnTo>
                  <a:lnTo>
                    <a:pt x="758" y="1684"/>
                  </a:lnTo>
                  <a:lnTo>
                    <a:pt x="754" y="1693"/>
                  </a:lnTo>
                  <a:lnTo>
                    <a:pt x="749" y="1702"/>
                  </a:lnTo>
                  <a:lnTo>
                    <a:pt x="746" y="1712"/>
                  </a:lnTo>
                  <a:lnTo>
                    <a:pt x="744" y="1723"/>
                  </a:lnTo>
                  <a:lnTo>
                    <a:pt x="741" y="1735"/>
                  </a:lnTo>
                  <a:lnTo>
                    <a:pt x="740" y="1748"/>
                  </a:lnTo>
                  <a:lnTo>
                    <a:pt x="740" y="1760"/>
                  </a:lnTo>
                  <a:lnTo>
                    <a:pt x="740" y="1760"/>
                  </a:lnTo>
                  <a:lnTo>
                    <a:pt x="740" y="1774"/>
                  </a:lnTo>
                  <a:lnTo>
                    <a:pt x="741" y="1787"/>
                  </a:lnTo>
                  <a:lnTo>
                    <a:pt x="744" y="1799"/>
                  </a:lnTo>
                  <a:lnTo>
                    <a:pt x="746" y="1810"/>
                  </a:lnTo>
                  <a:lnTo>
                    <a:pt x="749" y="1821"/>
                  </a:lnTo>
                  <a:lnTo>
                    <a:pt x="752" y="1831"/>
                  </a:lnTo>
                  <a:lnTo>
                    <a:pt x="757" y="1840"/>
                  </a:lnTo>
                  <a:lnTo>
                    <a:pt x="762" y="1848"/>
                  </a:lnTo>
                  <a:lnTo>
                    <a:pt x="769" y="1856"/>
                  </a:lnTo>
                  <a:lnTo>
                    <a:pt x="775" y="1861"/>
                  </a:lnTo>
                  <a:lnTo>
                    <a:pt x="783" y="1867"/>
                  </a:lnTo>
                  <a:lnTo>
                    <a:pt x="790" y="1871"/>
                  </a:lnTo>
                  <a:lnTo>
                    <a:pt x="798" y="1874"/>
                  </a:lnTo>
                  <a:lnTo>
                    <a:pt x="807" y="1878"/>
                  </a:lnTo>
                  <a:lnTo>
                    <a:pt x="817" y="1879"/>
                  </a:lnTo>
                  <a:lnTo>
                    <a:pt x="827" y="1880"/>
                  </a:lnTo>
                  <a:lnTo>
                    <a:pt x="827" y="1880"/>
                  </a:lnTo>
                  <a:lnTo>
                    <a:pt x="834" y="1879"/>
                  </a:lnTo>
                  <a:lnTo>
                    <a:pt x="840" y="1878"/>
                  </a:lnTo>
                  <a:lnTo>
                    <a:pt x="847" y="1877"/>
                  </a:lnTo>
                  <a:lnTo>
                    <a:pt x="854" y="1874"/>
                  </a:lnTo>
                  <a:lnTo>
                    <a:pt x="859" y="1871"/>
                  </a:lnTo>
                  <a:lnTo>
                    <a:pt x="866" y="1868"/>
                  </a:lnTo>
                  <a:lnTo>
                    <a:pt x="871" y="1863"/>
                  </a:lnTo>
                  <a:lnTo>
                    <a:pt x="877" y="1858"/>
                  </a:lnTo>
                  <a:lnTo>
                    <a:pt x="877" y="1874"/>
                  </a:lnTo>
                  <a:lnTo>
                    <a:pt x="933" y="1874"/>
                  </a:lnTo>
                  <a:lnTo>
                    <a:pt x="933" y="1558"/>
                  </a:lnTo>
                  <a:lnTo>
                    <a:pt x="877" y="1585"/>
                  </a:lnTo>
                  <a:lnTo>
                    <a:pt x="877" y="1666"/>
                  </a:lnTo>
                  <a:close/>
                  <a:moveTo>
                    <a:pt x="838" y="1829"/>
                  </a:moveTo>
                  <a:lnTo>
                    <a:pt x="838" y="1829"/>
                  </a:lnTo>
                  <a:lnTo>
                    <a:pt x="831" y="1828"/>
                  </a:lnTo>
                  <a:lnTo>
                    <a:pt x="824" y="1825"/>
                  </a:lnTo>
                  <a:lnTo>
                    <a:pt x="817" y="1822"/>
                  </a:lnTo>
                  <a:lnTo>
                    <a:pt x="810" y="1815"/>
                  </a:lnTo>
                  <a:lnTo>
                    <a:pt x="805" y="1807"/>
                  </a:lnTo>
                  <a:lnTo>
                    <a:pt x="800" y="1794"/>
                  </a:lnTo>
                  <a:lnTo>
                    <a:pt x="797" y="1779"/>
                  </a:lnTo>
                  <a:lnTo>
                    <a:pt x="796" y="1759"/>
                  </a:lnTo>
                  <a:lnTo>
                    <a:pt x="796" y="1759"/>
                  </a:lnTo>
                  <a:lnTo>
                    <a:pt x="797" y="1741"/>
                  </a:lnTo>
                  <a:lnTo>
                    <a:pt x="800" y="1728"/>
                  </a:lnTo>
                  <a:lnTo>
                    <a:pt x="805" y="1717"/>
                  </a:lnTo>
                  <a:lnTo>
                    <a:pt x="810" y="1709"/>
                  </a:lnTo>
                  <a:lnTo>
                    <a:pt x="816" y="1702"/>
                  </a:lnTo>
                  <a:lnTo>
                    <a:pt x="824" y="1699"/>
                  </a:lnTo>
                  <a:lnTo>
                    <a:pt x="830" y="1696"/>
                  </a:lnTo>
                  <a:lnTo>
                    <a:pt x="838" y="1696"/>
                  </a:lnTo>
                  <a:lnTo>
                    <a:pt x="838" y="1696"/>
                  </a:lnTo>
                  <a:lnTo>
                    <a:pt x="845" y="1696"/>
                  </a:lnTo>
                  <a:lnTo>
                    <a:pt x="851" y="1699"/>
                  </a:lnTo>
                  <a:lnTo>
                    <a:pt x="858" y="1701"/>
                  </a:lnTo>
                  <a:lnTo>
                    <a:pt x="863" y="1704"/>
                  </a:lnTo>
                  <a:lnTo>
                    <a:pt x="867" y="1708"/>
                  </a:lnTo>
                  <a:lnTo>
                    <a:pt x="871" y="1711"/>
                  </a:lnTo>
                  <a:lnTo>
                    <a:pt x="877" y="1719"/>
                  </a:lnTo>
                  <a:lnTo>
                    <a:pt x="877" y="1807"/>
                  </a:lnTo>
                  <a:lnTo>
                    <a:pt x="877" y="1807"/>
                  </a:lnTo>
                  <a:lnTo>
                    <a:pt x="870" y="1814"/>
                  </a:lnTo>
                  <a:lnTo>
                    <a:pt x="863" y="1821"/>
                  </a:lnTo>
                  <a:lnTo>
                    <a:pt x="858" y="1824"/>
                  </a:lnTo>
                  <a:lnTo>
                    <a:pt x="851" y="1827"/>
                  </a:lnTo>
                  <a:lnTo>
                    <a:pt x="846" y="1828"/>
                  </a:lnTo>
                  <a:lnTo>
                    <a:pt x="838" y="1829"/>
                  </a:lnTo>
                  <a:lnTo>
                    <a:pt x="838" y="1829"/>
                  </a:lnTo>
                  <a:close/>
                  <a:moveTo>
                    <a:pt x="2084" y="1645"/>
                  </a:moveTo>
                  <a:lnTo>
                    <a:pt x="2084" y="1645"/>
                  </a:lnTo>
                  <a:lnTo>
                    <a:pt x="2079" y="1646"/>
                  </a:lnTo>
                  <a:lnTo>
                    <a:pt x="2072" y="1648"/>
                  </a:lnTo>
                  <a:lnTo>
                    <a:pt x="2059" y="1651"/>
                  </a:lnTo>
                  <a:lnTo>
                    <a:pt x="2046" y="1658"/>
                  </a:lnTo>
                  <a:lnTo>
                    <a:pt x="2035" y="1666"/>
                  </a:lnTo>
                  <a:lnTo>
                    <a:pt x="2035" y="1563"/>
                  </a:lnTo>
                  <a:lnTo>
                    <a:pt x="1980" y="1591"/>
                  </a:lnTo>
                  <a:lnTo>
                    <a:pt x="1980" y="1874"/>
                  </a:lnTo>
                  <a:lnTo>
                    <a:pt x="2035" y="1874"/>
                  </a:lnTo>
                  <a:lnTo>
                    <a:pt x="2035" y="1858"/>
                  </a:lnTo>
                  <a:lnTo>
                    <a:pt x="2035" y="1858"/>
                  </a:lnTo>
                  <a:lnTo>
                    <a:pt x="2040" y="1863"/>
                  </a:lnTo>
                  <a:lnTo>
                    <a:pt x="2046" y="1868"/>
                  </a:lnTo>
                  <a:lnTo>
                    <a:pt x="2052" y="1871"/>
                  </a:lnTo>
                  <a:lnTo>
                    <a:pt x="2059" y="1874"/>
                  </a:lnTo>
                  <a:lnTo>
                    <a:pt x="2064" y="1877"/>
                  </a:lnTo>
                  <a:lnTo>
                    <a:pt x="2072" y="1878"/>
                  </a:lnTo>
                  <a:lnTo>
                    <a:pt x="2079" y="1879"/>
                  </a:lnTo>
                  <a:lnTo>
                    <a:pt x="2085" y="1880"/>
                  </a:lnTo>
                  <a:lnTo>
                    <a:pt x="2085" y="1880"/>
                  </a:lnTo>
                  <a:lnTo>
                    <a:pt x="2095" y="1879"/>
                  </a:lnTo>
                  <a:lnTo>
                    <a:pt x="2105" y="1878"/>
                  </a:lnTo>
                  <a:lnTo>
                    <a:pt x="2114" y="1876"/>
                  </a:lnTo>
                  <a:lnTo>
                    <a:pt x="2123" y="1871"/>
                  </a:lnTo>
                  <a:lnTo>
                    <a:pt x="2131" y="1867"/>
                  </a:lnTo>
                  <a:lnTo>
                    <a:pt x="2137" y="1862"/>
                  </a:lnTo>
                  <a:lnTo>
                    <a:pt x="2144" y="1856"/>
                  </a:lnTo>
                  <a:lnTo>
                    <a:pt x="2150" y="1849"/>
                  </a:lnTo>
                  <a:lnTo>
                    <a:pt x="2155" y="1840"/>
                  </a:lnTo>
                  <a:lnTo>
                    <a:pt x="2160" y="1831"/>
                  </a:lnTo>
                  <a:lnTo>
                    <a:pt x="2163" y="1821"/>
                  </a:lnTo>
                  <a:lnTo>
                    <a:pt x="2166" y="1811"/>
                  </a:lnTo>
                  <a:lnTo>
                    <a:pt x="2170" y="1800"/>
                  </a:lnTo>
                  <a:lnTo>
                    <a:pt x="2171" y="1788"/>
                  </a:lnTo>
                  <a:lnTo>
                    <a:pt x="2172" y="1774"/>
                  </a:lnTo>
                  <a:lnTo>
                    <a:pt x="2173" y="1760"/>
                  </a:lnTo>
                  <a:lnTo>
                    <a:pt x="2173" y="1760"/>
                  </a:lnTo>
                  <a:lnTo>
                    <a:pt x="2172" y="1748"/>
                  </a:lnTo>
                  <a:lnTo>
                    <a:pt x="2171" y="1735"/>
                  </a:lnTo>
                  <a:lnTo>
                    <a:pt x="2169" y="1723"/>
                  </a:lnTo>
                  <a:lnTo>
                    <a:pt x="2166" y="1712"/>
                  </a:lnTo>
                  <a:lnTo>
                    <a:pt x="2163" y="1702"/>
                  </a:lnTo>
                  <a:lnTo>
                    <a:pt x="2159" y="1693"/>
                  </a:lnTo>
                  <a:lnTo>
                    <a:pt x="2154" y="1684"/>
                  </a:lnTo>
                  <a:lnTo>
                    <a:pt x="2149" y="1676"/>
                  </a:lnTo>
                  <a:lnTo>
                    <a:pt x="2143" y="1670"/>
                  </a:lnTo>
                  <a:lnTo>
                    <a:pt x="2136" y="1663"/>
                  </a:lnTo>
                  <a:lnTo>
                    <a:pt x="2129" y="1658"/>
                  </a:lnTo>
                  <a:lnTo>
                    <a:pt x="2121" y="1653"/>
                  </a:lnTo>
                  <a:lnTo>
                    <a:pt x="2113" y="1650"/>
                  </a:lnTo>
                  <a:lnTo>
                    <a:pt x="2104" y="1648"/>
                  </a:lnTo>
                  <a:lnTo>
                    <a:pt x="2094" y="1646"/>
                  </a:lnTo>
                  <a:lnTo>
                    <a:pt x="2084" y="1645"/>
                  </a:lnTo>
                  <a:lnTo>
                    <a:pt x="2084" y="1645"/>
                  </a:lnTo>
                  <a:close/>
                  <a:moveTo>
                    <a:pt x="2074" y="1696"/>
                  </a:moveTo>
                  <a:lnTo>
                    <a:pt x="2074" y="1696"/>
                  </a:lnTo>
                  <a:lnTo>
                    <a:pt x="2082" y="1698"/>
                  </a:lnTo>
                  <a:lnTo>
                    <a:pt x="2090" y="1700"/>
                  </a:lnTo>
                  <a:lnTo>
                    <a:pt x="2096" y="1704"/>
                  </a:lnTo>
                  <a:lnTo>
                    <a:pt x="2103" y="1711"/>
                  </a:lnTo>
                  <a:lnTo>
                    <a:pt x="2109" y="1719"/>
                  </a:lnTo>
                  <a:lnTo>
                    <a:pt x="2112" y="1730"/>
                  </a:lnTo>
                  <a:lnTo>
                    <a:pt x="2115" y="1743"/>
                  </a:lnTo>
                  <a:lnTo>
                    <a:pt x="2116" y="1759"/>
                  </a:lnTo>
                  <a:lnTo>
                    <a:pt x="2116" y="1759"/>
                  </a:lnTo>
                  <a:lnTo>
                    <a:pt x="2115" y="1775"/>
                  </a:lnTo>
                  <a:lnTo>
                    <a:pt x="2113" y="1790"/>
                  </a:lnTo>
                  <a:lnTo>
                    <a:pt x="2111" y="1801"/>
                  </a:lnTo>
                  <a:lnTo>
                    <a:pt x="2106" y="1811"/>
                  </a:lnTo>
                  <a:lnTo>
                    <a:pt x="2100" y="1819"/>
                  </a:lnTo>
                  <a:lnTo>
                    <a:pt x="2093" y="1824"/>
                  </a:lnTo>
                  <a:lnTo>
                    <a:pt x="2085" y="1828"/>
                  </a:lnTo>
                  <a:lnTo>
                    <a:pt x="2075" y="1829"/>
                  </a:lnTo>
                  <a:lnTo>
                    <a:pt x="2075" y="1829"/>
                  </a:lnTo>
                  <a:lnTo>
                    <a:pt x="2067" y="1828"/>
                  </a:lnTo>
                  <a:lnTo>
                    <a:pt x="2061" y="1827"/>
                  </a:lnTo>
                  <a:lnTo>
                    <a:pt x="2055" y="1823"/>
                  </a:lnTo>
                  <a:lnTo>
                    <a:pt x="2050" y="1821"/>
                  </a:lnTo>
                  <a:lnTo>
                    <a:pt x="2041" y="1813"/>
                  </a:lnTo>
                  <a:lnTo>
                    <a:pt x="2035" y="1808"/>
                  </a:lnTo>
                  <a:lnTo>
                    <a:pt x="2035" y="1719"/>
                  </a:lnTo>
                  <a:lnTo>
                    <a:pt x="2035" y="1719"/>
                  </a:lnTo>
                  <a:lnTo>
                    <a:pt x="2039" y="1714"/>
                  </a:lnTo>
                  <a:lnTo>
                    <a:pt x="2043" y="1710"/>
                  </a:lnTo>
                  <a:lnTo>
                    <a:pt x="2047" y="1705"/>
                  </a:lnTo>
                  <a:lnTo>
                    <a:pt x="2052" y="1702"/>
                  </a:lnTo>
                  <a:lnTo>
                    <a:pt x="2057" y="1700"/>
                  </a:lnTo>
                  <a:lnTo>
                    <a:pt x="2063" y="1698"/>
                  </a:lnTo>
                  <a:lnTo>
                    <a:pt x="2069" y="1696"/>
                  </a:lnTo>
                  <a:lnTo>
                    <a:pt x="2074" y="1696"/>
                  </a:lnTo>
                  <a:lnTo>
                    <a:pt x="2074" y="1696"/>
                  </a:lnTo>
                  <a:close/>
                  <a:moveTo>
                    <a:pt x="1455" y="1666"/>
                  </a:moveTo>
                  <a:lnTo>
                    <a:pt x="1455" y="1666"/>
                  </a:lnTo>
                  <a:lnTo>
                    <a:pt x="1451" y="1662"/>
                  </a:lnTo>
                  <a:lnTo>
                    <a:pt x="1445" y="1658"/>
                  </a:lnTo>
                  <a:lnTo>
                    <a:pt x="1438" y="1654"/>
                  </a:lnTo>
                  <a:lnTo>
                    <a:pt x="1433" y="1651"/>
                  </a:lnTo>
                  <a:lnTo>
                    <a:pt x="1426" y="1649"/>
                  </a:lnTo>
                  <a:lnTo>
                    <a:pt x="1419" y="1646"/>
                  </a:lnTo>
                  <a:lnTo>
                    <a:pt x="1413" y="1646"/>
                  </a:lnTo>
                  <a:lnTo>
                    <a:pt x="1406" y="1645"/>
                  </a:lnTo>
                  <a:lnTo>
                    <a:pt x="1406" y="1645"/>
                  </a:lnTo>
                  <a:lnTo>
                    <a:pt x="1396" y="1646"/>
                  </a:lnTo>
                  <a:lnTo>
                    <a:pt x="1386" y="1648"/>
                  </a:lnTo>
                  <a:lnTo>
                    <a:pt x="1377" y="1650"/>
                  </a:lnTo>
                  <a:lnTo>
                    <a:pt x="1369" y="1653"/>
                  </a:lnTo>
                  <a:lnTo>
                    <a:pt x="1362" y="1658"/>
                  </a:lnTo>
                  <a:lnTo>
                    <a:pt x="1354" y="1663"/>
                  </a:lnTo>
                  <a:lnTo>
                    <a:pt x="1347" y="1670"/>
                  </a:lnTo>
                  <a:lnTo>
                    <a:pt x="1342" y="1676"/>
                  </a:lnTo>
                  <a:lnTo>
                    <a:pt x="1336" y="1684"/>
                  </a:lnTo>
                  <a:lnTo>
                    <a:pt x="1332" y="1693"/>
                  </a:lnTo>
                  <a:lnTo>
                    <a:pt x="1327" y="1702"/>
                  </a:lnTo>
                  <a:lnTo>
                    <a:pt x="1324" y="1712"/>
                  </a:lnTo>
                  <a:lnTo>
                    <a:pt x="1322" y="1723"/>
                  </a:lnTo>
                  <a:lnTo>
                    <a:pt x="1319" y="1735"/>
                  </a:lnTo>
                  <a:lnTo>
                    <a:pt x="1318" y="1748"/>
                  </a:lnTo>
                  <a:lnTo>
                    <a:pt x="1318" y="1760"/>
                  </a:lnTo>
                  <a:lnTo>
                    <a:pt x="1318" y="1760"/>
                  </a:lnTo>
                  <a:lnTo>
                    <a:pt x="1318" y="1774"/>
                  </a:lnTo>
                  <a:lnTo>
                    <a:pt x="1319" y="1787"/>
                  </a:lnTo>
                  <a:lnTo>
                    <a:pt x="1322" y="1799"/>
                  </a:lnTo>
                  <a:lnTo>
                    <a:pt x="1324" y="1810"/>
                  </a:lnTo>
                  <a:lnTo>
                    <a:pt x="1327" y="1821"/>
                  </a:lnTo>
                  <a:lnTo>
                    <a:pt x="1330" y="1831"/>
                  </a:lnTo>
                  <a:lnTo>
                    <a:pt x="1336" y="1840"/>
                  </a:lnTo>
                  <a:lnTo>
                    <a:pt x="1340" y="1848"/>
                  </a:lnTo>
                  <a:lnTo>
                    <a:pt x="1347" y="1856"/>
                  </a:lnTo>
                  <a:lnTo>
                    <a:pt x="1353" y="1861"/>
                  </a:lnTo>
                  <a:lnTo>
                    <a:pt x="1360" y="1867"/>
                  </a:lnTo>
                  <a:lnTo>
                    <a:pt x="1368" y="1871"/>
                  </a:lnTo>
                  <a:lnTo>
                    <a:pt x="1376" y="1874"/>
                  </a:lnTo>
                  <a:lnTo>
                    <a:pt x="1385" y="1878"/>
                  </a:lnTo>
                  <a:lnTo>
                    <a:pt x="1395" y="1879"/>
                  </a:lnTo>
                  <a:lnTo>
                    <a:pt x="1405" y="1879"/>
                  </a:lnTo>
                  <a:lnTo>
                    <a:pt x="1405" y="1879"/>
                  </a:lnTo>
                  <a:lnTo>
                    <a:pt x="1412" y="1879"/>
                  </a:lnTo>
                  <a:lnTo>
                    <a:pt x="1418" y="1878"/>
                  </a:lnTo>
                  <a:lnTo>
                    <a:pt x="1425" y="1877"/>
                  </a:lnTo>
                  <a:lnTo>
                    <a:pt x="1432" y="1874"/>
                  </a:lnTo>
                  <a:lnTo>
                    <a:pt x="1438" y="1871"/>
                  </a:lnTo>
                  <a:lnTo>
                    <a:pt x="1444" y="1867"/>
                  </a:lnTo>
                  <a:lnTo>
                    <a:pt x="1449" y="1863"/>
                  </a:lnTo>
                  <a:lnTo>
                    <a:pt x="1455" y="1858"/>
                  </a:lnTo>
                  <a:lnTo>
                    <a:pt x="1455" y="1863"/>
                  </a:lnTo>
                  <a:lnTo>
                    <a:pt x="1455" y="1863"/>
                  </a:lnTo>
                  <a:lnTo>
                    <a:pt x="1455" y="1872"/>
                  </a:lnTo>
                  <a:lnTo>
                    <a:pt x="1454" y="1882"/>
                  </a:lnTo>
                  <a:lnTo>
                    <a:pt x="1452" y="1892"/>
                  </a:lnTo>
                  <a:lnTo>
                    <a:pt x="1449" y="1897"/>
                  </a:lnTo>
                  <a:lnTo>
                    <a:pt x="1446" y="1901"/>
                  </a:lnTo>
                  <a:lnTo>
                    <a:pt x="1443" y="1906"/>
                  </a:lnTo>
                  <a:lnTo>
                    <a:pt x="1438" y="1910"/>
                  </a:lnTo>
                  <a:lnTo>
                    <a:pt x="1432" y="1913"/>
                  </a:lnTo>
                  <a:lnTo>
                    <a:pt x="1425" y="1916"/>
                  </a:lnTo>
                  <a:lnTo>
                    <a:pt x="1417" y="1919"/>
                  </a:lnTo>
                  <a:lnTo>
                    <a:pt x="1407" y="1920"/>
                  </a:lnTo>
                  <a:lnTo>
                    <a:pt x="1396" y="1922"/>
                  </a:lnTo>
                  <a:lnTo>
                    <a:pt x="1384" y="1922"/>
                  </a:lnTo>
                  <a:lnTo>
                    <a:pt x="1382" y="1922"/>
                  </a:lnTo>
                  <a:lnTo>
                    <a:pt x="1401" y="1966"/>
                  </a:lnTo>
                  <a:lnTo>
                    <a:pt x="1402" y="1966"/>
                  </a:lnTo>
                  <a:lnTo>
                    <a:pt x="1402" y="1966"/>
                  </a:lnTo>
                  <a:lnTo>
                    <a:pt x="1415" y="1966"/>
                  </a:lnTo>
                  <a:lnTo>
                    <a:pt x="1427" y="1963"/>
                  </a:lnTo>
                  <a:lnTo>
                    <a:pt x="1439" y="1961"/>
                  </a:lnTo>
                  <a:lnTo>
                    <a:pt x="1449" y="1958"/>
                  </a:lnTo>
                  <a:lnTo>
                    <a:pt x="1459" y="1954"/>
                  </a:lnTo>
                  <a:lnTo>
                    <a:pt x="1468" y="1950"/>
                  </a:lnTo>
                  <a:lnTo>
                    <a:pt x="1476" y="1943"/>
                  </a:lnTo>
                  <a:lnTo>
                    <a:pt x="1484" y="1938"/>
                  </a:lnTo>
                  <a:lnTo>
                    <a:pt x="1491" y="1930"/>
                  </a:lnTo>
                  <a:lnTo>
                    <a:pt x="1495" y="1921"/>
                  </a:lnTo>
                  <a:lnTo>
                    <a:pt x="1501" y="1912"/>
                  </a:lnTo>
                  <a:lnTo>
                    <a:pt x="1504" y="1902"/>
                  </a:lnTo>
                  <a:lnTo>
                    <a:pt x="1507" y="1891"/>
                  </a:lnTo>
                  <a:lnTo>
                    <a:pt x="1509" y="1880"/>
                  </a:lnTo>
                  <a:lnTo>
                    <a:pt x="1511" y="1868"/>
                  </a:lnTo>
                  <a:lnTo>
                    <a:pt x="1511" y="1853"/>
                  </a:lnTo>
                  <a:lnTo>
                    <a:pt x="1511" y="1651"/>
                  </a:lnTo>
                  <a:lnTo>
                    <a:pt x="1455" y="1651"/>
                  </a:lnTo>
                  <a:lnTo>
                    <a:pt x="1455" y="1666"/>
                  </a:lnTo>
                  <a:close/>
                  <a:moveTo>
                    <a:pt x="1455" y="1719"/>
                  </a:moveTo>
                  <a:lnTo>
                    <a:pt x="1455" y="1807"/>
                  </a:lnTo>
                  <a:lnTo>
                    <a:pt x="1455" y="1807"/>
                  </a:lnTo>
                  <a:lnTo>
                    <a:pt x="1448" y="1814"/>
                  </a:lnTo>
                  <a:lnTo>
                    <a:pt x="1439" y="1822"/>
                  </a:lnTo>
                  <a:lnTo>
                    <a:pt x="1435" y="1824"/>
                  </a:lnTo>
                  <a:lnTo>
                    <a:pt x="1429" y="1827"/>
                  </a:lnTo>
                  <a:lnTo>
                    <a:pt x="1423" y="1828"/>
                  </a:lnTo>
                  <a:lnTo>
                    <a:pt x="1416" y="1829"/>
                  </a:lnTo>
                  <a:lnTo>
                    <a:pt x="1416" y="1829"/>
                  </a:lnTo>
                  <a:lnTo>
                    <a:pt x="1408" y="1828"/>
                  </a:lnTo>
                  <a:lnTo>
                    <a:pt x="1402" y="1825"/>
                  </a:lnTo>
                  <a:lnTo>
                    <a:pt x="1394" y="1821"/>
                  </a:lnTo>
                  <a:lnTo>
                    <a:pt x="1388" y="1815"/>
                  </a:lnTo>
                  <a:lnTo>
                    <a:pt x="1383" y="1807"/>
                  </a:lnTo>
                  <a:lnTo>
                    <a:pt x="1378" y="1794"/>
                  </a:lnTo>
                  <a:lnTo>
                    <a:pt x="1375" y="1779"/>
                  </a:lnTo>
                  <a:lnTo>
                    <a:pt x="1374" y="1759"/>
                  </a:lnTo>
                  <a:lnTo>
                    <a:pt x="1374" y="1759"/>
                  </a:lnTo>
                  <a:lnTo>
                    <a:pt x="1375" y="1741"/>
                  </a:lnTo>
                  <a:lnTo>
                    <a:pt x="1378" y="1728"/>
                  </a:lnTo>
                  <a:lnTo>
                    <a:pt x="1383" y="1717"/>
                  </a:lnTo>
                  <a:lnTo>
                    <a:pt x="1388" y="1709"/>
                  </a:lnTo>
                  <a:lnTo>
                    <a:pt x="1394" y="1702"/>
                  </a:lnTo>
                  <a:lnTo>
                    <a:pt x="1402" y="1699"/>
                  </a:lnTo>
                  <a:lnTo>
                    <a:pt x="1408" y="1696"/>
                  </a:lnTo>
                  <a:lnTo>
                    <a:pt x="1416" y="1696"/>
                  </a:lnTo>
                  <a:lnTo>
                    <a:pt x="1416" y="1696"/>
                  </a:lnTo>
                  <a:lnTo>
                    <a:pt x="1423" y="1696"/>
                  </a:lnTo>
                  <a:lnTo>
                    <a:pt x="1429" y="1699"/>
                  </a:lnTo>
                  <a:lnTo>
                    <a:pt x="1436" y="1701"/>
                  </a:lnTo>
                  <a:lnTo>
                    <a:pt x="1441" y="1703"/>
                  </a:lnTo>
                  <a:lnTo>
                    <a:pt x="1445" y="1708"/>
                  </a:lnTo>
                  <a:lnTo>
                    <a:pt x="1449" y="1711"/>
                  </a:lnTo>
                  <a:lnTo>
                    <a:pt x="1455" y="1719"/>
                  </a:lnTo>
                  <a:lnTo>
                    <a:pt x="1455" y="1719"/>
                  </a:lnTo>
                  <a:close/>
                  <a:moveTo>
                    <a:pt x="1683" y="1705"/>
                  </a:moveTo>
                  <a:lnTo>
                    <a:pt x="1683" y="1705"/>
                  </a:lnTo>
                  <a:lnTo>
                    <a:pt x="1696" y="1699"/>
                  </a:lnTo>
                  <a:lnTo>
                    <a:pt x="1709" y="1694"/>
                  </a:lnTo>
                  <a:lnTo>
                    <a:pt x="1724" y="1691"/>
                  </a:lnTo>
                  <a:lnTo>
                    <a:pt x="1740" y="1690"/>
                  </a:lnTo>
                  <a:lnTo>
                    <a:pt x="1740" y="1690"/>
                  </a:lnTo>
                  <a:lnTo>
                    <a:pt x="1750" y="1691"/>
                  </a:lnTo>
                  <a:lnTo>
                    <a:pt x="1757" y="1692"/>
                  </a:lnTo>
                  <a:lnTo>
                    <a:pt x="1764" y="1694"/>
                  </a:lnTo>
                  <a:lnTo>
                    <a:pt x="1770" y="1699"/>
                  </a:lnTo>
                  <a:lnTo>
                    <a:pt x="1774" y="1703"/>
                  </a:lnTo>
                  <a:lnTo>
                    <a:pt x="1777" y="1709"/>
                  </a:lnTo>
                  <a:lnTo>
                    <a:pt x="1780" y="1714"/>
                  </a:lnTo>
                  <a:lnTo>
                    <a:pt x="1780" y="1722"/>
                  </a:lnTo>
                  <a:lnTo>
                    <a:pt x="1780" y="1738"/>
                  </a:lnTo>
                  <a:lnTo>
                    <a:pt x="1780" y="1738"/>
                  </a:lnTo>
                  <a:lnTo>
                    <a:pt x="1770" y="1733"/>
                  </a:lnTo>
                  <a:lnTo>
                    <a:pt x="1757" y="1730"/>
                  </a:lnTo>
                  <a:lnTo>
                    <a:pt x="1745" y="1728"/>
                  </a:lnTo>
                  <a:lnTo>
                    <a:pt x="1732" y="1727"/>
                  </a:lnTo>
                  <a:lnTo>
                    <a:pt x="1732" y="1727"/>
                  </a:lnTo>
                  <a:lnTo>
                    <a:pt x="1716" y="1728"/>
                  </a:lnTo>
                  <a:lnTo>
                    <a:pt x="1701" y="1731"/>
                  </a:lnTo>
                  <a:lnTo>
                    <a:pt x="1686" y="1735"/>
                  </a:lnTo>
                  <a:lnTo>
                    <a:pt x="1678" y="1739"/>
                  </a:lnTo>
                  <a:lnTo>
                    <a:pt x="1672" y="1743"/>
                  </a:lnTo>
                  <a:lnTo>
                    <a:pt x="1666" y="1748"/>
                  </a:lnTo>
                  <a:lnTo>
                    <a:pt x="1661" y="1753"/>
                  </a:lnTo>
                  <a:lnTo>
                    <a:pt x="1655" y="1759"/>
                  </a:lnTo>
                  <a:lnTo>
                    <a:pt x="1651" y="1765"/>
                  </a:lnTo>
                  <a:lnTo>
                    <a:pt x="1647" y="1773"/>
                  </a:lnTo>
                  <a:lnTo>
                    <a:pt x="1645" y="1782"/>
                  </a:lnTo>
                  <a:lnTo>
                    <a:pt x="1644" y="1791"/>
                  </a:lnTo>
                  <a:lnTo>
                    <a:pt x="1643" y="1800"/>
                  </a:lnTo>
                  <a:lnTo>
                    <a:pt x="1643" y="1800"/>
                  </a:lnTo>
                  <a:lnTo>
                    <a:pt x="1644" y="1811"/>
                  </a:lnTo>
                  <a:lnTo>
                    <a:pt x="1645" y="1821"/>
                  </a:lnTo>
                  <a:lnTo>
                    <a:pt x="1647" y="1829"/>
                  </a:lnTo>
                  <a:lnTo>
                    <a:pt x="1651" y="1838"/>
                  </a:lnTo>
                  <a:lnTo>
                    <a:pt x="1654" y="1844"/>
                  </a:lnTo>
                  <a:lnTo>
                    <a:pt x="1659" y="1851"/>
                  </a:lnTo>
                  <a:lnTo>
                    <a:pt x="1664" y="1857"/>
                  </a:lnTo>
                  <a:lnTo>
                    <a:pt x="1671" y="1862"/>
                  </a:lnTo>
                  <a:lnTo>
                    <a:pt x="1676" y="1867"/>
                  </a:lnTo>
                  <a:lnTo>
                    <a:pt x="1683" y="1870"/>
                  </a:lnTo>
                  <a:lnTo>
                    <a:pt x="1697" y="1876"/>
                  </a:lnTo>
                  <a:lnTo>
                    <a:pt x="1712" y="1879"/>
                  </a:lnTo>
                  <a:lnTo>
                    <a:pt x="1726" y="1880"/>
                  </a:lnTo>
                  <a:lnTo>
                    <a:pt x="1726" y="1880"/>
                  </a:lnTo>
                  <a:lnTo>
                    <a:pt x="1738" y="1878"/>
                  </a:lnTo>
                  <a:lnTo>
                    <a:pt x="1746" y="1877"/>
                  </a:lnTo>
                  <a:lnTo>
                    <a:pt x="1753" y="1874"/>
                  </a:lnTo>
                  <a:lnTo>
                    <a:pt x="1761" y="1871"/>
                  </a:lnTo>
                  <a:lnTo>
                    <a:pt x="1767" y="1867"/>
                  </a:lnTo>
                  <a:lnTo>
                    <a:pt x="1774" y="1862"/>
                  </a:lnTo>
                  <a:lnTo>
                    <a:pt x="1780" y="1857"/>
                  </a:lnTo>
                  <a:lnTo>
                    <a:pt x="1780" y="1874"/>
                  </a:lnTo>
                  <a:lnTo>
                    <a:pt x="1835" y="1874"/>
                  </a:lnTo>
                  <a:lnTo>
                    <a:pt x="1835" y="1723"/>
                  </a:lnTo>
                  <a:lnTo>
                    <a:pt x="1835" y="1723"/>
                  </a:lnTo>
                  <a:lnTo>
                    <a:pt x="1835" y="1714"/>
                  </a:lnTo>
                  <a:lnTo>
                    <a:pt x="1834" y="1707"/>
                  </a:lnTo>
                  <a:lnTo>
                    <a:pt x="1832" y="1699"/>
                  </a:lnTo>
                  <a:lnTo>
                    <a:pt x="1830" y="1691"/>
                  </a:lnTo>
                  <a:lnTo>
                    <a:pt x="1825" y="1684"/>
                  </a:lnTo>
                  <a:lnTo>
                    <a:pt x="1822" y="1678"/>
                  </a:lnTo>
                  <a:lnTo>
                    <a:pt x="1816" y="1672"/>
                  </a:lnTo>
                  <a:lnTo>
                    <a:pt x="1811" y="1666"/>
                  </a:lnTo>
                  <a:lnTo>
                    <a:pt x="1805" y="1662"/>
                  </a:lnTo>
                  <a:lnTo>
                    <a:pt x="1798" y="1658"/>
                  </a:lnTo>
                  <a:lnTo>
                    <a:pt x="1791" y="1654"/>
                  </a:lnTo>
                  <a:lnTo>
                    <a:pt x="1783" y="1651"/>
                  </a:lnTo>
                  <a:lnTo>
                    <a:pt x="1774" y="1649"/>
                  </a:lnTo>
                  <a:lnTo>
                    <a:pt x="1765" y="1648"/>
                  </a:lnTo>
                  <a:lnTo>
                    <a:pt x="1755" y="1646"/>
                  </a:lnTo>
                  <a:lnTo>
                    <a:pt x="1745" y="1645"/>
                  </a:lnTo>
                  <a:lnTo>
                    <a:pt x="1745" y="1645"/>
                  </a:lnTo>
                  <a:lnTo>
                    <a:pt x="1733" y="1646"/>
                  </a:lnTo>
                  <a:lnTo>
                    <a:pt x="1723" y="1646"/>
                  </a:lnTo>
                  <a:lnTo>
                    <a:pt x="1712" y="1649"/>
                  </a:lnTo>
                  <a:lnTo>
                    <a:pt x="1701" y="1651"/>
                  </a:lnTo>
                  <a:lnTo>
                    <a:pt x="1691" y="1654"/>
                  </a:lnTo>
                  <a:lnTo>
                    <a:pt x="1681" y="1658"/>
                  </a:lnTo>
                  <a:lnTo>
                    <a:pt x="1671" y="1662"/>
                  </a:lnTo>
                  <a:lnTo>
                    <a:pt x="1661" y="1668"/>
                  </a:lnTo>
                  <a:lnTo>
                    <a:pt x="1683" y="1705"/>
                  </a:lnTo>
                  <a:close/>
                  <a:moveTo>
                    <a:pt x="1698" y="1800"/>
                  </a:moveTo>
                  <a:lnTo>
                    <a:pt x="1698" y="1800"/>
                  </a:lnTo>
                  <a:lnTo>
                    <a:pt x="1698" y="1793"/>
                  </a:lnTo>
                  <a:lnTo>
                    <a:pt x="1701" y="1787"/>
                  </a:lnTo>
                  <a:lnTo>
                    <a:pt x="1704" y="1781"/>
                  </a:lnTo>
                  <a:lnTo>
                    <a:pt x="1708" y="1777"/>
                  </a:lnTo>
                  <a:lnTo>
                    <a:pt x="1714" y="1773"/>
                  </a:lnTo>
                  <a:lnTo>
                    <a:pt x="1721" y="1771"/>
                  </a:lnTo>
                  <a:lnTo>
                    <a:pt x="1728" y="1769"/>
                  </a:lnTo>
                  <a:lnTo>
                    <a:pt x="1736" y="1769"/>
                  </a:lnTo>
                  <a:lnTo>
                    <a:pt x="1736" y="1769"/>
                  </a:lnTo>
                  <a:lnTo>
                    <a:pt x="1748" y="1769"/>
                  </a:lnTo>
                  <a:lnTo>
                    <a:pt x="1760" y="1771"/>
                  </a:lnTo>
                  <a:lnTo>
                    <a:pt x="1770" y="1774"/>
                  </a:lnTo>
                  <a:lnTo>
                    <a:pt x="1780" y="1780"/>
                  </a:lnTo>
                  <a:lnTo>
                    <a:pt x="1780" y="1810"/>
                  </a:lnTo>
                  <a:lnTo>
                    <a:pt x="1780" y="1810"/>
                  </a:lnTo>
                  <a:lnTo>
                    <a:pt x="1777" y="1814"/>
                  </a:lnTo>
                  <a:lnTo>
                    <a:pt x="1773" y="1819"/>
                  </a:lnTo>
                  <a:lnTo>
                    <a:pt x="1768" y="1823"/>
                  </a:lnTo>
                  <a:lnTo>
                    <a:pt x="1763" y="1827"/>
                  </a:lnTo>
                  <a:lnTo>
                    <a:pt x="1757" y="1830"/>
                  </a:lnTo>
                  <a:lnTo>
                    <a:pt x="1751" y="1832"/>
                  </a:lnTo>
                  <a:lnTo>
                    <a:pt x="1744" y="1833"/>
                  </a:lnTo>
                  <a:lnTo>
                    <a:pt x="1736" y="1834"/>
                  </a:lnTo>
                  <a:lnTo>
                    <a:pt x="1736" y="1834"/>
                  </a:lnTo>
                  <a:lnTo>
                    <a:pt x="1728" y="1833"/>
                  </a:lnTo>
                  <a:lnTo>
                    <a:pt x="1721" y="1831"/>
                  </a:lnTo>
                  <a:lnTo>
                    <a:pt x="1714" y="1829"/>
                  </a:lnTo>
                  <a:lnTo>
                    <a:pt x="1708" y="1824"/>
                  </a:lnTo>
                  <a:lnTo>
                    <a:pt x="1704" y="1820"/>
                  </a:lnTo>
                  <a:lnTo>
                    <a:pt x="1701" y="1814"/>
                  </a:lnTo>
                  <a:lnTo>
                    <a:pt x="1699" y="1808"/>
                  </a:lnTo>
                  <a:lnTo>
                    <a:pt x="1698" y="1800"/>
                  </a:lnTo>
                  <a:lnTo>
                    <a:pt x="1698" y="1800"/>
                  </a:lnTo>
                  <a:close/>
                  <a:moveTo>
                    <a:pt x="2350" y="1810"/>
                  </a:moveTo>
                  <a:lnTo>
                    <a:pt x="2350" y="1810"/>
                  </a:lnTo>
                  <a:lnTo>
                    <a:pt x="2342" y="1817"/>
                  </a:lnTo>
                  <a:lnTo>
                    <a:pt x="2332" y="1822"/>
                  </a:lnTo>
                  <a:lnTo>
                    <a:pt x="2326" y="1824"/>
                  </a:lnTo>
                  <a:lnTo>
                    <a:pt x="2320" y="1827"/>
                  </a:lnTo>
                  <a:lnTo>
                    <a:pt x="2313" y="1828"/>
                  </a:lnTo>
                  <a:lnTo>
                    <a:pt x="2306" y="1829"/>
                  </a:lnTo>
                  <a:lnTo>
                    <a:pt x="2306" y="1829"/>
                  </a:lnTo>
                  <a:lnTo>
                    <a:pt x="2301" y="1828"/>
                  </a:lnTo>
                  <a:lnTo>
                    <a:pt x="2294" y="1828"/>
                  </a:lnTo>
                  <a:lnTo>
                    <a:pt x="2286" y="1825"/>
                  </a:lnTo>
                  <a:lnTo>
                    <a:pt x="2277" y="1821"/>
                  </a:lnTo>
                  <a:lnTo>
                    <a:pt x="2270" y="1815"/>
                  </a:lnTo>
                  <a:lnTo>
                    <a:pt x="2266" y="1811"/>
                  </a:lnTo>
                  <a:lnTo>
                    <a:pt x="2263" y="1807"/>
                  </a:lnTo>
                  <a:lnTo>
                    <a:pt x="2261" y="1801"/>
                  </a:lnTo>
                  <a:lnTo>
                    <a:pt x="2259" y="1794"/>
                  </a:lnTo>
                  <a:lnTo>
                    <a:pt x="2257" y="1788"/>
                  </a:lnTo>
                  <a:lnTo>
                    <a:pt x="2256" y="1780"/>
                  </a:lnTo>
                  <a:lnTo>
                    <a:pt x="2393" y="1780"/>
                  </a:lnTo>
                  <a:lnTo>
                    <a:pt x="2393" y="1780"/>
                  </a:lnTo>
                  <a:lnTo>
                    <a:pt x="2394" y="1763"/>
                  </a:lnTo>
                  <a:lnTo>
                    <a:pt x="2394" y="1763"/>
                  </a:lnTo>
                  <a:lnTo>
                    <a:pt x="2394" y="1750"/>
                  </a:lnTo>
                  <a:lnTo>
                    <a:pt x="2392" y="1738"/>
                  </a:lnTo>
                  <a:lnTo>
                    <a:pt x="2391" y="1725"/>
                  </a:lnTo>
                  <a:lnTo>
                    <a:pt x="2388" y="1714"/>
                  </a:lnTo>
                  <a:lnTo>
                    <a:pt x="2384" y="1704"/>
                  </a:lnTo>
                  <a:lnTo>
                    <a:pt x="2380" y="1694"/>
                  </a:lnTo>
                  <a:lnTo>
                    <a:pt x="2374" y="1685"/>
                  </a:lnTo>
                  <a:lnTo>
                    <a:pt x="2369" y="1678"/>
                  </a:lnTo>
                  <a:lnTo>
                    <a:pt x="2362" y="1670"/>
                  </a:lnTo>
                  <a:lnTo>
                    <a:pt x="2355" y="1664"/>
                  </a:lnTo>
                  <a:lnTo>
                    <a:pt x="2348" y="1659"/>
                  </a:lnTo>
                  <a:lnTo>
                    <a:pt x="2339" y="1654"/>
                  </a:lnTo>
                  <a:lnTo>
                    <a:pt x="2330" y="1651"/>
                  </a:lnTo>
                  <a:lnTo>
                    <a:pt x="2321" y="1648"/>
                  </a:lnTo>
                  <a:lnTo>
                    <a:pt x="2311" y="1646"/>
                  </a:lnTo>
                  <a:lnTo>
                    <a:pt x="2300" y="1645"/>
                  </a:lnTo>
                  <a:lnTo>
                    <a:pt x="2300" y="1645"/>
                  </a:lnTo>
                  <a:lnTo>
                    <a:pt x="2290" y="1646"/>
                  </a:lnTo>
                  <a:lnTo>
                    <a:pt x="2280" y="1648"/>
                  </a:lnTo>
                  <a:lnTo>
                    <a:pt x="2270" y="1651"/>
                  </a:lnTo>
                  <a:lnTo>
                    <a:pt x="2260" y="1654"/>
                  </a:lnTo>
                  <a:lnTo>
                    <a:pt x="2251" y="1659"/>
                  </a:lnTo>
                  <a:lnTo>
                    <a:pt x="2243" y="1665"/>
                  </a:lnTo>
                  <a:lnTo>
                    <a:pt x="2235" y="1671"/>
                  </a:lnTo>
                  <a:lnTo>
                    <a:pt x="2229" y="1679"/>
                  </a:lnTo>
                  <a:lnTo>
                    <a:pt x="2222" y="1686"/>
                  </a:lnTo>
                  <a:lnTo>
                    <a:pt x="2216" y="1695"/>
                  </a:lnTo>
                  <a:lnTo>
                    <a:pt x="2212" y="1705"/>
                  </a:lnTo>
                  <a:lnTo>
                    <a:pt x="2207" y="1715"/>
                  </a:lnTo>
                  <a:lnTo>
                    <a:pt x="2204" y="1727"/>
                  </a:lnTo>
                  <a:lnTo>
                    <a:pt x="2202" y="1739"/>
                  </a:lnTo>
                  <a:lnTo>
                    <a:pt x="2201" y="1750"/>
                  </a:lnTo>
                  <a:lnTo>
                    <a:pt x="2200" y="1763"/>
                  </a:lnTo>
                  <a:lnTo>
                    <a:pt x="2200" y="1763"/>
                  </a:lnTo>
                  <a:lnTo>
                    <a:pt x="2201" y="1775"/>
                  </a:lnTo>
                  <a:lnTo>
                    <a:pt x="2202" y="1788"/>
                  </a:lnTo>
                  <a:lnTo>
                    <a:pt x="2204" y="1800"/>
                  </a:lnTo>
                  <a:lnTo>
                    <a:pt x="2207" y="1811"/>
                  </a:lnTo>
                  <a:lnTo>
                    <a:pt x="2212" y="1821"/>
                  </a:lnTo>
                  <a:lnTo>
                    <a:pt x="2216" y="1831"/>
                  </a:lnTo>
                  <a:lnTo>
                    <a:pt x="2222" y="1840"/>
                  </a:lnTo>
                  <a:lnTo>
                    <a:pt x="2229" y="1848"/>
                  </a:lnTo>
                  <a:lnTo>
                    <a:pt x="2236" y="1854"/>
                  </a:lnTo>
                  <a:lnTo>
                    <a:pt x="2244" y="1861"/>
                  </a:lnTo>
                  <a:lnTo>
                    <a:pt x="2253" y="1867"/>
                  </a:lnTo>
                  <a:lnTo>
                    <a:pt x="2262" y="1871"/>
                  </a:lnTo>
                  <a:lnTo>
                    <a:pt x="2272" y="1874"/>
                  </a:lnTo>
                  <a:lnTo>
                    <a:pt x="2283" y="1878"/>
                  </a:lnTo>
                  <a:lnTo>
                    <a:pt x="2294" y="1879"/>
                  </a:lnTo>
                  <a:lnTo>
                    <a:pt x="2306" y="1880"/>
                  </a:lnTo>
                  <a:lnTo>
                    <a:pt x="2306" y="1880"/>
                  </a:lnTo>
                  <a:lnTo>
                    <a:pt x="2317" y="1879"/>
                  </a:lnTo>
                  <a:lnTo>
                    <a:pt x="2327" y="1878"/>
                  </a:lnTo>
                  <a:lnTo>
                    <a:pt x="2339" y="1874"/>
                  </a:lnTo>
                  <a:lnTo>
                    <a:pt x="2349" y="1871"/>
                  </a:lnTo>
                  <a:lnTo>
                    <a:pt x="2359" y="1866"/>
                  </a:lnTo>
                  <a:lnTo>
                    <a:pt x="2368" y="1860"/>
                  </a:lnTo>
                  <a:lnTo>
                    <a:pt x="2376" y="1852"/>
                  </a:lnTo>
                  <a:lnTo>
                    <a:pt x="2385" y="1844"/>
                  </a:lnTo>
                  <a:lnTo>
                    <a:pt x="2350" y="1810"/>
                  </a:lnTo>
                  <a:close/>
                  <a:moveTo>
                    <a:pt x="2257" y="1739"/>
                  </a:moveTo>
                  <a:lnTo>
                    <a:pt x="2257" y="1739"/>
                  </a:lnTo>
                  <a:lnTo>
                    <a:pt x="2259" y="1729"/>
                  </a:lnTo>
                  <a:lnTo>
                    <a:pt x="2261" y="1720"/>
                  </a:lnTo>
                  <a:lnTo>
                    <a:pt x="2264" y="1712"/>
                  </a:lnTo>
                  <a:lnTo>
                    <a:pt x="2270" y="1705"/>
                  </a:lnTo>
                  <a:lnTo>
                    <a:pt x="2275" y="1700"/>
                  </a:lnTo>
                  <a:lnTo>
                    <a:pt x="2282" y="1696"/>
                  </a:lnTo>
                  <a:lnTo>
                    <a:pt x="2290" y="1693"/>
                  </a:lnTo>
                  <a:lnTo>
                    <a:pt x="2299" y="1693"/>
                  </a:lnTo>
                  <a:lnTo>
                    <a:pt x="2299" y="1693"/>
                  </a:lnTo>
                  <a:lnTo>
                    <a:pt x="2309" y="1694"/>
                  </a:lnTo>
                  <a:lnTo>
                    <a:pt x="2317" y="1696"/>
                  </a:lnTo>
                  <a:lnTo>
                    <a:pt x="2324" y="1701"/>
                  </a:lnTo>
                  <a:lnTo>
                    <a:pt x="2330" y="1708"/>
                  </a:lnTo>
                  <a:lnTo>
                    <a:pt x="2334" y="1714"/>
                  </a:lnTo>
                  <a:lnTo>
                    <a:pt x="2338" y="1722"/>
                  </a:lnTo>
                  <a:lnTo>
                    <a:pt x="2340" y="1731"/>
                  </a:lnTo>
                  <a:lnTo>
                    <a:pt x="2341" y="1739"/>
                  </a:lnTo>
                  <a:lnTo>
                    <a:pt x="2257" y="1739"/>
                  </a:lnTo>
                  <a:close/>
                  <a:moveTo>
                    <a:pt x="2884" y="1810"/>
                  </a:moveTo>
                  <a:lnTo>
                    <a:pt x="2884" y="1810"/>
                  </a:lnTo>
                  <a:lnTo>
                    <a:pt x="2875" y="1817"/>
                  </a:lnTo>
                  <a:lnTo>
                    <a:pt x="2867" y="1822"/>
                  </a:lnTo>
                  <a:lnTo>
                    <a:pt x="2860" y="1824"/>
                  </a:lnTo>
                  <a:lnTo>
                    <a:pt x="2854" y="1827"/>
                  </a:lnTo>
                  <a:lnTo>
                    <a:pt x="2848" y="1828"/>
                  </a:lnTo>
                  <a:lnTo>
                    <a:pt x="2840" y="1829"/>
                  </a:lnTo>
                  <a:lnTo>
                    <a:pt x="2840" y="1829"/>
                  </a:lnTo>
                  <a:lnTo>
                    <a:pt x="2834" y="1828"/>
                  </a:lnTo>
                  <a:lnTo>
                    <a:pt x="2828" y="1828"/>
                  </a:lnTo>
                  <a:lnTo>
                    <a:pt x="2820" y="1825"/>
                  </a:lnTo>
                  <a:lnTo>
                    <a:pt x="2812" y="1821"/>
                  </a:lnTo>
                  <a:lnTo>
                    <a:pt x="2804" y="1815"/>
                  </a:lnTo>
                  <a:lnTo>
                    <a:pt x="2801" y="1811"/>
                  </a:lnTo>
                  <a:lnTo>
                    <a:pt x="2798" y="1807"/>
                  </a:lnTo>
                  <a:lnTo>
                    <a:pt x="2795" y="1801"/>
                  </a:lnTo>
                  <a:lnTo>
                    <a:pt x="2793" y="1794"/>
                  </a:lnTo>
                  <a:lnTo>
                    <a:pt x="2791" y="1788"/>
                  </a:lnTo>
                  <a:lnTo>
                    <a:pt x="2790" y="1780"/>
                  </a:lnTo>
                  <a:lnTo>
                    <a:pt x="2928" y="1780"/>
                  </a:lnTo>
                  <a:lnTo>
                    <a:pt x="2928" y="1780"/>
                  </a:lnTo>
                  <a:lnTo>
                    <a:pt x="2929" y="1763"/>
                  </a:lnTo>
                  <a:lnTo>
                    <a:pt x="2929" y="1763"/>
                  </a:lnTo>
                  <a:lnTo>
                    <a:pt x="2928" y="1750"/>
                  </a:lnTo>
                  <a:lnTo>
                    <a:pt x="2927" y="1738"/>
                  </a:lnTo>
                  <a:lnTo>
                    <a:pt x="2924" y="1725"/>
                  </a:lnTo>
                  <a:lnTo>
                    <a:pt x="2922" y="1714"/>
                  </a:lnTo>
                  <a:lnTo>
                    <a:pt x="2918" y="1704"/>
                  </a:lnTo>
                  <a:lnTo>
                    <a:pt x="2913" y="1694"/>
                  </a:lnTo>
                  <a:lnTo>
                    <a:pt x="2909" y="1685"/>
                  </a:lnTo>
                  <a:lnTo>
                    <a:pt x="2903" y="1678"/>
                  </a:lnTo>
                  <a:lnTo>
                    <a:pt x="2897" y="1670"/>
                  </a:lnTo>
                  <a:lnTo>
                    <a:pt x="2889" y="1664"/>
                  </a:lnTo>
                  <a:lnTo>
                    <a:pt x="2881" y="1659"/>
                  </a:lnTo>
                  <a:lnTo>
                    <a:pt x="2873" y="1654"/>
                  </a:lnTo>
                  <a:lnTo>
                    <a:pt x="2864" y="1651"/>
                  </a:lnTo>
                  <a:lnTo>
                    <a:pt x="2854" y="1648"/>
                  </a:lnTo>
                  <a:lnTo>
                    <a:pt x="2844" y="1646"/>
                  </a:lnTo>
                  <a:lnTo>
                    <a:pt x="2834" y="1645"/>
                  </a:lnTo>
                  <a:lnTo>
                    <a:pt x="2834" y="1645"/>
                  </a:lnTo>
                  <a:lnTo>
                    <a:pt x="2823" y="1646"/>
                  </a:lnTo>
                  <a:lnTo>
                    <a:pt x="2813" y="1648"/>
                  </a:lnTo>
                  <a:lnTo>
                    <a:pt x="2803" y="1651"/>
                  </a:lnTo>
                  <a:lnTo>
                    <a:pt x="2794" y="1654"/>
                  </a:lnTo>
                  <a:lnTo>
                    <a:pt x="2785" y="1659"/>
                  </a:lnTo>
                  <a:lnTo>
                    <a:pt x="2777" y="1665"/>
                  </a:lnTo>
                  <a:lnTo>
                    <a:pt x="2770" y="1671"/>
                  </a:lnTo>
                  <a:lnTo>
                    <a:pt x="2762" y="1679"/>
                  </a:lnTo>
                  <a:lnTo>
                    <a:pt x="2755" y="1686"/>
                  </a:lnTo>
                  <a:lnTo>
                    <a:pt x="2750" y="1695"/>
                  </a:lnTo>
                  <a:lnTo>
                    <a:pt x="2745" y="1705"/>
                  </a:lnTo>
                  <a:lnTo>
                    <a:pt x="2741" y="1715"/>
                  </a:lnTo>
                  <a:lnTo>
                    <a:pt x="2739" y="1727"/>
                  </a:lnTo>
                  <a:lnTo>
                    <a:pt x="2735" y="1739"/>
                  </a:lnTo>
                  <a:lnTo>
                    <a:pt x="2734" y="1750"/>
                  </a:lnTo>
                  <a:lnTo>
                    <a:pt x="2734" y="1763"/>
                  </a:lnTo>
                  <a:lnTo>
                    <a:pt x="2734" y="1763"/>
                  </a:lnTo>
                  <a:lnTo>
                    <a:pt x="2734" y="1775"/>
                  </a:lnTo>
                  <a:lnTo>
                    <a:pt x="2735" y="1788"/>
                  </a:lnTo>
                  <a:lnTo>
                    <a:pt x="2738" y="1800"/>
                  </a:lnTo>
                  <a:lnTo>
                    <a:pt x="2741" y="1811"/>
                  </a:lnTo>
                  <a:lnTo>
                    <a:pt x="2745" y="1821"/>
                  </a:lnTo>
                  <a:lnTo>
                    <a:pt x="2751" y="1831"/>
                  </a:lnTo>
                  <a:lnTo>
                    <a:pt x="2757" y="1840"/>
                  </a:lnTo>
                  <a:lnTo>
                    <a:pt x="2763" y="1848"/>
                  </a:lnTo>
                  <a:lnTo>
                    <a:pt x="2770" y="1854"/>
                  </a:lnTo>
                  <a:lnTo>
                    <a:pt x="2778" y="1861"/>
                  </a:lnTo>
                  <a:lnTo>
                    <a:pt x="2787" y="1867"/>
                  </a:lnTo>
                  <a:lnTo>
                    <a:pt x="2797" y="1871"/>
                  </a:lnTo>
                  <a:lnTo>
                    <a:pt x="2807" y="1874"/>
                  </a:lnTo>
                  <a:lnTo>
                    <a:pt x="2817" y="1878"/>
                  </a:lnTo>
                  <a:lnTo>
                    <a:pt x="2829" y="1879"/>
                  </a:lnTo>
                  <a:lnTo>
                    <a:pt x="2840" y="1880"/>
                  </a:lnTo>
                  <a:lnTo>
                    <a:pt x="2840" y="1880"/>
                  </a:lnTo>
                  <a:lnTo>
                    <a:pt x="2851" y="1879"/>
                  </a:lnTo>
                  <a:lnTo>
                    <a:pt x="2862" y="1878"/>
                  </a:lnTo>
                  <a:lnTo>
                    <a:pt x="2872" y="1874"/>
                  </a:lnTo>
                  <a:lnTo>
                    <a:pt x="2882" y="1871"/>
                  </a:lnTo>
                  <a:lnTo>
                    <a:pt x="2892" y="1866"/>
                  </a:lnTo>
                  <a:lnTo>
                    <a:pt x="2902" y="1860"/>
                  </a:lnTo>
                  <a:lnTo>
                    <a:pt x="2911" y="1852"/>
                  </a:lnTo>
                  <a:lnTo>
                    <a:pt x="2919" y="1844"/>
                  </a:lnTo>
                  <a:lnTo>
                    <a:pt x="2884" y="1810"/>
                  </a:lnTo>
                  <a:close/>
                  <a:moveTo>
                    <a:pt x="2791" y="1739"/>
                  </a:moveTo>
                  <a:lnTo>
                    <a:pt x="2791" y="1739"/>
                  </a:lnTo>
                  <a:lnTo>
                    <a:pt x="2792" y="1729"/>
                  </a:lnTo>
                  <a:lnTo>
                    <a:pt x="2795" y="1720"/>
                  </a:lnTo>
                  <a:lnTo>
                    <a:pt x="2799" y="1712"/>
                  </a:lnTo>
                  <a:lnTo>
                    <a:pt x="2803" y="1705"/>
                  </a:lnTo>
                  <a:lnTo>
                    <a:pt x="2810" y="1700"/>
                  </a:lnTo>
                  <a:lnTo>
                    <a:pt x="2817" y="1696"/>
                  </a:lnTo>
                  <a:lnTo>
                    <a:pt x="2824" y="1693"/>
                  </a:lnTo>
                  <a:lnTo>
                    <a:pt x="2833" y="1693"/>
                  </a:lnTo>
                  <a:lnTo>
                    <a:pt x="2833" y="1693"/>
                  </a:lnTo>
                  <a:lnTo>
                    <a:pt x="2843" y="1694"/>
                  </a:lnTo>
                  <a:lnTo>
                    <a:pt x="2851" y="1696"/>
                  </a:lnTo>
                  <a:lnTo>
                    <a:pt x="2859" y="1701"/>
                  </a:lnTo>
                  <a:lnTo>
                    <a:pt x="2864" y="1708"/>
                  </a:lnTo>
                  <a:lnTo>
                    <a:pt x="2869" y="1714"/>
                  </a:lnTo>
                  <a:lnTo>
                    <a:pt x="2872" y="1722"/>
                  </a:lnTo>
                  <a:lnTo>
                    <a:pt x="2874" y="1731"/>
                  </a:lnTo>
                  <a:lnTo>
                    <a:pt x="2875" y="1739"/>
                  </a:lnTo>
                  <a:lnTo>
                    <a:pt x="2791" y="1739"/>
                  </a:lnTo>
                  <a:close/>
                  <a:moveTo>
                    <a:pt x="2658" y="1797"/>
                  </a:moveTo>
                  <a:lnTo>
                    <a:pt x="2658" y="1797"/>
                  </a:lnTo>
                  <a:lnTo>
                    <a:pt x="2658" y="1804"/>
                  </a:lnTo>
                  <a:lnTo>
                    <a:pt x="2659" y="1810"/>
                  </a:lnTo>
                  <a:lnTo>
                    <a:pt x="2661" y="1815"/>
                  </a:lnTo>
                  <a:lnTo>
                    <a:pt x="2663" y="1820"/>
                  </a:lnTo>
                  <a:lnTo>
                    <a:pt x="2667" y="1823"/>
                  </a:lnTo>
                  <a:lnTo>
                    <a:pt x="2671" y="1825"/>
                  </a:lnTo>
                  <a:lnTo>
                    <a:pt x="2675" y="1827"/>
                  </a:lnTo>
                  <a:lnTo>
                    <a:pt x="2682" y="1827"/>
                  </a:lnTo>
                  <a:lnTo>
                    <a:pt x="2682" y="1827"/>
                  </a:lnTo>
                  <a:lnTo>
                    <a:pt x="2690" y="1827"/>
                  </a:lnTo>
                  <a:lnTo>
                    <a:pt x="2699" y="1824"/>
                  </a:lnTo>
                  <a:lnTo>
                    <a:pt x="2708" y="1821"/>
                  </a:lnTo>
                  <a:lnTo>
                    <a:pt x="2715" y="1817"/>
                  </a:lnTo>
                  <a:lnTo>
                    <a:pt x="2709" y="1869"/>
                  </a:lnTo>
                  <a:lnTo>
                    <a:pt x="2709" y="1869"/>
                  </a:lnTo>
                  <a:lnTo>
                    <a:pt x="2699" y="1873"/>
                  </a:lnTo>
                  <a:lnTo>
                    <a:pt x="2687" y="1877"/>
                  </a:lnTo>
                  <a:lnTo>
                    <a:pt x="2674" y="1879"/>
                  </a:lnTo>
                  <a:lnTo>
                    <a:pt x="2662" y="1880"/>
                  </a:lnTo>
                  <a:lnTo>
                    <a:pt x="2662" y="1880"/>
                  </a:lnTo>
                  <a:lnTo>
                    <a:pt x="2654" y="1879"/>
                  </a:lnTo>
                  <a:lnTo>
                    <a:pt x="2647" y="1878"/>
                  </a:lnTo>
                  <a:lnTo>
                    <a:pt x="2640" y="1876"/>
                  </a:lnTo>
                  <a:lnTo>
                    <a:pt x="2634" y="1873"/>
                  </a:lnTo>
                  <a:lnTo>
                    <a:pt x="2629" y="1870"/>
                  </a:lnTo>
                  <a:lnTo>
                    <a:pt x="2623" y="1867"/>
                  </a:lnTo>
                  <a:lnTo>
                    <a:pt x="2620" y="1862"/>
                  </a:lnTo>
                  <a:lnTo>
                    <a:pt x="2615" y="1857"/>
                  </a:lnTo>
                  <a:lnTo>
                    <a:pt x="2610" y="1847"/>
                  </a:lnTo>
                  <a:lnTo>
                    <a:pt x="2605" y="1834"/>
                  </a:lnTo>
                  <a:lnTo>
                    <a:pt x="2603" y="1823"/>
                  </a:lnTo>
                  <a:lnTo>
                    <a:pt x="2602" y="1811"/>
                  </a:lnTo>
                  <a:lnTo>
                    <a:pt x="2602" y="1702"/>
                  </a:lnTo>
                  <a:lnTo>
                    <a:pt x="2568" y="1702"/>
                  </a:lnTo>
                  <a:lnTo>
                    <a:pt x="2568" y="1651"/>
                  </a:lnTo>
                  <a:lnTo>
                    <a:pt x="2602" y="1651"/>
                  </a:lnTo>
                  <a:lnTo>
                    <a:pt x="2602" y="1593"/>
                  </a:lnTo>
                  <a:lnTo>
                    <a:pt x="2658" y="1565"/>
                  </a:lnTo>
                  <a:lnTo>
                    <a:pt x="2658" y="1651"/>
                  </a:lnTo>
                  <a:lnTo>
                    <a:pt x="2708" y="1651"/>
                  </a:lnTo>
                  <a:lnTo>
                    <a:pt x="2708" y="1702"/>
                  </a:lnTo>
                  <a:lnTo>
                    <a:pt x="2658" y="1702"/>
                  </a:lnTo>
                  <a:lnTo>
                    <a:pt x="2658" y="1797"/>
                  </a:lnTo>
                  <a:close/>
                  <a:moveTo>
                    <a:pt x="2550" y="1869"/>
                  </a:moveTo>
                  <a:lnTo>
                    <a:pt x="2550" y="1869"/>
                  </a:lnTo>
                  <a:lnTo>
                    <a:pt x="2540" y="1873"/>
                  </a:lnTo>
                  <a:lnTo>
                    <a:pt x="2529" y="1877"/>
                  </a:lnTo>
                  <a:lnTo>
                    <a:pt x="2516" y="1879"/>
                  </a:lnTo>
                  <a:lnTo>
                    <a:pt x="2504" y="1880"/>
                  </a:lnTo>
                  <a:lnTo>
                    <a:pt x="2504" y="1880"/>
                  </a:lnTo>
                  <a:lnTo>
                    <a:pt x="2495" y="1879"/>
                  </a:lnTo>
                  <a:lnTo>
                    <a:pt x="2489" y="1878"/>
                  </a:lnTo>
                  <a:lnTo>
                    <a:pt x="2482" y="1876"/>
                  </a:lnTo>
                  <a:lnTo>
                    <a:pt x="2475" y="1873"/>
                  </a:lnTo>
                  <a:lnTo>
                    <a:pt x="2471" y="1870"/>
                  </a:lnTo>
                  <a:lnTo>
                    <a:pt x="2465" y="1867"/>
                  </a:lnTo>
                  <a:lnTo>
                    <a:pt x="2461" y="1862"/>
                  </a:lnTo>
                  <a:lnTo>
                    <a:pt x="2458" y="1857"/>
                  </a:lnTo>
                  <a:lnTo>
                    <a:pt x="2451" y="1847"/>
                  </a:lnTo>
                  <a:lnTo>
                    <a:pt x="2448" y="1834"/>
                  </a:lnTo>
                  <a:lnTo>
                    <a:pt x="2444" y="1823"/>
                  </a:lnTo>
                  <a:lnTo>
                    <a:pt x="2444" y="1811"/>
                  </a:lnTo>
                  <a:lnTo>
                    <a:pt x="2444" y="1702"/>
                  </a:lnTo>
                  <a:lnTo>
                    <a:pt x="2410" y="1702"/>
                  </a:lnTo>
                  <a:lnTo>
                    <a:pt x="2410" y="1651"/>
                  </a:lnTo>
                  <a:lnTo>
                    <a:pt x="2444" y="1651"/>
                  </a:lnTo>
                  <a:lnTo>
                    <a:pt x="2444" y="1593"/>
                  </a:lnTo>
                  <a:lnTo>
                    <a:pt x="2500" y="1565"/>
                  </a:lnTo>
                  <a:lnTo>
                    <a:pt x="2500" y="1651"/>
                  </a:lnTo>
                  <a:lnTo>
                    <a:pt x="2546" y="1651"/>
                  </a:lnTo>
                  <a:lnTo>
                    <a:pt x="2546" y="1702"/>
                  </a:lnTo>
                  <a:lnTo>
                    <a:pt x="2500" y="1702"/>
                  </a:lnTo>
                  <a:lnTo>
                    <a:pt x="2500" y="1797"/>
                  </a:lnTo>
                  <a:lnTo>
                    <a:pt x="2500" y="1797"/>
                  </a:lnTo>
                  <a:lnTo>
                    <a:pt x="2500" y="1804"/>
                  </a:lnTo>
                  <a:lnTo>
                    <a:pt x="2501" y="1810"/>
                  </a:lnTo>
                  <a:lnTo>
                    <a:pt x="2503" y="1815"/>
                  </a:lnTo>
                  <a:lnTo>
                    <a:pt x="2505" y="1820"/>
                  </a:lnTo>
                  <a:lnTo>
                    <a:pt x="2509" y="1823"/>
                  </a:lnTo>
                  <a:lnTo>
                    <a:pt x="2513" y="1825"/>
                  </a:lnTo>
                  <a:lnTo>
                    <a:pt x="2518" y="1827"/>
                  </a:lnTo>
                  <a:lnTo>
                    <a:pt x="2523" y="1827"/>
                  </a:lnTo>
                  <a:lnTo>
                    <a:pt x="2523" y="1827"/>
                  </a:lnTo>
                  <a:lnTo>
                    <a:pt x="2532" y="1827"/>
                  </a:lnTo>
                  <a:lnTo>
                    <a:pt x="2541" y="1824"/>
                  </a:lnTo>
                  <a:lnTo>
                    <a:pt x="2549" y="1821"/>
                  </a:lnTo>
                  <a:lnTo>
                    <a:pt x="2556" y="1817"/>
                  </a:lnTo>
                  <a:lnTo>
                    <a:pt x="2550" y="1869"/>
                  </a:lnTo>
                  <a:close/>
                  <a:moveTo>
                    <a:pt x="3096" y="1713"/>
                  </a:moveTo>
                  <a:lnTo>
                    <a:pt x="3096" y="1713"/>
                  </a:lnTo>
                  <a:lnTo>
                    <a:pt x="3088" y="1708"/>
                  </a:lnTo>
                  <a:lnTo>
                    <a:pt x="3079" y="1704"/>
                  </a:lnTo>
                  <a:lnTo>
                    <a:pt x="3069" y="1702"/>
                  </a:lnTo>
                  <a:lnTo>
                    <a:pt x="3059" y="1701"/>
                  </a:lnTo>
                  <a:lnTo>
                    <a:pt x="3059" y="1701"/>
                  </a:lnTo>
                  <a:lnTo>
                    <a:pt x="3050" y="1702"/>
                  </a:lnTo>
                  <a:lnTo>
                    <a:pt x="3041" y="1704"/>
                  </a:lnTo>
                  <a:lnTo>
                    <a:pt x="3034" y="1709"/>
                  </a:lnTo>
                  <a:lnTo>
                    <a:pt x="3029" y="1714"/>
                  </a:lnTo>
                  <a:lnTo>
                    <a:pt x="3024" y="1721"/>
                  </a:lnTo>
                  <a:lnTo>
                    <a:pt x="3022" y="1730"/>
                  </a:lnTo>
                  <a:lnTo>
                    <a:pt x="3020" y="1741"/>
                  </a:lnTo>
                  <a:lnTo>
                    <a:pt x="3019" y="1753"/>
                  </a:lnTo>
                  <a:lnTo>
                    <a:pt x="3019" y="1874"/>
                  </a:lnTo>
                  <a:lnTo>
                    <a:pt x="2964" y="1874"/>
                  </a:lnTo>
                  <a:lnTo>
                    <a:pt x="2964" y="1651"/>
                  </a:lnTo>
                  <a:lnTo>
                    <a:pt x="3019" y="1651"/>
                  </a:lnTo>
                  <a:lnTo>
                    <a:pt x="3019" y="1670"/>
                  </a:lnTo>
                  <a:lnTo>
                    <a:pt x="3019" y="1670"/>
                  </a:lnTo>
                  <a:lnTo>
                    <a:pt x="3024" y="1664"/>
                  </a:lnTo>
                  <a:lnTo>
                    <a:pt x="3030" y="1659"/>
                  </a:lnTo>
                  <a:lnTo>
                    <a:pt x="3036" y="1655"/>
                  </a:lnTo>
                  <a:lnTo>
                    <a:pt x="3042" y="1652"/>
                  </a:lnTo>
                  <a:lnTo>
                    <a:pt x="3048" y="1649"/>
                  </a:lnTo>
                  <a:lnTo>
                    <a:pt x="3054" y="1648"/>
                  </a:lnTo>
                  <a:lnTo>
                    <a:pt x="3061" y="1646"/>
                  </a:lnTo>
                  <a:lnTo>
                    <a:pt x="3069" y="1645"/>
                  </a:lnTo>
                  <a:lnTo>
                    <a:pt x="3069" y="1645"/>
                  </a:lnTo>
                  <a:lnTo>
                    <a:pt x="3080" y="1646"/>
                  </a:lnTo>
                  <a:lnTo>
                    <a:pt x="3091" y="1650"/>
                  </a:lnTo>
                  <a:lnTo>
                    <a:pt x="3101" y="1653"/>
                  </a:lnTo>
                  <a:lnTo>
                    <a:pt x="3110" y="1659"/>
                  </a:lnTo>
                  <a:lnTo>
                    <a:pt x="3096" y="1713"/>
                  </a:lnTo>
                  <a:close/>
                  <a:moveTo>
                    <a:pt x="597" y="1591"/>
                  </a:moveTo>
                  <a:lnTo>
                    <a:pt x="597" y="1619"/>
                  </a:lnTo>
                  <a:lnTo>
                    <a:pt x="541" y="1619"/>
                  </a:lnTo>
                  <a:lnTo>
                    <a:pt x="541" y="1563"/>
                  </a:lnTo>
                  <a:lnTo>
                    <a:pt x="597" y="1563"/>
                  </a:lnTo>
                  <a:lnTo>
                    <a:pt x="597" y="1591"/>
                  </a:lnTo>
                  <a:close/>
                  <a:moveTo>
                    <a:pt x="981" y="1651"/>
                  </a:moveTo>
                  <a:lnTo>
                    <a:pt x="1037" y="1651"/>
                  </a:lnTo>
                  <a:lnTo>
                    <a:pt x="1037" y="1751"/>
                  </a:lnTo>
                  <a:lnTo>
                    <a:pt x="1037" y="1874"/>
                  </a:lnTo>
                  <a:lnTo>
                    <a:pt x="981" y="1874"/>
                  </a:lnTo>
                  <a:lnTo>
                    <a:pt x="981" y="1651"/>
                  </a:lnTo>
                  <a:close/>
                  <a:moveTo>
                    <a:pt x="1037" y="1591"/>
                  </a:moveTo>
                  <a:lnTo>
                    <a:pt x="1037" y="1619"/>
                  </a:lnTo>
                  <a:lnTo>
                    <a:pt x="981" y="1619"/>
                  </a:lnTo>
                  <a:lnTo>
                    <a:pt x="981" y="1563"/>
                  </a:lnTo>
                  <a:lnTo>
                    <a:pt x="1037" y="1563"/>
                  </a:lnTo>
                  <a:lnTo>
                    <a:pt x="1037" y="1591"/>
                  </a:lnTo>
                  <a:close/>
                  <a:moveTo>
                    <a:pt x="2558" y="2058"/>
                  </a:moveTo>
                  <a:lnTo>
                    <a:pt x="2558" y="2058"/>
                  </a:lnTo>
                  <a:lnTo>
                    <a:pt x="2552" y="2053"/>
                  </a:lnTo>
                  <a:lnTo>
                    <a:pt x="2546" y="2049"/>
                  </a:lnTo>
                  <a:lnTo>
                    <a:pt x="2541" y="2046"/>
                  </a:lnTo>
                  <a:lnTo>
                    <a:pt x="2534" y="2042"/>
                  </a:lnTo>
                  <a:lnTo>
                    <a:pt x="2529" y="2040"/>
                  </a:lnTo>
                  <a:lnTo>
                    <a:pt x="2522" y="2039"/>
                  </a:lnTo>
                  <a:lnTo>
                    <a:pt x="2508" y="2037"/>
                  </a:lnTo>
                  <a:lnTo>
                    <a:pt x="2508" y="2037"/>
                  </a:lnTo>
                  <a:lnTo>
                    <a:pt x="2498" y="2038"/>
                  </a:lnTo>
                  <a:lnTo>
                    <a:pt x="2489" y="2039"/>
                  </a:lnTo>
                  <a:lnTo>
                    <a:pt x="2480" y="2042"/>
                  </a:lnTo>
                  <a:lnTo>
                    <a:pt x="2471" y="2046"/>
                  </a:lnTo>
                  <a:lnTo>
                    <a:pt x="2463" y="2050"/>
                  </a:lnTo>
                  <a:lnTo>
                    <a:pt x="2456" y="2055"/>
                  </a:lnTo>
                  <a:lnTo>
                    <a:pt x="2450" y="2061"/>
                  </a:lnTo>
                  <a:lnTo>
                    <a:pt x="2443" y="2068"/>
                  </a:lnTo>
                  <a:lnTo>
                    <a:pt x="2439" y="2076"/>
                  </a:lnTo>
                  <a:lnTo>
                    <a:pt x="2433" y="2085"/>
                  </a:lnTo>
                  <a:lnTo>
                    <a:pt x="2430" y="2093"/>
                  </a:lnTo>
                  <a:lnTo>
                    <a:pt x="2426" y="2105"/>
                  </a:lnTo>
                  <a:lnTo>
                    <a:pt x="2423" y="2115"/>
                  </a:lnTo>
                  <a:lnTo>
                    <a:pt x="2422" y="2127"/>
                  </a:lnTo>
                  <a:lnTo>
                    <a:pt x="2421" y="2139"/>
                  </a:lnTo>
                  <a:lnTo>
                    <a:pt x="2420" y="2152"/>
                  </a:lnTo>
                  <a:lnTo>
                    <a:pt x="2420" y="2152"/>
                  </a:lnTo>
                  <a:lnTo>
                    <a:pt x="2421" y="2166"/>
                  </a:lnTo>
                  <a:lnTo>
                    <a:pt x="2422" y="2178"/>
                  </a:lnTo>
                  <a:lnTo>
                    <a:pt x="2423" y="2190"/>
                  </a:lnTo>
                  <a:lnTo>
                    <a:pt x="2426" y="2202"/>
                  </a:lnTo>
                  <a:lnTo>
                    <a:pt x="2429" y="2212"/>
                  </a:lnTo>
                  <a:lnTo>
                    <a:pt x="2433" y="2222"/>
                  </a:lnTo>
                  <a:lnTo>
                    <a:pt x="2438" y="2231"/>
                  </a:lnTo>
                  <a:lnTo>
                    <a:pt x="2443" y="2239"/>
                  </a:lnTo>
                  <a:lnTo>
                    <a:pt x="2449" y="2247"/>
                  </a:lnTo>
                  <a:lnTo>
                    <a:pt x="2455" y="2252"/>
                  </a:lnTo>
                  <a:lnTo>
                    <a:pt x="2462" y="2258"/>
                  </a:lnTo>
                  <a:lnTo>
                    <a:pt x="2470" y="2262"/>
                  </a:lnTo>
                  <a:lnTo>
                    <a:pt x="2479" y="2267"/>
                  </a:lnTo>
                  <a:lnTo>
                    <a:pt x="2488" y="2269"/>
                  </a:lnTo>
                  <a:lnTo>
                    <a:pt x="2496" y="2270"/>
                  </a:lnTo>
                  <a:lnTo>
                    <a:pt x="2506" y="2271"/>
                  </a:lnTo>
                  <a:lnTo>
                    <a:pt x="2506" y="2271"/>
                  </a:lnTo>
                  <a:lnTo>
                    <a:pt x="2513" y="2270"/>
                  </a:lnTo>
                  <a:lnTo>
                    <a:pt x="2521" y="2269"/>
                  </a:lnTo>
                  <a:lnTo>
                    <a:pt x="2528" y="2268"/>
                  </a:lnTo>
                  <a:lnTo>
                    <a:pt x="2533" y="2266"/>
                  </a:lnTo>
                  <a:lnTo>
                    <a:pt x="2540" y="2262"/>
                  </a:lnTo>
                  <a:lnTo>
                    <a:pt x="2546" y="2259"/>
                  </a:lnTo>
                  <a:lnTo>
                    <a:pt x="2552" y="2255"/>
                  </a:lnTo>
                  <a:lnTo>
                    <a:pt x="2558" y="2249"/>
                  </a:lnTo>
                  <a:lnTo>
                    <a:pt x="2558" y="2266"/>
                  </a:lnTo>
                  <a:lnTo>
                    <a:pt x="2613" y="2266"/>
                  </a:lnTo>
                  <a:lnTo>
                    <a:pt x="2613" y="1949"/>
                  </a:lnTo>
                  <a:lnTo>
                    <a:pt x="2558" y="1977"/>
                  </a:lnTo>
                  <a:lnTo>
                    <a:pt x="2558" y="2058"/>
                  </a:lnTo>
                  <a:close/>
                  <a:moveTo>
                    <a:pt x="2519" y="2220"/>
                  </a:moveTo>
                  <a:lnTo>
                    <a:pt x="2519" y="2220"/>
                  </a:lnTo>
                  <a:lnTo>
                    <a:pt x="2511" y="2219"/>
                  </a:lnTo>
                  <a:lnTo>
                    <a:pt x="2504" y="2217"/>
                  </a:lnTo>
                  <a:lnTo>
                    <a:pt x="2496" y="2214"/>
                  </a:lnTo>
                  <a:lnTo>
                    <a:pt x="2490" y="2207"/>
                  </a:lnTo>
                  <a:lnTo>
                    <a:pt x="2484" y="2198"/>
                  </a:lnTo>
                  <a:lnTo>
                    <a:pt x="2480" y="2186"/>
                  </a:lnTo>
                  <a:lnTo>
                    <a:pt x="2478" y="2170"/>
                  </a:lnTo>
                  <a:lnTo>
                    <a:pt x="2476" y="2150"/>
                  </a:lnTo>
                  <a:lnTo>
                    <a:pt x="2476" y="2150"/>
                  </a:lnTo>
                  <a:lnTo>
                    <a:pt x="2478" y="2133"/>
                  </a:lnTo>
                  <a:lnTo>
                    <a:pt x="2480" y="2119"/>
                  </a:lnTo>
                  <a:lnTo>
                    <a:pt x="2484" y="2108"/>
                  </a:lnTo>
                  <a:lnTo>
                    <a:pt x="2490" y="2100"/>
                  </a:lnTo>
                  <a:lnTo>
                    <a:pt x="2496" y="2095"/>
                  </a:lnTo>
                  <a:lnTo>
                    <a:pt x="2503" y="2090"/>
                  </a:lnTo>
                  <a:lnTo>
                    <a:pt x="2511" y="2089"/>
                  </a:lnTo>
                  <a:lnTo>
                    <a:pt x="2518" y="2088"/>
                  </a:lnTo>
                  <a:lnTo>
                    <a:pt x="2518" y="2088"/>
                  </a:lnTo>
                  <a:lnTo>
                    <a:pt x="2525" y="2089"/>
                  </a:lnTo>
                  <a:lnTo>
                    <a:pt x="2532" y="2090"/>
                  </a:lnTo>
                  <a:lnTo>
                    <a:pt x="2538" y="2092"/>
                  </a:lnTo>
                  <a:lnTo>
                    <a:pt x="2543" y="2096"/>
                  </a:lnTo>
                  <a:lnTo>
                    <a:pt x="2548" y="2099"/>
                  </a:lnTo>
                  <a:lnTo>
                    <a:pt x="2552" y="2102"/>
                  </a:lnTo>
                  <a:lnTo>
                    <a:pt x="2558" y="2110"/>
                  </a:lnTo>
                  <a:lnTo>
                    <a:pt x="2558" y="2198"/>
                  </a:lnTo>
                  <a:lnTo>
                    <a:pt x="2558" y="2198"/>
                  </a:lnTo>
                  <a:lnTo>
                    <a:pt x="2551" y="2206"/>
                  </a:lnTo>
                  <a:lnTo>
                    <a:pt x="2543" y="2212"/>
                  </a:lnTo>
                  <a:lnTo>
                    <a:pt x="2538" y="2216"/>
                  </a:lnTo>
                  <a:lnTo>
                    <a:pt x="2532" y="2218"/>
                  </a:lnTo>
                  <a:lnTo>
                    <a:pt x="2525" y="2219"/>
                  </a:lnTo>
                  <a:lnTo>
                    <a:pt x="2519" y="2220"/>
                  </a:lnTo>
                  <a:lnTo>
                    <a:pt x="2519" y="2220"/>
                  </a:lnTo>
                  <a:close/>
                  <a:moveTo>
                    <a:pt x="677" y="2105"/>
                  </a:moveTo>
                  <a:lnTo>
                    <a:pt x="677" y="2105"/>
                  </a:lnTo>
                  <a:lnTo>
                    <a:pt x="669" y="2100"/>
                  </a:lnTo>
                  <a:lnTo>
                    <a:pt x="660" y="2096"/>
                  </a:lnTo>
                  <a:lnTo>
                    <a:pt x="650" y="2093"/>
                  </a:lnTo>
                  <a:lnTo>
                    <a:pt x="640" y="2092"/>
                  </a:lnTo>
                  <a:lnTo>
                    <a:pt x="640" y="2092"/>
                  </a:lnTo>
                  <a:lnTo>
                    <a:pt x="631" y="2093"/>
                  </a:lnTo>
                  <a:lnTo>
                    <a:pt x="622" y="2096"/>
                  </a:lnTo>
                  <a:lnTo>
                    <a:pt x="616" y="2100"/>
                  </a:lnTo>
                  <a:lnTo>
                    <a:pt x="610" y="2106"/>
                  </a:lnTo>
                  <a:lnTo>
                    <a:pt x="606" y="2112"/>
                  </a:lnTo>
                  <a:lnTo>
                    <a:pt x="604" y="2121"/>
                  </a:lnTo>
                  <a:lnTo>
                    <a:pt x="601" y="2132"/>
                  </a:lnTo>
                  <a:lnTo>
                    <a:pt x="600" y="2145"/>
                  </a:lnTo>
                  <a:lnTo>
                    <a:pt x="600" y="2266"/>
                  </a:lnTo>
                  <a:lnTo>
                    <a:pt x="546" y="2266"/>
                  </a:lnTo>
                  <a:lnTo>
                    <a:pt x="546" y="2042"/>
                  </a:lnTo>
                  <a:lnTo>
                    <a:pt x="600" y="2042"/>
                  </a:lnTo>
                  <a:lnTo>
                    <a:pt x="600" y="2061"/>
                  </a:lnTo>
                  <a:lnTo>
                    <a:pt x="600" y="2061"/>
                  </a:lnTo>
                  <a:lnTo>
                    <a:pt x="606" y="2056"/>
                  </a:lnTo>
                  <a:lnTo>
                    <a:pt x="611" y="2050"/>
                  </a:lnTo>
                  <a:lnTo>
                    <a:pt x="617" y="2047"/>
                  </a:lnTo>
                  <a:lnTo>
                    <a:pt x="624" y="2043"/>
                  </a:lnTo>
                  <a:lnTo>
                    <a:pt x="629" y="2040"/>
                  </a:lnTo>
                  <a:lnTo>
                    <a:pt x="636" y="2039"/>
                  </a:lnTo>
                  <a:lnTo>
                    <a:pt x="644" y="2038"/>
                  </a:lnTo>
                  <a:lnTo>
                    <a:pt x="650" y="2037"/>
                  </a:lnTo>
                  <a:lnTo>
                    <a:pt x="650" y="2037"/>
                  </a:lnTo>
                  <a:lnTo>
                    <a:pt x="661" y="2038"/>
                  </a:lnTo>
                  <a:lnTo>
                    <a:pt x="672" y="2041"/>
                  </a:lnTo>
                  <a:lnTo>
                    <a:pt x="684" y="2046"/>
                  </a:lnTo>
                  <a:lnTo>
                    <a:pt x="692" y="2051"/>
                  </a:lnTo>
                  <a:lnTo>
                    <a:pt x="677" y="2105"/>
                  </a:lnTo>
                  <a:close/>
                  <a:moveTo>
                    <a:pt x="242" y="2042"/>
                  </a:moveTo>
                  <a:lnTo>
                    <a:pt x="297" y="2042"/>
                  </a:lnTo>
                  <a:lnTo>
                    <a:pt x="233" y="2266"/>
                  </a:lnTo>
                  <a:lnTo>
                    <a:pt x="186" y="2266"/>
                  </a:lnTo>
                  <a:lnTo>
                    <a:pt x="161" y="2174"/>
                  </a:lnTo>
                  <a:lnTo>
                    <a:pt x="161" y="2174"/>
                  </a:lnTo>
                  <a:lnTo>
                    <a:pt x="149" y="2125"/>
                  </a:lnTo>
                  <a:lnTo>
                    <a:pt x="149" y="2125"/>
                  </a:lnTo>
                  <a:lnTo>
                    <a:pt x="143" y="2148"/>
                  </a:lnTo>
                  <a:lnTo>
                    <a:pt x="137" y="2175"/>
                  </a:lnTo>
                  <a:lnTo>
                    <a:pt x="111" y="2266"/>
                  </a:lnTo>
                  <a:lnTo>
                    <a:pt x="63" y="2266"/>
                  </a:lnTo>
                  <a:lnTo>
                    <a:pt x="63" y="2265"/>
                  </a:lnTo>
                  <a:lnTo>
                    <a:pt x="0" y="2042"/>
                  </a:lnTo>
                  <a:lnTo>
                    <a:pt x="58" y="2042"/>
                  </a:lnTo>
                  <a:lnTo>
                    <a:pt x="78" y="2126"/>
                  </a:lnTo>
                  <a:lnTo>
                    <a:pt x="78" y="2126"/>
                  </a:lnTo>
                  <a:lnTo>
                    <a:pt x="83" y="2152"/>
                  </a:lnTo>
                  <a:lnTo>
                    <a:pt x="89" y="2180"/>
                  </a:lnTo>
                  <a:lnTo>
                    <a:pt x="89" y="2180"/>
                  </a:lnTo>
                  <a:lnTo>
                    <a:pt x="96" y="2152"/>
                  </a:lnTo>
                  <a:lnTo>
                    <a:pt x="102" y="2125"/>
                  </a:lnTo>
                  <a:lnTo>
                    <a:pt x="126" y="2042"/>
                  </a:lnTo>
                  <a:lnTo>
                    <a:pt x="173" y="2042"/>
                  </a:lnTo>
                  <a:lnTo>
                    <a:pt x="197" y="2125"/>
                  </a:lnTo>
                  <a:lnTo>
                    <a:pt x="197" y="2125"/>
                  </a:lnTo>
                  <a:lnTo>
                    <a:pt x="203" y="2151"/>
                  </a:lnTo>
                  <a:lnTo>
                    <a:pt x="210" y="2181"/>
                  </a:lnTo>
                  <a:lnTo>
                    <a:pt x="210" y="2181"/>
                  </a:lnTo>
                  <a:lnTo>
                    <a:pt x="215" y="2156"/>
                  </a:lnTo>
                  <a:lnTo>
                    <a:pt x="221" y="2125"/>
                  </a:lnTo>
                  <a:lnTo>
                    <a:pt x="242" y="2042"/>
                  </a:lnTo>
                  <a:close/>
                  <a:moveTo>
                    <a:pt x="409" y="2037"/>
                  </a:moveTo>
                  <a:lnTo>
                    <a:pt x="409" y="2037"/>
                  </a:lnTo>
                  <a:lnTo>
                    <a:pt x="399" y="2038"/>
                  </a:lnTo>
                  <a:lnTo>
                    <a:pt x="388" y="2039"/>
                  </a:lnTo>
                  <a:lnTo>
                    <a:pt x="378" y="2042"/>
                  </a:lnTo>
                  <a:lnTo>
                    <a:pt x="369" y="2046"/>
                  </a:lnTo>
                  <a:lnTo>
                    <a:pt x="360" y="2050"/>
                  </a:lnTo>
                  <a:lnTo>
                    <a:pt x="351" y="2056"/>
                  </a:lnTo>
                  <a:lnTo>
                    <a:pt x="343" y="2062"/>
                  </a:lnTo>
                  <a:lnTo>
                    <a:pt x="337" y="2070"/>
                  </a:lnTo>
                  <a:lnTo>
                    <a:pt x="330" y="2078"/>
                  </a:lnTo>
                  <a:lnTo>
                    <a:pt x="325" y="2087"/>
                  </a:lnTo>
                  <a:lnTo>
                    <a:pt x="319" y="2097"/>
                  </a:lnTo>
                  <a:lnTo>
                    <a:pt x="316" y="2107"/>
                  </a:lnTo>
                  <a:lnTo>
                    <a:pt x="312" y="2118"/>
                  </a:lnTo>
                  <a:lnTo>
                    <a:pt x="310" y="2129"/>
                  </a:lnTo>
                  <a:lnTo>
                    <a:pt x="308" y="2141"/>
                  </a:lnTo>
                  <a:lnTo>
                    <a:pt x="308" y="2155"/>
                  </a:lnTo>
                  <a:lnTo>
                    <a:pt x="308" y="2155"/>
                  </a:lnTo>
                  <a:lnTo>
                    <a:pt x="308" y="2167"/>
                  </a:lnTo>
                  <a:lnTo>
                    <a:pt x="310" y="2179"/>
                  </a:lnTo>
                  <a:lnTo>
                    <a:pt x="312" y="2190"/>
                  </a:lnTo>
                  <a:lnTo>
                    <a:pt x="316" y="2201"/>
                  </a:lnTo>
                  <a:lnTo>
                    <a:pt x="319" y="2211"/>
                  </a:lnTo>
                  <a:lnTo>
                    <a:pt x="325" y="2221"/>
                  </a:lnTo>
                  <a:lnTo>
                    <a:pt x="330" y="2230"/>
                  </a:lnTo>
                  <a:lnTo>
                    <a:pt x="337" y="2238"/>
                  </a:lnTo>
                  <a:lnTo>
                    <a:pt x="343" y="2246"/>
                  </a:lnTo>
                  <a:lnTo>
                    <a:pt x="351" y="2252"/>
                  </a:lnTo>
                  <a:lnTo>
                    <a:pt x="360" y="2258"/>
                  </a:lnTo>
                  <a:lnTo>
                    <a:pt x="369" y="2262"/>
                  </a:lnTo>
                  <a:lnTo>
                    <a:pt x="378" y="2266"/>
                  </a:lnTo>
                  <a:lnTo>
                    <a:pt x="388" y="2269"/>
                  </a:lnTo>
                  <a:lnTo>
                    <a:pt x="399" y="2270"/>
                  </a:lnTo>
                  <a:lnTo>
                    <a:pt x="409" y="2271"/>
                  </a:lnTo>
                  <a:lnTo>
                    <a:pt x="409" y="2271"/>
                  </a:lnTo>
                  <a:lnTo>
                    <a:pt x="420" y="2270"/>
                  </a:lnTo>
                  <a:lnTo>
                    <a:pt x="431" y="2269"/>
                  </a:lnTo>
                  <a:lnTo>
                    <a:pt x="441" y="2266"/>
                  </a:lnTo>
                  <a:lnTo>
                    <a:pt x="450" y="2262"/>
                  </a:lnTo>
                  <a:lnTo>
                    <a:pt x="459" y="2258"/>
                  </a:lnTo>
                  <a:lnTo>
                    <a:pt x="468" y="2252"/>
                  </a:lnTo>
                  <a:lnTo>
                    <a:pt x="476" y="2246"/>
                  </a:lnTo>
                  <a:lnTo>
                    <a:pt x="482" y="2238"/>
                  </a:lnTo>
                  <a:lnTo>
                    <a:pt x="489" y="2230"/>
                  </a:lnTo>
                  <a:lnTo>
                    <a:pt x="495" y="2221"/>
                  </a:lnTo>
                  <a:lnTo>
                    <a:pt x="499" y="2211"/>
                  </a:lnTo>
                  <a:lnTo>
                    <a:pt x="504" y="2201"/>
                  </a:lnTo>
                  <a:lnTo>
                    <a:pt x="507" y="2190"/>
                  </a:lnTo>
                  <a:lnTo>
                    <a:pt x="509" y="2179"/>
                  </a:lnTo>
                  <a:lnTo>
                    <a:pt x="511" y="2167"/>
                  </a:lnTo>
                  <a:lnTo>
                    <a:pt x="511" y="2155"/>
                  </a:lnTo>
                  <a:lnTo>
                    <a:pt x="511" y="2155"/>
                  </a:lnTo>
                  <a:lnTo>
                    <a:pt x="511" y="2141"/>
                  </a:lnTo>
                  <a:lnTo>
                    <a:pt x="509" y="2129"/>
                  </a:lnTo>
                  <a:lnTo>
                    <a:pt x="507" y="2118"/>
                  </a:lnTo>
                  <a:lnTo>
                    <a:pt x="504" y="2107"/>
                  </a:lnTo>
                  <a:lnTo>
                    <a:pt x="499" y="2097"/>
                  </a:lnTo>
                  <a:lnTo>
                    <a:pt x="495" y="2087"/>
                  </a:lnTo>
                  <a:lnTo>
                    <a:pt x="489" y="2078"/>
                  </a:lnTo>
                  <a:lnTo>
                    <a:pt x="482" y="2070"/>
                  </a:lnTo>
                  <a:lnTo>
                    <a:pt x="476" y="2062"/>
                  </a:lnTo>
                  <a:lnTo>
                    <a:pt x="468" y="2056"/>
                  </a:lnTo>
                  <a:lnTo>
                    <a:pt x="459" y="2050"/>
                  </a:lnTo>
                  <a:lnTo>
                    <a:pt x="450" y="2046"/>
                  </a:lnTo>
                  <a:lnTo>
                    <a:pt x="441" y="2042"/>
                  </a:lnTo>
                  <a:lnTo>
                    <a:pt x="431" y="2039"/>
                  </a:lnTo>
                  <a:lnTo>
                    <a:pt x="420" y="2038"/>
                  </a:lnTo>
                  <a:lnTo>
                    <a:pt x="409" y="2037"/>
                  </a:lnTo>
                  <a:lnTo>
                    <a:pt x="409" y="2037"/>
                  </a:lnTo>
                  <a:close/>
                  <a:moveTo>
                    <a:pt x="409" y="2219"/>
                  </a:moveTo>
                  <a:lnTo>
                    <a:pt x="409" y="2219"/>
                  </a:lnTo>
                  <a:lnTo>
                    <a:pt x="399" y="2218"/>
                  </a:lnTo>
                  <a:lnTo>
                    <a:pt x="390" y="2215"/>
                  </a:lnTo>
                  <a:lnTo>
                    <a:pt x="383" y="2209"/>
                  </a:lnTo>
                  <a:lnTo>
                    <a:pt x="377" y="2201"/>
                  </a:lnTo>
                  <a:lnTo>
                    <a:pt x="371" y="2192"/>
                  </a:lnTo>
                  <a:lnTo>
                    <a:pt x="367" y="2181"/>
                  </a:lnTo>
                  <a:lnTo>
                    <a:pt x="365" y="2168"/>
                  </a:lnTo>
                  <a:lnTo>
                    <a:pt x="365" y="2155"/>
                  </a:lnTo>
                  <a:lnTo>
                    <a:pt x="365" y="2155"/>
                  </a:lnTo>
                  <a:lnTo>
                    <a:pt x="365" y="2140"/>
                  </a:lnTo>
                  <a:lnTo>
                    <a:pt x="367" y="2127"/>
                  </a:lnTo>
                  <a:lnTo>
                    <a:pt x="371" y="2117"/>
                  </a:lnTo>
                  <a:lnTo>
                    <a:pt x="377" y="2107"/>
                  </a:lnTo>
                  <a:lnTo>
                    <a:pt x="383" y="2099"/>
                  </a:lnTo>
                  <a:lnTo>
                    <a:pt x="390" y="2093"/>
                  </a:lnTo>
                  <a:lnTo>
                    <a:pt x="399" y="2090"/>
                  </a:lnTo>
                  <a:lnTo>
                    <a:pt x="409" y="2089"/>
                  </a:lnTo>
                  <a:lnTo>
                    <a:pt x="409" y="2089"/>
                  </a:lnTo>
                  <a:lnTo>
                    <a:pt x="419" y="2090"/>
                  </a:lnTo>
                  <a:lnTo>
                    <a:pt x="428" y="2093"/>
                  </a:lnTo>
                  <a:lnTo>
                    <a:pt x="436" y="2099"/>
                  </a:lnTo>
                  <a:lnTo>
                    <a:pt x="442" y="2107"/>
                  </a:lnTo>
                  <a:lnTo>
                    <a:pt x="448" y="2117"/>
                  </a:lnTo>
                  <a:lnTo>
                    <a:pt x="451" y="2127"/>
                  </a:lnTo>
                  <a:lnTo>
                    <a:pt x="453" y="2140"/>
                  </a:lnTo>
                  <a:lnTo>
                    <a:pt x="455" y="2155"/>
                  </a:lnTo>
                  <a:lnTo>
                    <a:pt x="455" y="2155"/>
                  </a:lnTo>
                  <a:lnTo>
                    <a:pt x="453" y="2168"/>
                  </a:lnTo>
                  <a:lnTo>
                    <a:pt x="451" y="2181"/>
                  </a:lnTo>
                  <a:lnTo>
                    <a:pt x="448" y="2192"/>
                  </a:lnTo>
                  <a:lnTo>
                    <a:pt x="442" y="2201"/>
                  </a:lnTo>
                  <a:lnTo>
                    <a:pt x="436" y="2209"/>
                  </a:lnTo>
                  <a:lnTo>
                    <a:pt x="428" y="2215"/>
                  </a:lnTo>
                  <a:lnTo>
                    <a:pt x="419" y="2218"/>
                  </a:lnTo>
                  <a:lnTo>
                    <a:pt x="409" y="2219"/>
                  </a:lnTo>
                  <a:lnTo>
                    <a:pt x="409" y="2219"/>
                  </a:lnTo>
                  <a:close/>
                  <a:moveTo>
                    <a:pt x="2285" y="2105"/>
                  </a:moveTo>
                  <a:lnTo>
                    <a:pt x="2285" y="2105"/>
                  </a:lnTo>
                  <a:lnTo>
                    <a:pt x="2276" y="2100"/>
                  </a:lnTo>
                  <a:lnTo>
                    <a:pt x="2267" y="2096"/>
                  </a:lnTo>
                  <a:lnTo>
                    <a:pt x="2257" y="2093"/>
                  </a:lnTo>
                  <a:lnTo>
                    <a:pt x="2249" y="2092"/>
                  </a:lnTo>
                  <a:lnTo>
                    <a:pt x="2249" y="2092"/>
                  </a:lnTo>
                  <a:lnTo>
                    <a:pt x="2239" y="2093"/>
                  </a:lnTo>
                  <a:lnTo>
                    <a:pt x="2231" y="2096"/>
                  </a:lnTo>
                  <a:lnTo>
                    <a:pt x="2224" y="2100"/>
                  </a:lnTo>
                  <a:lnTo>
                    <a:pt x="2219" y="2106"/>
                  </a:lnTo>
                  <a:lnTo>
                    <a:pt x="2214" y="2112"/>
                  </a:lnTo>
                  <a:lnTo>
                    <a:pt x="2211" y="2121"/>
                  </a:lnTo>
                  <a:lnTo>
                    <a:pt x="2209" y="2132"/>
                  </a:lnTo>
                  <a:lnTo>
                    <a:pt x="2209" y="2145"/>
                  </a:lnTo>
                  <a:lnTo>
                    <a:pt x="2209" y="2266"/>
                  </a:lnTo>
                  <a:lnTo>
                    <a:pt x="2153" y="2266"/>
                  </a:lnTo>
                  <a:lnTo>
                    <a:pt x="2153" y="2042"/>
                  </a:lnTo>
                  <a:lnTo>
                    <a:pt x="2209" y="2042"/>
                  </a:lnTo>
                  <a:lnTo>
                    <a:pt x="2209" y="2061"/>
                  </a:lnTo>
                  <a:lnTo>
                    <a:pt x="2209" y="2061"/>
                  </a:lnTo>
                  <a:lnTo>
                    <a:pt x="2213" y="2056"/>
                  </a:lnTo>
                  <a:lnTo>
                    <a:pt x="2219" y="2050"/>
                  </a:lnTo>
                  <a:lnTo>
                    <a:pt x="2224" y="2047"/>
                  </a:lnTo>
                  <a:lnTo>
                    <a:pt x="2231" y="2043"/>
                  </a:lnTo>
                  <a:lnTo>
                    <a:pt x="2237" y="2040"/>
                  </a:lnTo>
                  <a:lnTo>
                    <a:pt x="2244" y="2039"/>
                  </a:lnTo>
                  <a:lnTo>
                    <a:pt x="2251" y="2038"/>
                  </a:lnTo>
                  <a:lnTo>
                    <a:pt x="2257" y="2037"/>
                  </a:lnTo>
                  <a:lnTo>
                    <a:pt x="2257" y="2037"/>
                  </a:lnTo>
                  <a:lnTo>
                    <a:pt x="2269" y="2038"/>
                  </a:lnTo>
                  <a:lnTo>
                    <a:pt x="2280" y="2041"/>
                  </a:lnTo>
                  <a:lnTo>
                    <a:pt x="2291" y="2046"/>
                  </a:lnTo>
                  <a:lnTo>
                    <a:pt x="2300" y="2051"/>
                  </a:lnTo>
                  <a:lnTo>
                    <a:pt x="2285" y="2105"/>
                  </a:lnTo>
                  <a:close/>
                  <a:moveTo>
                    <a:pt x="1850" y="2042"/>
                  </a:moveTo>
                  <a:lnTo>
                    <a:pt x="1904" y="2042"/>
                  </a:lnTo>
                  <a:lnTo>
                    <a:pt x="1841" y="2266"/>
                  </a:lnTo>
                  <a:lnTo>
                    <a:pt x="1793" y="2266"/>
                  </a:lnTo>
                  <a:lnTo>
                    <a:pt x="1768" y="2174"/>
                  </a:lnTo>
                  <a:lnTo>
                    <a:pt x="1768" y="2174"/>
                  </a:lnTo>
                  <a:lnTo>
                    <a:pt x="1756" y="2125"/>
                  </a:lnTo>
                  <a:lnTo>
                    <a:pt x="1756" y="2125"/>
                  </a:lnTo>
                  <a:lnTo>
                    <a:pt x="1751" y="2148"/>
                  </a:lnTo>
                  <a:lnTo>
                    <a:pt x="1744" y="2175"/>
                  </a:lnTo>
                  <a:lnTo>
                    <a:pt x="1720" y="2266"/>
                  </a:lnTo>
                  <a:lnTo>
                    <a:pt x="1672" y="2266"/>
                  </a:lnTo>
                  <a:lnTo>
                    <a:pt x="1671" y="2265"/>
                  </a:lnTo>
                  <a:lnTo>
                    <a:pt x="1608" y="2042"/>
                  </a:lnTo>
                  <a:lnTo>
                    <a:pt x="1665" y="2042"/>
                  </a:lnTo>
                  <a:lnTo>
                    <a:pt x="1686" y="2126"/>
                  </a:lnTo>
                  <a:lnTo>
                    <a:pt x="1686" y="2126"/>
                  </a:lnTo>
                  <a:lnTo>
                    <a:pt x="1692" y="2152"/>
                  </a:lnTo>
                  <a:lnTo>
                    <a:pt x="1697" y="2180"/>
                  </a:lnTo>
                  <a:lnTo>
                    <a:pt x="1697" y="2180"/>
                  </a:lnTo>
                  <a:lnTo>
                    <a:pt x="1703" y="2152"/>
                  </a:lnTo>
                  <a:lnTo>
                    <a:pt x="1711" y="2125"/>
                  </a:lnTo>
                  <a:lnTo>
                    <a:pt x="1734" y="2042"/>
                  </a:lnTo>
                  <a:lnTo>
                    <a:pt x="1781" y="2042"/>
                  </a:lnTo>
                  <a:lnTo>
                    <a:pt x="1804" y="2125"/>
                  </a:lnTo>
                  <a:lnTo>
                    <a:pt x="1804" y="2125"/>
                  </a:lnTo>
                  <a:lnTo>
                    <a:pt x="1811" y="2151"/>
                  </a:lnTo>
                  <a:lnTo>
                    <a:pt x="1817" y="2181"/>
                  </a:lnTo>
                  <a:lnTo>
                    <a:pt x="1817" y="2181"/>
                  </a:lnTo>
                  <a:lnTo>
                    <a:pt x="1823" y="2156"/>
                  </a:lnTo>
                  <a:lnTo>
                    <a:pt x="1830" y="2125"/>
                  </a:lnTo>
                  <a:lnTo>
                    <a:pt x="1850" y="2042"/>
                  </a:lnTo>
                  <a:close/>
                  <a:moveTo>
                    <a:pt x="2016" y="2037"/>
                  </a:moveTo>
                  <a:lnTo>
                    <a:pt x="2016" y="2037"/>
                  </a:lnTo>
                  <a:lnTo>
                    <a:pt x="2006" y="2038"/>
                  </a:lnTo>
                  <a:lnTo>
                    <a:pt x="1995" y="2039"/>
                  </a:lnTo>
                  <a:lnTo>
                    <a:pt x="1985" y="2042"/>
                  </a:lnTo>
                  <a:lnTo>
                    <a:pt x="1976" y="2046"/>
                  </a:lnTo>
                  <a:lnTo>
                    <a:pt x="1967" y="2050"/>
                  </a:lnTo>
                  <a:lnTo>
                    <a:pt x="1958" y="2057"/>
                  </a:lnTo>
                  <a:lnTo>
                    <a:pt x="1951" y="2062"/>
                  </a:lnTo>
                  <a:lnTo>
                    <a:pt x="1944" y="2070"/>
                  </a:lnTo>
                  <a:lnTo>
                    <a:pt x="1937" y="2078"/>
                  </a:lnTo>
                  <a:lnTo>
                    <a:pt x="1932" y="2087"/>
                  </a:lnTo>
                  <a:lnTo>
                    <a:pt x="1926" y="2097"/>
                  </a:lnTo>
                  <a:lnTo>
                    <a:pt x="1923" y="2107"/>
                  </a:lnTo>
                  <a:lnTo>
                    <a:pt x="1920" y="2118"/>
                  </a:lnTo>
                  <a:lnTo>
                    <a:pt x="1916" y="2130"/>
                  </a:lnTo>
                  <a:lnTo>
                    <a:pt x="1915" y="2141"/>
                  </a:lnTo>
                  <a:lnTo>
                    <a:pt x="1915" y="2155"/>
                  </a:lnTo>
                  <a:lnTo>
                    <a:pt x="1915" y="2155"/>
                  </a:lnTo>
                  <a:lnTo>
                    <a:pt x="1915" y="2167"/>
                  </a:lnTo>
                  <a:lnTo>
                    <a:pt x="1916" y="2179"/>
                  </a:lnTo>
                  <a:lnTo>
                    <a:pt x="1920" y="2190"/>
                  </a:lnTo>
                  <a:lnTo>
                    <a:pt x="1923" y="2201"/>
                  </a:lnTo>
                  <a:lnTo>
                    <a:pt x="1926" y="2211"/>
                  </a:lnTo>
                  <a:lnTo>
                    <a:pt x="1932" y="2221"/>
                  </a:lnTo>
                  <a:lnTo>
                    <a:pt x="1937" y="2230"/>
                  </a:lnTo>
                  <a:lnTo>
                    <a:pt x="1944" y="2238"/>
                  </a:lnTo>
                  <a:lnTo>
                    <a:pt x="1951" y="2246"/>
                  </a:lnTo>
                  <a:lnTo>
                    <a:pt x="1958" y="2252"/>
                  </a:lnTo>
                  <a:lnTo>
                    <a:pt x="1967" y="2258"/>
                  </a:lnTo>
                  <a:lnTo>
                    <a:pt x="1976" y="2262"/>
                  </a:lnTo>
                  <a:lnTo>
                    <a:pt x="1985" y="2266"/>
                  </a:lnTo>
                  <a:lnTo>
                    <a:pt x="1995" y="2269"/>
                  </a:lnTo>
                  <a:lnTo>
                    <a:pt x="2006" y="2270"/>
                  </a:lnTo>
                  <a:lnTo>
                    <a:pt x="2016" y="2271"/>
                  </a:lnTo>
                  <a:lnTo>
                    <a:pt x="2016" y="2271"/>
                  </a:lnTo>
                  <a:lnTo>
                    <a:pt x="2027" y="2270"/>
                  </a:lnTo>
                  <a:lnTo>
                    <a:pt x="2039" y="2269"/>
                  </a:lnTo>
                  <a:lnTo>
                    <a:pt x="2049" y="2266"/>
                  </a:lnTo>
                  <a:lnTo>
                    <a:pt x="2057" y="2262"/>
                  </a:lnTo>
                  <a:lnTo>
                    <a:pt x="2066" y="2258"/>
                  </a:lnTo>
                  <a:lnTo>
                    <a:pt x="2075" y="2252"/>
                  </a:lnTo>
                  <a:lnTo>
                    <a:pt x="2083" y="2246"/>
                  </a:lnTo>
                  <a:lnTo>
                    <a:pt x="2090" y="2238"/>
                  </a:lnTo>
                  <a:lnTo>
                    <a:pt x="2096" y="2230"/>
                  </a:lnTo>
                  <a:lnTo>
                    <a:pt x="2102" y="2221"/>
                  </a:lnTo>
                  <a:lnTo>
                    <a:pt x="2106" y="2211"/>
                  </a:lnTo>
                  <a:lnTo>
                    <a:pt x="2111" y="2201"/>
                  </a:lnTo>
                  <a:lnTo>
                    <a:pt x="2114" y="2190"/>
                  </a:lnTo>
                  <a:lnTo>
                    <a:pt x="2116" y="2179"/>
                  </a:lnTo>
                  <a:lnTo>
                    <a:pt x="2119" y="2167"/>
                  </a:lnTo>
                  <a:lnTo>
                    <a:pt x="2119" y="2155"/>
                  </a:lnTo>
                  <a:lnTo>
                    <a:pt x="2119" y="2155"/>
                  </a:lnTo>
                  <a:lnTo>
                    <a:pt x="2119" y="2141"/>
                  </a:lnTo>
                  <a:lnTo>
                    <a:pt x="2116" y="2130"/>
                  </a:lnTo>
                  <a:lnTo>
                    <a:pt x="2114" y="2118"/>
                  </a:lnTo>
                  <a:lnTo>
                    <a:pt x="2111" y="2107"/>
                  </a:lnTo>
                  <a:lnTo>
                    <a:pt x="2106" y="2097"/>
                  </a:lnTo>
                  <a:lnTo>
                    <a:pt x="2102" y="2087"/>
                  </a:lnTo>
                  <a:lnTo>
                    <a:pt x="2096" y="2078"/>
                  </a:lnTo>
                  <a:lnTo>
                    <a:pt x="2090" y="2070"/>
                  </a:lnTo>
                  <a:lnTo>
                    <a:pt x="2083" y="2062"/>
                  </a:lnTo>
                  <a:lnTo>
                    <a:pt x="2075" y="2057"/>
                  </a:lnTo>
                  <a:lnTo>
                    <a:pt x="2066" y="2050"/>
                  </a:lnTo>
                  <a:lnTo>
                    <a:pt x="2057" y="2046"/>
                  </a:lnTo>
                  <a:lnTo>
                    <a:pt x="2049" y="2042"/>
                  </a:lnTo>
                  <a:lnTo>
                    <a:pt x="2039" y="2039"/>
                  </a:lnTo>
                  <a:lnTo>
                    <a:pt x="2027" y="2038"/>
                  </a:lnTo>
                  <a:lnTo>
                    <a:pt x="2016" y="2037"/>
                  </a:lnTo>
                  <a:lnTo>
                    <a:pt x="2016" y="2037"/>
                  </a:lnTo>
                  <a:close/>
                  <a:moveTo>
                    <a:pt x="2016" y="2219"/>
                  </a:moveTo>
                  <a:lnTo>
                    <a:pt x="2016" y="2219"/>
                  </a:lnTo>
                  <a:lnTo>
                    <a:pt x="2006" y="2218"/>
                  </a:lnTo>
                  <a:lnTo>
                    <a:pt x="1998" y="2215"/>
                  </a:lnTo>
                  <a:lnTo>
                    <a:pt x="1991" y="2209"/>
                  </a:lnTo>
                  <a:lnTo>
                    <a:pt x="1984" y="2201"/>
                  </a:lnTo>
                  <a:lnTo>
                    <a:pt x="1978" y="2192"/>
                  </a:lnTo>
                  <a:lnTo>
                    <a:pt x="1974" y="2181"/>
                  </a:lnTo>
                  <a:lnTo>
                    <a:pt x="1972" y="2168"/>
                  </a:lnTo>
                  <a:lnTo>
                    <a:pt x="1972" y="2155"/>
                  </a:lnTo>
                  <a:lnTo>
                    <a:pt x="1972" y="2155"/>
                  </a:lnTo>
                  <a:lnTo>
                    <a:pt x="1972" y="2140"/>
                  </a:lnTo>
                  <a:lnTo>
                    <a:pt x="1974" y="2128"/>
                  </a:lnTo>
                  <a:lnTo>
                    <a:pt x="1978" y="2117"/>
                  </a:lnTo>
                  <a:lnTo>
                    <a:pt x="1984" y="2107"/>
                  </a:lnTo>
                  <a:lnTo>
                    <a:pt x="1991" y="2099"/>
                  </a:lnTo>
                  <a:lnTo>
                    <a:pt x="1998" y="2093"/>
                  </a:lnTo>
                  <a:lnTo>
                    <a:pt x="2006" y="2090"/>
                  </a:lnTo>
                  <a:lnTo>
                    <a:pt x="2016" y="2089"/>
                  </a:lnTo>
                  <a:lnTo>
                    <a:pt x="2016" y="2089"/>
                  </a:lnTo>
                  <a:lnTo>
                    <a:pt x="2026" y="2090"/>
                  </a:lnTo>
                  <a:lnTo>
                    <a:pt x="2035" y="2093"/>
                  </a:lnTo>
                  <a:lnTo>
                    <a:pt x="2043" y="2099"/>
                  </a:lnTo>
                  <a:lnTo>
                    <a:pt x="2050" y="2107"/>
                  </a:lnTo>
                  <a:lnTo>
                    <a:pt x="2055" y="2117"/>
                  </a:lnTo>
                  <a:lnTo>
                    <a:pt x="2059" y="2128"/>
                  </a:lnTo>
                  <a:lnTo>
                    <a:pt x="2061" y="2140"/>
                  </a:lnTo>
                  <a:lnTo>
                    <a:pt x="2062" y="2155"/>
                  </a:lnTo>
                  <a:lnTo>
                    <a:pt x="2062" y="2155"/>
                  </a:lnTo>
                  <a:lnTo>
                    <a:pt x="2061" y="2168"/>
                  </a:lnTo>
                  <a:lnTo>
                    <a:pt x="2059" y="2181"/>
                  </a:lnTo>
                  <a:lnTo>
                    <a:pt x="2055" y="2192"/>
                  </a:lnTo>
                  <a:lnTo>
                    <a:pt x="2050" y="2201"/>
                  </a:lnTo>
                  <a:lnTo>
                    <a:pt x="2043" y="2209"/>
                  </a:lnTo>
                  <a:lnTo>
                    <a:pt x="2035" y="2215"/>
                  </a:lnTo>
                  <a:lnTo>
                    <a:pt x="2026" y="2218"/>
                  </a:lnTo>
                  <a:lnTo>
                    <a:pt x="2016" y="2219"/>
                  </a:lnTo>
                  <a:lnTo>
                    <a:pt x="2016" y="2219"/>
                  </a:lnTo>
                  <a:close/>
                  <a:moveTo>
                    <a:pt x="843" y="2116"/>
                  </a:moveTo>
                  <a:lnTo>
                    <a:pt x="910" y="2266"/>
                  </a:lnTo>
                  <a:lnTo>
                    <a:pt x="849" y="2266"/>
                  </a:lnTo>
                  <a:lnTo>
                    <a:pt x="803" y="2162"/>
                  </a:lnTo>
                  <a:lnTo>
                    <a:pt x="772" y="2199"/>
                  </a:lnTo>
                  <a:lnTo>
                    <a:pt x="772" y="2266"/>
                  </a:lnTo>
                  <a:lnTo>
                    <a:pt x="718" y="2266"/>
                  </a:lnTo>
                  <a:lnTo>
                    <a:pt x="718" y="1977"/>
                  </a:lnTo>
                  <a:lnTo>
                    <a:pt x="772" y="1949"/>
                  </a:lnTo>
                  <a:lnTo>
                    <a:pt x="772" y="2128"/>
                  </a:lnTo>
                  <a:lnTo>
                    <a:pt x="772" y="2128"/>
                  </a:lnTo>
                  <a:lnTo>
                    <a:pt x="794" y="2099"/>
                  </a:lnTo>
                  <a:lnTo>
                    <a:pt x="838" y="2042"/>
                  </a:lnTo>
                  <a:lnTo>
                    <a:pt x="903" y="2042"/>
                  </a:lnTo>
                  <a:lnTo>
                    <a:pt x="843" y="2116"/>
                  </a:lnTo>
                  <a:close/>
                  <a:moveTo>
                    <a:pt x="1105" y="2266"/>
                  </a:moveTo>
                  <a:lnTo>
                    <a:pt x="1049" y="2266"/>
                  </a:lnTo>
                  <a:lnTo>
                    <a:pt x="1049" y="2042"/>
                  </a:lnTo>
                  <a:lnTo>
                    <a:pt x="1105" y="2042"/>
                  </a:lnTo>
                  <a:lnTo>
                    <a:pt x="1105" y="2061"/>
                  </a:lnTo>
                  <a:lnTo>
                    <a:pt x="1105" y="2061"/>
                  </a:lnTo>
                  <a:lnTo>
                    <a:pt x="1110" y="2056"/>
                  </a:lnTo>
                  <a:lnTo>
                    <a:pt x="1116" y="2051"/>
                  </a:lnTo>
                  <a:lnTo>
                    <a:pt x="1123" y="2047"/>
                  </a:lnTo>
                  <a:lnTo>
                    <a:pt x="1129" y="2043"/>
                  </a:lnTo>
                  <a:lnTo>
                    <a:pt x="1137" y="2041"/>
                  </a:lnTo>
                  <a:lnTo>
                    <a:pt x="1145" y="2039"/>
                  </a:lnTo>
                  <a:lnTo>
                    <a:pt x="1153" y="2038"/>
                  </a:lnTo>
                  <a:lnTo>
                    <a:pt x="1162" y="2037"/>
                  </a:lnTo>
                  <a:lnTo>
                    <a:pt x="1162" y="2037"/>
                  </a:lnTo>
                  <a:lnTo>
                    <a:pt x="1172" y="2038"/>
                  </a:lnTo>
                  <a:lnTo>
                    <a:pt x="1180" y="2039"/>
                  </a:lnTo>
                  <a:lnTo>
                    <a:pt x="1188" y="2041"/>
                  </a:lnTo>
                  <a:lnTo>
                    <a:pt x="1197" y="2043"/>
                  </a:lnTo>
                  <a:lnTo>
                    <a:pt x="1204" y="2048"/>
                  </a:lnTo>
                  <a:lnTo>
                    <a:pt x="1210" y="2052"/>
                  </a:lnTo>
                  <a:lnTo>
                    <a:pt x="1217" y="2057"/>
                  </a:lnTo>
                  <a:lnTo>
                    <a:pt x="1223" y="2063"/>
                  </a:lnTo>
                  <a:lnTo>
                    <a:pt x="1227" y="2070"/>
                  </a:lnTo>
                  <a:lnTo>
                    <a:pt x="1232" y="2078"/>
                  </a:lnTo>
                  <a:lnTo>
                    <a:pt x="1235" y="2086"/>
                  </a:lnTo>
                  <a:lnTo>
                    <a:pt x="1238" y="2096"/>
                  </a:lnTo>
                  <a:lnTo>
                    <a:pt x="1240" y="2106"/>
                  </a:lnTo>
                  <a:lnTo>
                    <a:pt x="1242" y="2116"/>
                  </a:lnTo>
                  <a:lnTo>
                    <a:pt x="1243" y="2127"/>
                  </a:lnTo>
                  <a:lnTo>
                    <a:pt x="1244" y="2139"/>
                  </a:lnTo>
                  <a:lnTo>
                    <a:pt x="1244" y="2266"/>
                  </a:lnTo>
                  <a:lnTo>
                    <a:pt x="1188" y="2266"/>
                  </a:lnTo>
                  <a:lnTo>
                    <a:pt x="1188" y="2142"/>
                  </a:lnTo>
                  <a:lnTo>
                    <a:pt x="1188" y="2142"/>
                  </a:lnTo>
                  <a:lnTo>
                    <a:pt x="1187" y="2130"/>
                  </a:lnTo>
                  <a:lnTo>
                    <a:pt x="1186" y="2118"/>
                  </a:lnTo>
                  <a:lnTo>
                    <a:pt x="1183" y="2109"/>
                  </a:lnTo>
                  <a:lnTo>
                    <a:pt x="1178" y="2101"/>
                  </a:lnTo>
                  <a:lnTo>
                    <a:pt x="1173" y="2096"/>
                  </a:lnTo>
                  <a:lnTo>
                    <a:pt x="1166" y="2091"/>
                  </a:lnTo>
                  <a:lnTo>
                    <a:pt x="1157" y="2089"/>
                  </a:lnTo>
                  <a:lnTo>
                    <a:pt x="1147" y="2088"/>
                  </a:lnTo>
                  <a:lnTo>
                    <a:pt x="1147" y="2088"/>
                  </a:lnTo>
                  <a:lnTo>
                    <a:pt x="1138" y="2089"/>
                  </a:lnTo>
                  <a:lnTo>
                    <a:pt x="1129" y="2091"/>
                  </a:lnTo>
                  <a:lnTo>
                    <a:pt x="1122" y="2096"/>
                  </a:lnTo>
                  <a:lnTo>
                    <a:pt x="1116" y="2102"/>
                  </a:lnTo>
                  <a:lnTo>
                    <a:pt x="1112" y="2109"/>
                  </a:lnTo>
                  <a:lnTo>
                    <a:pt x="1108" y="2119"/>
                  </a:lnTo>
                  <a:lnTo>
                    <a:pt x="1106" y="2130"/>
                  </a:lnTo>
                  <a:lnTo>
                    <a:pt x="1105" y="2142"/>
                  </a:lnTo>
                  <a:lnTo>
                    <a:pt x="1105" y="2266"/>
                  </a:lnTo>
                  <a:close/>
                  <a:moveTo>
                    <a:pt x="1418" y="2058"/>
                  </a:moveTo>
                  <a:lnTo>
                    <a:pt x="1418" y="2058"/>
                  </a:lnTo>
                  <a:lnTo>
                    <a:pt x="1413" y="2053"/>
                  </a:lnTo>
                  <a:lnTo>
                    <a:pt x="1407" y="2049"/>
                  </a:lnTo>
                  <a:lnTo>
                    <a:pt x="1402" y="2046"/>
                  </a:lnTo>
                  <a:lnTo>
                    <a:pt x="1395" y="2042"/>
                  </a:lnTo>
                  <a:lnTo>
                    <a:pt x="1388" y="2040"/>
                  </a:lnTo>
                  <a:lnTo>
                    <a:pt x="1382" y="2039"/>
                  </a:lnTo>
                  <a:lnTo>
                    <a:pt x="1375" y="2038"/>
                  </a:lnTo>
                  <a:lnTo>
                    <a:pt x="1368" y="2037"/>
                  </a:lnTo>
                  <a:lnTo>
                    <a:pt x="1368" y="2037"/>
                  </a:lnTo>
                  <a:lnTo>
                    <a:pt x="1358" y="2038"/>
                  </a:lnTo>
                  <a:lnTo>
                    <a:pt x="1349" y="2039"/>
                  </a:lnTo>
                  <a:lnTo>
                    <a:pt x="1340" y="2041"/>
                  </a:lnTo>
                  <a:lnTo>
                    <a:pt x="1332" y="2046"/>
                  </a:lnTo>
                  <a:lnTo>
                    <a:pt x="1324" y="2049"/>
                  </a:lnTo>
                  <a:lnTo>
                    <a:pt x="1317" y="2055"/>
                  </a:lnTo>
                  <a:lnTo>
                    <a:pt x="1310" y="2061"/>
                  </a:lnTo>
                  <a:lnTo>
                    <a:pt x="1304" y="2068"/>
                  </a:lnTo>
                  <a:lnTo>
                    <a:pt x="1298" y="2076"/>
                  </a:lnTo>
                  <a:lnTo>
                    <a:pt x="1294" y="2085"/>
                  </a:lnTo>
                  <a:lnTo>
                    <a:pt x="1289" y="2093"/>
                  </a:lnTo>
                  <a:lnTo>
                    <a:pt x="1286" y="2105"/>
                  </a:lnTo>
                  <a:lnTo>
                    <a:pt x="1284" y="2115"/>
                  </a:lnTo>
                  <a:lnTo>
                    <a:pt x="1282" y="2127"/>
                  </a:lnTo>
                  <a:lnTo>
                    <a:pt x="1280" y="2139"/>
                  </a:lnTo>
                  <a:lnTo>
                    <a:pt x="1280" y="2151"/>
                  </a:lnTo>
                  <a:lnTo>
                    <a:pt x="1280" y="2151"/>
                  </a:lnTo>
                  <a:lnTo>
                    <a:pt x="1280" y="2166"/>
                  </a:lnTo>
                  <a:lnTo>
                    <a:pt x="1282" y="2178"/>
                  </a:lnTo>
                  <a:lnTo>
                    <a:pt x="1284" y="2190"/>
                  </a:lnTo>
                  <a:lnTo>
                    <a:pt x="1286" y="2202"/>
                  </a:lnTo>
                  <a:lnTo>
                    <a:pt x="1289" y="2212"/>
                  </a:lnTo>
                  <a:lnTo>
                    <a:pt x="1294" y="2222"/>
                  </a:lnTo>
                  <a:lnTo>
                    <a:pt x="1298" y="2231"/>
                  </a:lnTo>
                  <a:lnTo>
                    <a:pt x="1304" y="2239"/>
                  </a:lnTo>
                  <a:lnTo>
                    <a:pt x="1309" y="2247"/>
                  </a:lnTo>
                  <a:lnTo>
                    <a:pt x="1316" y="2252"/>
                  </a:lnTo>
                  <a:lnTo>
                    <a:pt x="1323" y="2258"/>
                  </a:lnTo>
                  <a:lnTo>
                    <a:pt x="1330" y="2262"/>
                  </a:lnTo>
                  <a:lnTo>
                    <a:pt x="1339" y="2266"/>
                  </a:lnTo>
                  <a:lnTo>
                    <a:pt x="1348" y="2269"/>
                  </a:lnTo>
                  <a:lnTo>
                    <a:pt x="1357" y="2270"/>
                  </a:lnTo>
                  <a:lnTo>
                    <a:pt x="1367" y="2271"/>
                  </a:lnTo>
                  <a:lnTo>
                    <a:pt x="1367" y="2271"/>
                  </a:lnTo>
                  <a:lnTo>
                    <a:pt x="1374" y="2270"/>
                  </a:lnTo>
                  <a:lnTo>
                    <a:pt x="1382" y="2269"/>
                  </a:lnTo>
                  <a:lnTo>
                    <a:pt x="1388" y="2268"/>
                  </a:lnTo>
                  <a:lnTo>
                    <a:pt x="1395" y="2266"/>
                  </a:lnTo>
                  <a:lnTo>
                    <a:pt x="1401" y="2262"/>
                  </a:lnTo>
                  <a:lnTo>
                    <a:pt x="1407" y="2259"/>
                  </a:lnTo>
                  <a:lnTo>
                    <a:pt x="1413" y="2255"/>
                  </a:lnTo>
                  <a:lnTo>
                    <a:pt x="1418" y="2249"/>
                  </a:lnTo>
                  <a:lnTo>
                    <a:pt x="1418" y="2255"/>
                  </a:lnTo>
                  <a:lnTo>
                    <a:pt x="1418" y="2255"/>
                  </a:lnTo>
                  <a:lnTo>
                    <a:pt x="1418" y="2264"/>
                  </a:lnTo>
                  <a:lnTo>
                    <a:pt x="1417" y="2274"/>
                  </a:lnTo>
                  <a:lnTo>
                    <a:pt x="1414" y="2284"/>
                  </a:lnTo>
                  <a:lnTo>
                    <a:pt x="1412" y="2288"/>
                  </a:lnTo>
                  <a:lnTo>
                    <a:pt x="1409" y="2293"/>
                  </a:lnTo>
                  <a:lnTo>
                    <a:pt x="1405" y="2297"/>
                  </a:lnTo>
                  <a:lnTo>
                    <a:pt x="1401" y="2301"/>
                  </a:lnTo>
                  <a:lnTo>
                    <a:pt x="1395" y="2305"/>
                  </a:lnTo>
                  <a:lnTo>
                    <a:pt x="1388" y="2308"/>
                  </a:lnTo>
                  <a:lnTo>
                    <a:pt x="1379" y="2310"/>
                  </a:lnTo>
                  <a:lnTo>
                    <a:pt x="1370" y="2313"/>
                  </a:lnTo>
                  <a:lnTo>
                    <a:pt x="1359" y="2314"/>
                  </a:lnTo>
                  <a:lnTo>
                    <a:pt x="1346" y="2314"/>
                  </a:lnTo>
                  <a:lnTo>
                    <a:pt x="1344" y="2314"/>
                  </a:lnTo>
                  <a:lnTo>
                    <a:pt x="1364" y="2357"/>
                  </a:lnTo>
                  <a:lnTo>
                    <a:pt x="1365" y="2357"/>
                  </a:lnTo>
                  <a:lnTo>
                    <a:pt x="1365" y="2357"/>
                  </a:lnTo>
                  <a:lnTo>
                    <a:pt x="1378" y="2357"/>
                  </a:lnTo>
                  <a:lnTo>
                    <a:pt x="1390" y="2356"/>
                  </a:lnTo>
                  <a:lnTo>
                    <a:pt x="1402" y="2353"/>
                  </a:lnTo>
                  <a:lnTo>
                    <a:pt x="1413" y="2350"/>
                  </a:lnTo>
                  <a:lnTo>
                    <a:pt x="1423" y="2346"/>
                  </a:lnTo>
                  <a:lnTo>
                    <a:pt x="1432" y="2341"/>
                  </a:lnTo>
                  <a:lnTo>
                    <a:pt x="1439" y="2336"/>
                  </a:lnTo>
                  <a:lnTo>
                    <a:pt x="1446" y="2329"/>
                  </a:lnTo>
                  <a:lnTo>
                    <a:pt x="1453" y="2321"/>
                  </a:lnTo>
                  <a:lnTo>
                    <a:pt x="1458" y="2314"/>
                  </a:lnTo>
                  <a:lnTo>
                    <a:pt x="1463" y="2304"/>
                  </a:lnTo>
                  <a:lnTo>
                    <a:pt x="1466" y="2294"/>
                  </a:lnTo>
                  <a:lnTo>
                    <a:pt x="1469" y="2284"/>
                  </a:lnTo>
                  <a:lnTo>
                    <a:pt x="1472" y="2271"/>
                  </a:lnTo>
                  <a:lnTo>
                    <a:pt x="1473" y="2259"/>
                  </a:lnTo>
                  <a:lnTo>
                    <a:pt x="1473" y="2246"/>
                  </a:lnTo>
                  <a:lnTo>
                    <a:pt x="1473" y="2042"/>
                  </a:lnTo>
                  <a:lnTo>
                    <a:pt x="1418" y="2042"/>
                  </a:lnTo>
                  <a:lnTo>
                    <a:pt x="1418" y="2058"/>
                  </a:lnTo>
                  <a:close/>
                  <a:moveTo>
                    <a:pt x="1418" y="2110"/>
                  </a:moveTo>
                  <a:lnTo>
                    <a:pt x="1418" y="2198"/>
                  </a:lnTo>
                  <a:lnTo>
                    <a:pt x="1418" y="2198"/>
                  </a:lnTo>
                  <a:lnTo>
                    <a:pt x="1411" y="2206"/>
                  </a:lnTo>
                  <a:lnTo>
                    <a:pt x="1403" y="2214"/>
                  </a:lnTo>
                  <a:lnTo>
                    <a:pt x="1397" y="2216"/>
                  </a:lnTo>
                  <a:lnTo>
                    <a:pt x="1392" y="2218"/>
                  </a:lnTo>
                  <a:lnTo>
                    <a:pt x="1386" y="2219"/>
                  </a:lnTo>
                  <a:lnTo>
                    <a:pt x="1378" y="2220"/>
                  </a:lnTo>
                  <a:lnTo>
                    <a:pt x="1378" y="2220"/>
                  </a:lnTo>
                  <a:lnTo>
                    <a:pt x="1372" y="2219"/>
                  </a:lnTo>
                  <a:lnTo>
                    <a:pt x="1364" y="2217"/>
                  </a:lnTo>
                  <a:lnTo>
                    <a:pt x="1357" y="2214"/>
                  </a:lnTo>
                  <a:lnTo>
                    <a:pt x="1350" y="2207"/>
                  </a:lnTo>
                  <a:lnTo>
                    <a:pt x="1345" y="2198"/>
                  </a:lnTo>
                  <a:lnTo>
                    <a:pt x="1340" y="2186"/>
                  </a:lnTo>
                  <a:lnTo>
                    <a:pt x="1338" y="2170"/>
                  </a:lnTo>
                  <a:lnTo>
                    <a:pt x="1337" y="2150"/>
                  </a:lnTo>
                  <a:lnTo>
                    <a:pt x="1337" y="2150"/>
                  </a:lnTo>
                  <a:lnTo>
                    <a:pt x="1338" y="2133"/>
                  </a:lnTo>
                  <a:lnTo>
                    <a:pt x="1340" y="2119"/>
                  </a:lnTo>
                  <a:lnTo>
                    <a:pt x="1345" y="2108"/>
                  </a:lnTo>
                  <a:lnTo>
                    <a:pt x="1350" y="2100"/>
                  </a:lnTo>
                  <a:lnTo>
                    <a:pt x="1357" y="2095"/>
                  </a:lnTo>
                  <a:lnTo>
                    <a:pt x="1364" y="2090"/>
                  </a:lnTo>
                  <a:lnTo>
                    <a:pt x="1372" y="2089"/>
                  </a:lnTo>
                  <a:lnTo>
                    <a:pt x="1378" y="2088"/>
                  </a:lnTo>
                  <a:lnTo>
                    <a:pt x="1378" y="2088"/>
                  </a:lnTo>
                  <a:lnTo>
                    <a:pt x="1386" y="2089"/>
                  </a:lnTo>
                  <a:lnTo>
                    <a:pt x="1393" y="2090"/>
                  </a:lnTo>
                  <a:lnTo>
                    <a:pt x="1398" y="2092"/>
                  </a:lnTo>
                  <a:lnTo>
                    <a:pt x="1404" y="2096"/>
                  </a:lnTo>
                  <a:lnTo>
                    <a:pt x="1408" y="2099"/>
                  </a:lnTo>
                  <a:lnTo>
                    <a:pt x="1412" y="2102"/>
                  </a:lnTo>
                  <a:lnTo>
                    <a:pt x="1418" y="2110"/>
                  </a:lnTo>
                  <a:lnTo>
                    <a:pt x="1418" y="2110"/>
                  </a:lnTo>
                  <a:close/>
                  <a:moveTo>
                    <a:pt x="945" y="2042"/>
                  </a:moveTo>
                  <a:lnTo>
                    <a:pt x="1000" y="2042"/>
                  </a:lnTo>
                  <a:lnTo>
                    <a:pt x="1000" y="2139"/>
                  </a:lnTo>
                  <a:lnTo>
                    <a:pt x="1000" y="2266"/>
                  </a:lnTo>
                  <a:lnTo>
                    <a:pt x="945" y="2266"/>
                  </a:lnTo>
                  <a:lnTo>
                    <a:pt x="945" y="2042"/>
                  </a:lnTo>
                  <a:close/>
                  <a:moveTo>
                    <a:pt x="1000" y="1982"/>
                  </a:moveTo>
                  <a:lnTo>
                    <a:pt x="1000" y="2010"/>
                  </a:lnTo>
                  <a:lnTo>
                    <a:pt x="945" y="2010"/>
                  </a:lnTo>
                  <a:lnTo>
                    <a:pt x="945" y="1954"/>
                  </a:lnTo>
                  <a:lnTo>
                    <a:pt x="1000" y="1954"/>
                  </a:lnTo>
                  <a:lnTo>
                    <a:pt x="1000" y="1982"/>
                  </a:lnTo>
                  <a:close/>
                  <a:moveTo>
                    <a:pt x="2325" y="1977"/>
                  </a:moveTo>
                  <a:lnTo>
                    <a:pt x="2381" y="1949"/>
                  </a:lnTo>
                  <a:lnTo>
                    <a:pt x="2381" y="2144"/>
                  </a:lnTo>
                  <a:lnTo>
                    <a:pt x="2381" y="2266"/>
                  </a:lnTo>
                  <a:lnTo>
                    <a:pt x="2325" y="2266"/>
                  </a:lnTo>
                  <a:lnTo>
                    <a:pt x="2325" y="1977"/>
                  </a:lnTo>
                  <a:close/>
                  <a:moveTo>
                    <a:pt x="400" y="762"/>
                  </a:moveTo>
                  <a:lnTo>
                    <a:pt x="856" y="762"/>
                  </a:lnTo>
                  <a:lnTo>
                    <a:pt x="856" y="498"/>
                  </a:lnTo>
                  <a:lnTo>
                    <a:pt x="400" y="498"/>
                  </a:lnTo>
                  <a:lnTo>
                    <a:pt x="400" y="290"/>
                  </a:lnTo>
                  <a:lnTo>
                    <a:pt x="905" y="290"/>
                  </a:lnTo>
                  <a:lnTo>
                    <a:pt x="737" y="0"/>
                  </a:lnTo>
                  <a:lnTo>
                    <a:pt x="22" y="0"/>
                  </a:lnTo>
                  <a:lnTo>
                    <a:pt x="22" y="1261"/>
                  </a:lnTo>
                  <a:lnTo>
                    <a:pt x="1030" y="1261"/>
                  </a:lnTo>
                  <a:lnTo>
                    <a:pt x="1030" y="970"/>
                  </a:lnTo>
                  <a:lnTo>
                    <a:pt x="400" y="970"/>
                  </a:lnTo>
                  <a:lnTo>
                    <a:pt x="400" y="762"/>
                  </a:lnTo>
                  <a:close/>
                  <a:moveTo>
                    <a:pt x="1702" y="0"/>
                  </a:moveTo>
                  <a:lnTo>
                    <a:pt x="1487" y="411"/>
                  </a:lnTo>
                  <a:lnTo>
                    <a:pt x="1274" y="0"/>
                  </a:lnTo>
                  <a:lnTo>
                    <a:pt x="856" y="0"/>
                  </a:lnTo>
                  <a:lnTo>
                    <a:pt x="1296" y="762"/>
                  </a:lnTo>
                  <a:lnTo>
                    <a:pt x="1296" y="1261"/>
                  </a:lnTo>
                  <a:lnTo>
                    <a:pt x="1673" y="1261"/>
                  </a:lnTo>
                  <a:lnTo>
                    <a:pt x="1673" y="762"/>
                  </a:lnTo>
                  <a:lnTo>
                    <a:pt x="2114" y="0"/>
                  </a:lnTo>
                  <a:lnTo>
                    <a:pt x="1702"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latin typeface="+mj-lt"/>
              </a:endParaRPr>
            </a:p>
          </p:txBody>
        </p:sp>
      </p:grpSp>
    </p:spTree>
    <p:extLst>
      <p:ext uri="{BB962C8B-B14F-4D97-AF65-F5344CB8AC3E}">
        <p14:creationId xmlns:p14="http://schemas.microsoft.com/office/powerpoint/2010/main" val="312583050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6_Cover">
    <p:spTree>
      <p:nvGrpSpPr>
        <p:cNvPr id="1" name=""/>
        <p:cNvGrpSpPr/>
        <p:nvPr/>
      </p:nvGrpSpPr>
      <p:grpSpPr>
        <a:xfrm>
          <a:off x="0" y="0"/>
          <a:ext cx="0" cy="0"/>
          <a:chOff x="0" y="0"/>
          <a:chExt cx="0" cy="0"/>
        </a:xfrm>
      </p:grpSpPr>
      <p:sp>
        <p:nvSpPr>
          <p:cNvPr id="9" name="Rectangle 1"/>
          <p:cNvSpPr>
            <a:spLocks noChangeAspect="1"/>
          </p:cNvSpPr>
          <p:nvPr userDrawn="1"/>
        </p:nvSpPr>
        <p:spPr>
          <a:xfrm>
            <a:off x="6429638" y="777241"/>
            <a:ext cx="5173620" cy="2604134"/>
          </a:xfrm>
          <a:custGeom>
            <a:avLst/>
            <a:gdLst>
              <a:gd name="connsiteX0" fmla="*/ 0 w 6753225"/>
              <a:gd name="connsiteY0" fmla="*/ 0 h 3400425"/>
              <a:gd name="connsiteX1" fmla="*/ 6753225 w 6753225"/>
              <a:gd name="connsiteY1" fmla="*/ 0 h 3400425"/>
              <a:gd name="connsiteX2" fmla="*/ 6753225 w 6753225"/>
              <a:gd name="connsiteY2" fmla="*/ 3400425 h 3400425"/>
              <a:gd name="connsiteX3" fmla="*/ 0 w 6753225"/>
              <a:gd name="connsiteY3" fmla="*/ 3400425 h 3400425"/>
              <a:gd name="connsiteX4" fmla="*/ 0 w 6753225"/>
              <a:gd name="connsiteY4" fmla="*/ 0 h 3400425"/>
              <a:gd name="connsiteX0" fmla="*/ 0 w 6755607"/>
              <a:gd name="connsiteY0" fmla="*/ 1197768 h 3400425"/>
              <a:gd name="connsiteX1" fmla="*/ 6755607 w 6755607"/>
              <a:gd name="connsiteY1" fmla="*/ 0 h 3400425"/>
              <a:gd name="connsiteX2" fmla="*/ 6755607 w 6755607"/>
              <a:gd name="connsiteY2" fmla="*/ 3400425 h 3400425"/>
              <a:gd name="connsiteX3" fmla="*/ 2382 w 6755607"/>
              <a:gd name="connsiteY3" fmla="*/ 3400425 h 3400425"/>
              <a:gd name="connsiteX4" fmla="*/ 0 w 6755607"/>
              <a:gd name="connsiteY4" fmla="*/ 1197768 h 34004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755607" h="3400425">
                <a:moveTo>
                  <a:pt x="0" y="1197768"/>
                </a:moveTo>
                <a:lnTo>
                  <a:pt x="6755607" y="0"/>
                </a:lnTo>
                <a:lnTo>
                  <a:pt x="6755607" y="3400425"/>
                </a:lnTo>
                <a:lnTo>
                  <a:pt x="2382" y="3400425"/>
                </a:lnTo>
                <a:lnTo>
                  <a:pt x="0" y="1197768"/>
                </a:lnTo>
                <a:close/>
              </a:path>
            </a:pathLst>
          </a:custGeom>
          <a:solidFill>
            <a:srgbClr val="FFD2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rgbClr val="333333"/>
              </a:solidFill>
              <a:latin typeface="+mj-lt"/>
            </a:endParaRPr>
          </a:p>
        </p:txBody>
      </p:sp>
      <p:sp>
        <p:nvSpPr>
          <p:cNvPr id="10" name="Title 1"/>
          <p:cNvSpPr>
            <a:spLocks noGrp="1"/>
          </p:cNvSpPr>
          <p:nvPr>
            <p:ph type="ctrTitle"/>
          </p:nvPr>
        </p:nvSpPr>
        <p:spPr>
          <a:xfrm>
            <a:off x="6708810" y="1886065"/>
            <a:ext cx="4062807" cy="728194"/>
          </a:xfrm>
          <a:prstGeom prst="rect">
            <a:avLst/>
          </a:prstGeom>
        </p:spPr>
        <p:txBody>
          <a:bodyPr/>
          <a:lstStyle>
            <a:lvl1pPr>
              <a:defRPr sz="2800" baseline="0">
                <a:solidFill>
                  <a:srgbClr val="404040"/>
                </a:solidFill>
                <a:latin typeface="+mj-lt"/>
                <a:cs typeface="Arial" pitchFamily="34" charset="0"/>
              </a:defRPr>
            </a:lvl1pPr>
          </a:lstStyle>
          <a:p>
            <a:r>
              <a:rPr lang="en-US" dirty="0"/>
              <a:t>Click to edit Master title style</a:t>
            </a:r>
            <a:endParaRPr lang="en-GB" dirty="0"/>
          </a:p>
        </p:txBody>
      </p:sp>
      <p:sp>
        <p:nvSpPr>
          <p:cNvPr id="11" name="Subtitle 2"/>
          <p:cNvSpPr>
            <a:spLocks noGrp="1"/>
          </p:cNvSpPr>
          <p:nvPr>
            <p:ph type="subTitle" idx="1"/>
          </p:nvPr>
        </p:nvSpPr>
        <p:spPr>
          <a:xfrm>
            <a:off x="6708810" y="2734909"/>
            <a:ext cx="4062807" cy="485846"/>
          </a:xfrm>
          <a:prstGeom prst="rect">
            <a:avLst/>
          </a:prstGeom>
        </p:spPr>
        <p:txBody>
          <a:bodyPr/>
          <a:lstStyle>
            <a:lvl1pPr marL="0" indent="0" algn="l">
              <a:buNone/>
              <a:defRPr sz="2000">
                <a:solidFill>
                  <a:srgbClr val="404040"/>
                </a:solidFill>
                <a:latin typeface="+mn-lt"/>
                <a:cs typeface="Arial" pitchFamily="34" charset="0"/>
              </a:defRPr>
            </a:lvl1pPr>
            <a:lvl2pPr marL="0" indent="0" algn="l">
              <a:buNone/>
              <a:defRPr sz="1400">
                <a:solidFill>
                  <a:srgbClr val="404040"/>
                </a:solidFill>
                <a:latin typeface="+mj-lt"/>
              </a:defRPr>
            </a:lvl2pPr>
            <a:lvl3pPr marL="0" indent="0" algn="l">
              <a:buNone/>
              <a:defRPr sz="1600">
                <a:solidFill>
                  <a:srgbClr val="404040"/>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1"/>
            <a:r>
              <a:rPr lang="en-US" dirty="0"/>
              <a:t>Click to edit Master subtitle style</a:t>
            </a:r>
            <a:endParaRPr lang="en-GB" dirty="0"/>
          </a:p>
        </p:txBody>
      </p:sp>
      <p:grpSp>
        <p:nvGrpSpPr>
          <p:cNvPr id="12" name="Group 4"/>
          <p:cNvGrpSpPr>
            <a:grpSpLocks noChangeAspect="1"/>
          </p:cNvGrpSpPr>
          <p:nvPr userDrawn="1"/>
        </p:nvGrpSpPr>
        <p:grpSpPr bwMode="auto">
          <a:xfrm>
            <a:off x="10603161" y="5340350"/>
            <a:ext cx="987425" cy="1157288"/>
            <a:chOff x="4857" y="3364"/>
            <a:chExt cx="622" cy="729"/>
          </a:xfrm>
        </p:grpSpPr>
        <p:sp>
          <p:nvSpPr>
            <p:cNvPr id="13" name="AutoShape 3"/>
            <p:cNvSpPr>
              <a:spLocks noChangeAspect="1" noChangeArrowheads="1" noTextEdit="1"/>
            </p:cNvSpPr>
            <p:nvPr userDrawn="1"/>
          </p:nvSpPr>
          <p:spPr bwMode="auto">
            <a:xfrm>
              <a:off x="4857" y="3364"/>
              <a:ext cx="622" cy="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latin typeface="+mj-lt"/>
              </a:endParaRPr>
            </a:p>
          </p:txBody>
        </p:sp>
        <p:sp>
          <p:nvSpPr>
            <p:cNvPr id="14" name="Freeform 5"/>
            <p:cNvSpPr>
              <a:spLocks/>
            </p:cNvSpPr>
            <p:nvPr userDrawn="1"/>
          </p:nvSpPr>
          <p:spPr bwMode="auto">
            <a:xfrm>
              <a:off x="4857" y="3364"/>
              <a:ext cx="498" cy="182"/>
            </a:xfrm>
            <a:custGeom>
              <a:avLst/>
              <a:gdLst>
                <a:gd name="T0" fmla="*/ 2491 w 2491"/>
                <a:gd name="T1" fmla="*/ 0 h 910"/>
                <a:gd name="T2" fmla="*/ 0 w 2491"/>
                <a:gd name="T3" fmla="*/ 910 h 910"/>
                <a:gd name="T4" fmla="*/ 2491 w 2491"/>
                <a:gd name="T5" fmla="*/ 469 h 910"/>
                <a:gd name="T6" fmla="*/ 2491 w 2491"/>
                <a:gd name="T7" fmla="*/ 0 h 910"/>
              </a:gdLst>
              <a:ahLst/>
              <a:cxnLst>
                <a:cxn ang="0">
                  <a:pos x="T0" y="T1"/>
                </a:cxn>
                <a:cxn ang="0">
                  <a:pos x="T2" y="T3"/>
                </a:cxn>
                <a:cxn ang="0">
                  <a:pos x="T4" y="T5"/>
                </a:cxn>
                <a:cxn ang="0">
                  <a:pos x="T6" y="T7"/>
                </a:cxn>
              </a:cxnLst>
              <a:rect l="0" t="0" r="r" b="b"/>
              <a:pathLst>
                <a:path w="2491" h="910">
                  <a:moveTo>
                    <a:pt x="2491" y="0"/>
                  </a:moveTo>
                  <a:lnTo>
                    <a:pt x="0" y="910"/>
                  </a:lnTo>
                  <a:lnTo>
                    <a:pt x="2491" y="469"/>
                  </a:lnTo>
                  <a:lnTo>
                    <a:pt x="2491" y="0"/>
                  </a:lnTo>
                  <a:close/>
                </a:path>
              </a:pathLst>
            </a:custGeom>
            <a:solidFill>
              <a:srgbClr val="FF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latin typeface="+mj-lt"/>
              </a:endParaRPr>
            </a:p>
          </p:txBody>
        </p:sp>
        <p:sp>
          <p:nvSpPr>
            <p:cNvPr id="15" name="Freeform 6"/>
            <p:cNvSpPr>
              <a:spLocks noEditPoints="1"/>
            </p:cNvSpPr>
            <p:nvPr userDrawn="1"/>
          </p:nvSpPr>
          <p:spPr bwMode="auto">
            <a:xfrm>
              <a:off x="4857" y="3622"/>
              <a:ext cx="622" cy="471"/>
            </a:xfrm>
            <a:custGeom>
              <a:avLst/>
              <a:gdLst>
                <a:gd name="T0" fmla="*/ 235 w 3110"/>
                <a:gd name="T1" fmla="*/ 1600 h 2357"/>
                <a:gd name="T2" fmla="*/ 255 w 3110"/>
                <a:gd name="T3" fmla="*/ 1809 h 2357"/>
                <a:gd name="T4" fmla="*/ 152 w 3110"/>
                <a:gd name="T5" fmla="*/ 1823 h 2357"/>
                <a:gd name="T6" fmla="*/ 353 w 3110"/>
                <a:gd name="T7" fmla="*/ 1774 h 2357"/>
                <a:gd name="T8" fmla="*/ 419 w 3110"/>
                <a:gd name="T9" fmla="*/ 1871 h 2357"/>
                <a:gd name="T10" fmla="*/ 1148 w 3110"/>
                <a:gd name="T11" fmla="*/ 1664 h 2357"/>
                <a:gd name="T12" fmla="*/ 1225 w 3110"/>
                <a:gd name="T13" fmla="*/ 1751 h 2357"/>
                <a:gd name="T14" fmla="*/ 701 w 3110"/>
                <a:gd name="T15" fmla="*/ 1558 h 2357"/>
                <a:gd name="T16" fmla="*/ 744 w 3110"/>
                <a:gd name="T17" fmla="*/ 1723 h 2357"/>
                <a:gd name="T18" fmla="*/ 866 w 3110"/>
                <a:gd name="T19" fmla="*/ 1868 h 2357"/>
                <a:gd name="T20" fmla="*/ 838 w 3110"/>
                <a:gd name="T21" fmla="*/ 1696 h 2357"/>
                <a:gd name="T22" fmla="*/ 2035 w 3110"/>
                <a:gd name="T23" fmla="*/ 1874 h 2357"/>
                <a:gd name="T24" fmla="*/ 2173 w 3110"/>
                <a:gd name="T25" fmla="*/ 1760 h 2357"/>
                <a:gd name="T26" fmla="*/ 2115 w 3110"/>
                <a:gd name="T27" fmla="*/ 1743 h 2357"/>
                <a:gd name="T28" fmla="*/ 2074 w 3110"/>
                <a:gd name="T29" fmla="*/ 1696 h 2357"/>
                <a:gd name="T30" fmla="*/ 1318 w 3110"/>
                <a:gd name="T31" fmla="*/ 1748 h 2357"/>
                <a:gd name="T32" fmla="*/ 1455 w 3110"/>
                <a:gd name="T33" fmla="*/ 1858 h 2357"/>
                <a:gd name="T34" fmla="*/ 1484 w 3110"/>
                <a:gd name="T35" fmla="*/ 1938 h 2357"/>
                <a:gd name="T36" fmla="*/ 1378 w 3110"/>
                <a:gd name="T37" fmla="*/ 1794 h 2357"/>
                <a:gd name="T38" fmla="*/ 1740 w 3110"/>
                <a:gd name="T39" fmla="*/ 1690 h 2357"/>
                <a:gd name="T40" fmla="*/ 1644 w 3110"/>
                <a:gd name="T41" fmla="*/ 1791 h 2357"/>
                <a:gd name="T42" fmla="*/ 1835 w 3110"/>
                <a:gd name="T43" fmla="*/ 1723 h 2357"/>
                <a:gd name="T44" fmla="*/ 1698 w 3110"/>
                <a:gd name="T45" fmla="*/ 1800 h 2357"/>
                <a:gd name="T46" fmla="*/ 1721 w 3110"/>
                <a:gd name="T47" fmla="*/ 1831 h 2357"/>
                <a:gd name="T48" fmla="*/ 2256 w 3110"/>
                <a:gd name="T49" fmla="*/ 1780 h 2357"/>
                <a:gd name="T50" fmla="*/ 2243 w 3110"/>
                <a:gd name="T51" fmla="*/ 1665 h 2357"/>
                <a:gd name="T52" fmla="*/ 2306 w 3110"/>
                <a:gd name="T53" fmla="*/ 1880 h 2357"/>
                <a:gd name="T54" fmla="*/ 2338 w 3110"/>
                <a:gd name="T55" fmla="*/ 1722 h 2357"/>
                <a:gd name="T56" fmla="*/ 2929 w 3110"/>
                <a:gd name="T57" fmla="*/ 1763 h 2357"/>
                <a:gd name="T58" fmla="*/ 2750 w 3110"/>
                <a:gd name="T59" fmla="*/ 1695 h 2357"/>
                <a:gd name="T60" fmla="*/ 2872 w 3110"/>
                <a:gd name="T61" fmla="*/ 1874 h 2357"/>
                <a:gd name="T62" fmla="*/ 2658 w 3110"/>
                <a:gd name="T63" fmla="*/ 1797 h 2357"/>
                <a:gd name="T64" fmla="*/ 2623 w 3110"/>
                <a:gd name="T65" fmla="*/ 1867 h 2357"/>
                <a:gd name="T66" fmla="*/ 2482 w 3110"/>
                <a:gd name="T67" fmla="*/ 1876 h 2357"/>
                <a:gd name="T68" fmla="*/ 2513 w 3110"/>
                <a:gd name="T69" fmla="*/ 1825 h 2357"/>
                <a:gd name="T70" fmla="*/ 3019 w 3110"/>
                <a:gd name="T71" fmla="*/ 1651 h 2357"/>
                <a:gd name="T72" fmla="*/ 981 w 3110"/>
                <a:gd name="T73" fmla="*/ 1874 h 2357"/>
                <a:gd name="T74" fmla="*/ 2433 w 3110"/>
                <a:gd name="T75" fmla="*/ 2085 h 2357"/>
                <a:gd name="T76" fmla="*/ 2528 w 3110"/>
                <a:gd name="T77" fmla="*/ 2268 h 2357"/>
                <a:gd name="T78" fmla="*/ 2503 w 3110"/>
                <a:gd name="T79" fmla="*/ 2090 h 2357"/>
                <a:gd name="T80" fmla="*/ 631 w 3110"/>
                <a:gd name="T81" fmla="*/ 2093 h 2357"/>
                <a:gd name="T82" fmla="*/ 677 w 3110"/>
                <a:gd name="T83" fmla="*/ 2105 h 2357"/>
                <a:gd name="T84" fmla="*/ 203 w 3110"/>
                <a:gd name="T85" fmla="*/ 2151 h 2357"/>
                <a:gd name="T86" fmla="*/ 312 w 3110"/>
                <a:gd name="T87" fmla="*/ 2190 h 2357"/>
                <a:gd name="T88" fmla="*/ 507 w 3110"/>
                <a:gd name="T89" fmla="*/ 2190 h 2357"/>
                <a:gd name="T90" fmla="*/ 377 w 3110"/>
                <a:gd name="T91" fmla="*/ 2201 h 2357"/>
                <a:gd name="T92" fmla="*/ 442 w 3110"/>
                <a:gd name="T93" fmla="*/ 2201 h 2357"/>
                <a:gd name="T94" fmla="*/ 2213 w 3110"/>
                <a:gd name="T95" fmla="*/ 2056 h 2357"/>
                <a:gd name="T96" fmla="*/ 1608 w 3110"/>
                <a:gd name="T97" fmla="*/ 2042 h 2357"/>
                <a:gd name="T98" fmla="*/ 1951 w 3110"/>
                <a:gd name="T99" fmla="*/ 2062 h 2357"/>
                <a:gd name="T100" fmla="*/ 2016 w 3110"/>
                <a:gd name="T101" fmla="*/ 2271 h 2357"/>
                <a:gd name="T102" fmla="*/ 2075 w 3110"/>
                <a:gd name="T103" fmla="*/ 2057 h 2357"/>
                <a:gd name="T104" fmla="*/ 2016 w 3110"/>
                <a:gd name="T105" fmla="*/ 2089 h 2357"/>
                <a:gd name="T106" fmla="*/ 772 w 3110"/>
                <a:gd name="T107" fmla="*/ 1949 h 2357"/>
                <a:gd name="T108" fmla="*/ 1210 w 3110"/>
                <a:gd name="T109" fmla="*/ 2052 h 2357"/>
                <a:gd name="T110" fmla="*/ 1116 w 3110"/>
                <a:gd name="T111" fmla="*/ 2102 h 2357"/>
                <a:gd name="T112" fmla="*/ 1289 w 3110"/>
                <a:gd name="T113" fmla="*/ 2093 h 2357"/>
                <a:gd name="T114" fmla="*/ 1395 w 3110"/>
                <a:gd name="T115" fmla="*/ 2266 h 2357"/>
                <a:gd name="T116" fmla="*/ 1413 w 3110"/>
                <a:gd name="T117" fmla="*/ 2350 h 2357"/>
                <a:gd name="T118" fmla="*/ 1364 w 3110"/>
                <a:gd name="T119" fmla="*/ 2217 h 2357"/>
                <a:gd name="T120" fmla="*/ 1000 w 3110"/>
                <a:gd name="T121" fmla="*/ 2139 h 2357"/>
                <a:gd name="T122" fmla="*/ 400 w 3110"/>
                <a:gd name="T123" fmla="*/ 970 h 2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10" h="2357">
                  <a:moveTo>
                    <a:pt x="259" y="1777"/>
                  </a:moveTo>
                  <a:lnTo>
                    <a:pt x="259" y="1777"/>
                  </a:lnTo>
                  <a:lnTo>
                    <a:pt x="259" y="1769"/>
                  </a:lnTo>
                  <a:lnTo>
                    <a:pt x="258" y="1762"/>
                  </a:lnTo>
                  <a:lnTo>
                    <a:pt x="255" y="1749"/>
                  </a:lnTo>
                  <a:lnTo>
                    <a:pt x="249" y="1738"/>
                  </a:lnTo>
                  <a:lnTo>
                    <a:pt x="242" y="1729"/>
                  </a:lnTo>
                  <a:lnTo>
                    <a:pt x="235" y="1722"/>
                  </a:lnTo>
                  <a:lnTo>
                    <a:pt x="227" y="1717"/>
                  </a:lnTo>
                  <a:lnTo>
                    <a:pt x="220" y="1712"/>
                  </a:lnTo>
                  <a:lnTo>
                    <a:pt x="213" y="1709"/>
                  </a:lnTo>
                  <a:lnTo>
                    <a:pt x="213" y="1709"/>
                  </a:lnTo>
                  <a:lnTo>
                    <a:pt x="221" y="1703"/>
                  </a:lnTo>
                  <a:lnTo>
                    <a:pt x="228" y="1698"/>
                  </a:lnTo>
                  <a:lnTo>
                    <a:pt x="233" y="1691"/>
                  </a:lnTo>
                  <a:lnTo>
                    <a:pt x="239" y="1683"/>
                  </a:lnTo>
                  <a:lnTo>
                    <a:pt x="243" y="1675"/>
                  </a:lnTo>
                  <a:lnTo>
                    <a:pt x="246" y="1666"/>
                  </a:lnTo>
                  <a:lnTo>
                    <a:pt x="248" y="1658"/>
                  </a:lnTo>
                  <a:lnTo>
                    <a:pt x="248" y="1648"/>
                  </a:lnTo>
                  <a:lnTo>
                    <a:pt x="248" y="1648"/>
                  </a:lnTo>
                  <a:lnTo>
                    <a:pt x="248" y="1639"/>
                  </a:lnTo>
                  <a:lnTo>
                    <a:pt x="247" y="1630"/>
                  </a:lnTo>
                  <a:lnTo>
                    <a:pt x="245" y="1622"/>
                  </a:lnTo>
                  <a:lnTo>
                    <a:pt x="242" y="1614"/>
                  </a:lnTo>
                  <a:lnTo>
                    <a:pt x="239" y="1606"/>
                  </a:lnTo>
                  <a:lnTo>
                    <a:pt x="235" y="1600"/>
                  </a:lnTo>
                  <a:lnTo>
                    <a:pt x="229" y="1594"/>
                  </a:lnTo>
                  <a:lnTo>
                    <a:pt x="223" y="1589"/>
                  </a:lnTo>
                  <a:lnTo>
                    <a:pt x="217" y="1584"/>
                  </a:lnTo>
                  <a:lnTo>
                    <a:pt x="210" y="1580"/>
                  </a:lnTo>
                  <a:lnTo>
                    <a:pt x="202" y="1576"/>
                  </a:lnTo>
                  <a:lnTo>
                    <a:pt x="193" y="1573"/>
                  </a:lnTo>
                  <a:lnTo>
                    <a:pt x="185" y="1571"/>
                  </a:lnTo>
                  <a:lnTo>
                    <a:pt x="175" y="1569"/>
                  </a:lnTo>
                  <a:lnTo>
                    <a:pt x="165" y="1569"/>
                  </a:lnTo>
                  <a:lnTo>
                    <a:pt x="153" y="1568"/>
                  </a:lnTo>
                  <a:lnTo>
                    <a:pt x="22" y="1568"/>
                  </a:lnTo>
                  <a:lnTo>
                    <a:pt x="22" y="1874"/>
                  </a:lnTo>
                  <a:lnTo>
                    <a:pt x="152" y="1874"/>
                  </a:lnTo>
                  <a:lnTo>
                    <a:pt x="152" y="1874"/>
                  </a:lnTo>
                  <a:lnTo>
                    <a:pt x="165" y="1874"/>
                  </a:lnTo>
                  <a:lnTo>
                    <a:pt x="176" y="1873"/>
                  </a:lnTo>
                  <a:lnTo>
                    <a:pt x="187" y="1871"/>
                  </a:lnTo>
                  <a:lnTo>
                    <a:pt x="197" y="1868"/>
                  </a:lnTo>
                  <a:lnTo>
                    <a:pt x="207" y="1864"/>
                  </a:lnTo>
                  <a:lnTo>
                    <a:pt x="216" y="1860"/>
                  </a:lnTo>
                  <a:lnTo>
                    <a:pt x="223" y="1854"/>
                  </a:lnTo>
                  <a:lnTo>
                    <a:pt x="230" y="1849"/>
                  </a:lnTo>
                  <a:lnTo>
                    <a:pt x="237" y="1842"/>
                  </a:lnTo>
                  <a:lnTo>
                    <a:pt x="242" y="1834"/>
                  </a:lnTo>
                  <a:lnTo>
                    <a:pt x="248" y="1827"/>
                  </a:lnTo>
                  <a:lnTo>
                    <a:pt x="251" y="1818"/>
                  </a:lnTo>
                  <a:lnTo>
                    <a:pt x="255" y="1809"/>
                  </a:lnTo>
                  <a:lnTo>
                    <a:pt x="257" y="1799"/>
                  </a:lnTo>
                  <a:lnTo>
                    <a:pt x="258" y="1788"/>
                  </a:lnTo>
                  <a:lnTo>
                    <a:pt x="259" y="1777"/>
                  </a:lnTo>
                  <a:lnTo>
                    <a:pt x="259" y="1777"/>
                  </a:lnTo>
                  <a:close/>
                  <a:moveTo>
                    <a:pt x="152" y="1823"/>
                  </a:moveTo>
                  <a:lnTo>
                    <a:pt x="79" y="1823"/>
                  </a:lnTo>
                  <a:lnTo>
                    <a:pt x="79" y="1735"/>
                  </a:lnTo>
                  <a:lnTo>
                    <a:pt x="152" y="1735"/>
                  </a:lnTo>
                  <a:lnTo>
                    <a:pt x="152" y="1735"/>
                  </a:lnTo>
                  <a:lnTo>
                    <a:pt x="163" y="1737"/>
                  </a:lnTo>
                  <a:lnTo>
                    <a:pt x="172" y="1738"/>
                  </a:lnTo>
                  <a:lnTo>
                    <a:pt x="180" y="1741"/>
                  </a:lnTo>
                  <a:lnTo>
                    <a:pt x="187" y="1747"/>
                  </a:lnTo>
                  <a:lnTo>
                    <a:pt x="192" y="1752"/>
                  </a:lnTo>
                  <a:lnTo>
                    <a:pt x="196" y="1760"/>
                  </a:lnTo>
                  <a:lnTo>
                    <a:pt x="198" y="1769"/>
                  </a:lnTo>
                  <a:lnTo>
                    <a:pt x="199" y="1779"/>
                  </a:lnTo>
                  <a:lnTo>
                    <a:pt x="199" y="1779"/>
                  </a:lnTo>
                  <a:lnTo>
                    <a:pt x="198" y="1789"/>
                  </a:lnTo>
                  <a:lnTo>
                    <a:pt x="196" y="1798"/>
                  </a:lnTo>
                  <a:lnTo>
                    <a:pt x="191" y="1805"/>
                  </a:lnTo>
                  <a:lnTo>
                    <a:pt x="187" y="1811"/>
                  </a:lnTo>
                  <a:lnTo>
                    <a:pt x="180" y="1817"/>
                  </a:lnTo>
                  <a:lnTo>
                    <a:pt x="172" y="1820"/>
                  </a:lnTo>
                  <a:lnTo>
                    <a:pt x="162" y="1822"/>
                  </a:lnTo>
                  <a:lnTo>
                    <a:pt x="152" y="1823"/>
                  </a:lnTo>
                  <a:lnTo>
                    <a:pt x="152" y="1823"/>
                  </a:lnTo>
                  <a:close/>
                  <a:moveTo>
                    <a:pt x="151" y="1685"/>
                  </a:moveTo>
                  <a:lnTo>
                    <a:pt x="79" y="1685"/>
                  </a:lnTo>
                  <a:lnTo>
                    <a:pt x="79" y="1620"/>
                  </a:lnTo>
                  <a:lnTo>
                    <a:pt x="149" y="1620"/>
                  </a:lnTo>
                  <a:lnTo>
                    <a:pt x="149" y="1620"/>
                  </a:lnTo>
                  <a:lnTo>
                    <a:pt x="158" y="1621"/>
                  </a:lnTo>
                  <a:lnTo>
                    <a:pt x="167" y="1622"/>
                  </a:lnTo>
                  <a:lnTo>
                    <a:pt x="173" y="1624"/>
                  </a:lnTo>
                  <a:lnTo>
                    <a:pt x="179" y="1628"/>
                  </a:lnTo>
                  <a:lnTo>
                    <a:pt x="183" y="1633"/>
                  </a:lnTo>
                  <a:lnTo>
                    <a:pt x="187" y="1639"/>
                  </a:lnTo>
                  <a:lnTo>
                    <a:pt x="188" y="1645"/>
                  </a:lnTo>
                  <a:lnTo>
                    <a:pt x="189" y="1653"/>
                  </a:lnTo>
                  <a:lnTo>
                    <a:pt x="189" y="1653"/>
                  </a:lnTo>
                  <a:lnTo>
                    <a:pt x="189" y="1659"/>
                  </a:lnTo>
                  <a:lnTo>
                    <a:pt x="188" y="1664"/>
                  </a:lnTo>
                  <a:lnTo>
                    <a:pt x="186" y="1670"/>
                  </a:lnTo>
                  <a:lnTo>
                    <a:pt x="182" y="1674"/>
                  </a:lnTo>
                  <a:lnTo>
                    <a:pt x="177" y="1679"/>
                  </a:lnTo>
                  <a:lnTo>
                    <a:pt x="170" y="1682"/>
                  </a:lnTo>
                  <a:lnTo>
                    <a:pt x="162" y="1684"/>
                  </a:lnTo>
                  <a:lnTo>
                    <a:pt x="151" y="1685"/>
                  </a:lnTo>
                  <a:lnTo>
                    <a:pt x="151" y="1685"/>
                  </a:lnTo>
                  <a:close/>
                  <a:moveTo>
                    <a:pt x="298" y="1778"/>
                  </a:moveTo>
                  <a:lnTo>
                    <a:pt x="298" y="1651"/>
                  </a:lnTo>
                  <a:lnTo>
                    <a:pt x="353" y="1651"/>
                  </a:lnTo>
                  <a:lnTo>
                    <a:pt x="353" y="1774"/>
                  </a:lnTo>
                  <a:lnTo>
                    <a:pt x="353" y="1774"/>
                  </a:lnTo>
                  <a:lnTo>
                    <a:pt x="353" y="1787"/>
                  </a:lnTo>
                  <a:lnTo>
                    <a:pt x="356" y="1799"/>
                  </a:lnTo>
                  <a:lnTo>
                    <a:pt x="359" y="1808"/>
                  </a:lnTo>
                  <a:lnTo>
                    <a:pt x="363" y="1815"/>
                  </a:lnTo>
                  <a:lnTo>
                    <a:pt x="369" y="1821"/>
                  </a:lnTo>
                  <a:lnTo>
                    <a:pt x="376" y="1825"/>
                  </a:lnTo>
                  <a:lnTo>
                    <a:pt x="385" y="1828"/>
                  </a:lnTo>
                  <a:lnTo>
                    <a:pt x="395" y="1829"/>
                  </a:lnTo>
                  <a:lnTo>
                    <a:pt x="395" y="1829"/>
                  </a:lnTo>
                  <a:lnTo>
                    <a:pt x="405" y="1828"/>
                  </a:lnTo>
                  <a:lnTo>
                    <a:pt x="412" y="1825"/>
                  </a:lnTo>
                  <a:lnTo>
                    <a:pt x="420" y="1821"/>
                  </a:lnTo>
                  <a:lnTo>
                    <a:pt x="426" y="1815"/>
                  </a:lnTo>
                  <a:lnTo>
                    <a:pt x="430" y="1808"/>
                  </a:lnTo>
                  <a:lnTo>
                    <a:pt x="433" y="1798"/>
                  </a:lnTo>
                  <a:lnTo>
                    <a:pt x="436" y="1787"/>
                  </a:lnTo>
                  <a:lnTo>
                    <a:pt x="436" y="1774"/>
                  </a:lnTo>
                  <a:lnTo>
                    <a:pt x="436" y="1651"/>
                  </a:lnTo>
                  <a:lnTo>
                    <a:pt x="491" y="1651"/>
                  </a:lnTo>
                  <a:lnTo>
                    <a:pt x="491" y="1874"/>
                  </a:lnTo>
                  <a:lnTo>
                    <a:pt x="436" y="1874"/>
                  </a:lnTo>
                  <a:lnTo>
                    <a:pt x="436" y="1857"/>
                  </a:lnTo>
                  <a:lnTo>
                    <a:pt x="436" y="1857"/>
                  </a:lnTo>
                  <a:lnTo>
                    <a:pt x="431" y="1862"/>
                  </a:lnTo>
                  <a:lnTo>
                    <a:pt x="425" y="1867"/>
                  </a:lnTo>
                  <a:lnTo>
                    <a:pt x="419" y="1871"/>
                  </a:lnTo>
                  <a:lnTo>
                    <a:pt x="412" y="1873"/>
                  </a:lnTo>
                  <a:lnTo>
                    <a:pt x="406" y="1877"/>
                  </a:lnTo>
                  <a:lnTo>
                    <a:pt x="398" y="1878"/>
                  </a:lnTo>
                  <a:lnTo>
                    <a:pt x="390" y="1879"/>
                  </a:lnTo>
                  <a:lnTo>
                    <a:pt x="382" y="1880"/>
                  </a:lnTo>
                  <a:lnTo>
                    <a:pt x="382" y="1880"/>
                  </a:lnTo>
                  <a:lnTo>
                    <a:pt x="369" y="1879"/>
                  </a:lnTo>
                  <a:lnTo>
                    <a:pt x="358" y="1877"/>
                  </a:lnTo>
                  <a:lnTo>
                    <a:pt x="348" y="1873"/>
                  </a:lnTo>
                  <a:lnTo>
                    <a:pt x="338" y="1869"/>
                  </a:lnTo>
                  <a:lnTo>
                    <a:pt x="330" y="1863"/>
                  </a:lnTo>
                  <a:lnTo>
                    <a:pt x="323" y="1858"/>
                  </a:lnTo>
                  <a:lnTo>
                    <a:pt x="318" y="1850"/>
                  </a:lnTo>
                  <a:lnTo>
                    <a:pt x="312" y="1842"/>
                  </a:lnTo>
                  <a:lnTo>
                    <a:pt x="309" y="1834"/>
                  </a:lnTo>
                  <a:lnTo>
                    <a:pt x="306" y="1827"/>
                  </a:lnTo>
                  <a:lnTo>
                    <a:pt x="301" y="1809"/>
                  </a:lnTo>
                  <a:lnTo>
                    <a:pt x="299" y="1792"/>
                  </a:lnTo>
                  <a:lnTo>
                    <a:pt x="298" y="1778"/>
                  </a:lnTo>
                  <a:lnTo>
                    <a:pt x="298" y="1778"/>
                  </a:lnTo>
                  <a:close/>
                  <a:moveTo>
                    <a:pt x="1143" y="1874"/>
                  </a:moveTo>
                  <a:lnTo>
                    <a:pt x="1087" y="1874"/>
                  </a:lnTo>
                  <a:lnTo>
                    <a:pt x="1087" y="1651"/>
                  </a:lnTo>
                  <a:lnTo>
                    <a:pt x="1143" y="1651"/>
                  </a:lnTo>
                  <a:lnTo>
                    <a:pt x="1143" y="1670"/>
                  </a:lnTo>
                  <a:lnTo>
                    <a:pt x="1143" y="1670"/>
                  </a:lnTo>
                  <a:lnTo>
                    <a:pt x="1148" y="1664"/>
                  </a:lnTo>
                  <a:lnTo>
                    <a:pt x="1154" y="1659"/>
                  </a:lnTo>
                  <a:lnTo>
                    <a:pt x="1160" y="1655"/>
                  </a:lnTo>
                  <a:lnTo>
                    <a:pt x="1167" y="1652"/>
                  </a:lnTo>
                  <a:lnTo>
                    <a:pt x="1175" y="1649"/>
                  </a:lnTo>
                  <a:lnTo>
                    <a:pt x="1182" y="1648"/>
                  </a:lnTo>
                  <a:lnTo>
                    <a:pt x="1190" y="1646"/>
                  </a:lnTo>
                  <a:lnTo>
                    <a:pt x="1198" y="1645"/>
                  </a:lnTo>
                  <a:lnTo>
                    <a:pt x="1198" y="1645"/>
                  </a:lnTo>
                  <a:lnTo>
                    <a:pt x="1208" y="1646"/>
                  </a:lnTo>
                  <a:lnTo>
                    <a:pt x="1217" y="1648"/>
                  </a:lnTo>
                  <a:lnTo>
                    <a:pt x="1226" y="1650"/>
                  </a:lnTo>
                  <a:lnTo>
                    <a:pt x="1234" y="1652"/>
                  </a:lnTo>
                  <a:lnTo>
                    <a:pt x="1242" y="1655"/>
                  </a:lnTo>
                  <a:lnTo>
                    <a:pt x="1248" y="1661"/>
                  </a:lnTo>
                  <a:lnTo>
                    <a:pt x="1254" y="1665"/>
                  </a:lnTo>
                  <a:lnTo>
                    <a:pt x="1259" y="1672"/>
                  </a:lnTo>
                  <a:lnTo>
                    <a:pt x="1265" y="1679"/>
                  </a:lnTo>
                  <a:lnTo>
                    <a:pt x="1268" y="1686"/>
                  </a:lnTo>
                  <a:lnTo>
                    <a:pt x="1273" y="1694"/>
                  </a:lnTo>
                  <a:lnTo>
                    <a:pt x="1275" y="1703"/>
                  </a:lnTo>
                  <a:lnTo>
                    <a:pt x="1277" y="1713"/>
                  </a:lnTo>
                  <a:lnTo>
                    <a:pt x="1279" y="1724"/>
                  </a:lnTo>
                  <a:lnTo>
                    <a:pt x="1280" y="1735"/>
                  </a:lnTo>
                  <a:lnTo>
                    <a:pt x="1280" y="1748"/>
                  </a:lnTo>
                  <a:lnTo>
                    <a:pt x="1280" y="1874"/>
                  </a:lnTo>
                  <a:lnTo>
                    <a:pt x="1225" y="1874"/>
                  </a:lnTo>
                  <a:lnTo>
                    <a:pt x="1225" y="1751"/>
                  </a:lnTo>
                  <a:lnTo>
                    <a:pt x="1225" y="1751"/>
                  </a:lnTo>
                  <a:lnTo>
                    <a:pt x="1225" y="1738"/>
                  </a:lnTo>
                  <a:lnTo>
                    <a:pt x="1223" y="1727"/>
                  </a:lnTo>
                  <a:lnTo>
                    <a:pt x="1219" y="1718"/>
                  </a:lnTo>
                  <a:lnTo>
                    <a:pt x="1215" y="1710"/>
                  </a:lnTo>
                  <a:lnTo>
                    <a:pt x="1209" y="1704"/>
                  </a:lnTo>
                  <a:lnTo>
                    <a:pt x="1203" y="1700"/>
                  </a:lnTo>
                  <a:lnTo>
                    <a:pt x="1195" y="1698"/>
                  </a:lnTo>
                  <a:lnTo>
                    <a:pt x="1185" y="1696"/>
                  </a:lnTo>
                  <a:lnTo>
                    <a:pt x="1185" y="1696"/>
                  </a:lnTo>
                  <a:lnTo>
                    <a:pt x="1175" y="1698"/>
                  </a:lnTo>
                  <a:lnTo>
                    <a:pt x="1166" y="1700"/>
                  </a:lnTo>
                  <a:lnTo>
                    <a:pt x="1159" y="1704"/>
                  </a:lnTo>
                  <a:lnTo>
                    <a:pt x="1154" y="1710"/>
                  </a:lnTo>
                  <a:lnTo>
                    <a:pt x="1148" y="1718"/>
                  </a:lnTo>
                  <a:lnTo>
                    <a:pt x="1145" y="1728"/>
                  </a:lnTo>
                  <a:lnTo>
                    <a:pt x="1143" y="1739"/>
                  </a:lnTo>
                  <a:lnTo>
                    <a:pt x="1143" y="1751"/>
                  </a:lnTo>
                  <a:lnTo>
                    <a:pt x="1143" y="1874"/>
                  </a:lnTo>
                  <a:close/>
                  <a:moveTo>
                    <a:pt x="597" y="1755"/>
                  </a:moveTo>
                  <a:lnTo>
                    <a:pt x="597" y="1874"/>
                  </a:lnTo>
                  <a:lnTo>
                    <a:pt x="541" y="1874"/>
                  </a:lnTo>
                  <a:lnTo>
                    <a:pt x="541" y="1651"/>
                  </a:lnTo>
                  <a:lnTo>
                    <a:pt x="597" y="1651"/>
                  </a:lnTo>
                  <a:lnTo>
                    <a:pt x="597" y="1755"/>
                  </a:lnTo>
                  <a:close/>
                  <a:moveTo>
                    <a:pt x="646" y="1585"/>
                  </a:moveTo>
                  <a:lnTo>
                    <a:pt x="701" y="1558"/>
                  </a:lnTo>
                  <a:lnTo>
                    <a:pt x="701" y="1760"/>
                  </a:lnTo>
                  <a:lnTo>
                    <a:pt x="701" y="1874"/>
                  </a:lnTo>
                  <a:lnTo>
                    <a:pt x="646" y="1874"/>
                  </a:lnTo>
                  <a:lnTo>
                    <a:pt x="646" y="1585"/>
                  </a:lnTo>
                  <a:close/>
                  <a:moveTo>
                    <a:pt x="877" y="1666"/>
                  </a:moveTo>
                  <a:lnTo>
                    <a:pt x="877" y="1666"/>
                  </a:lnTo>
                  <a:lnTo>
                    <a:pt x="873" y="1661"/>
                  </a:lnTo>
                  <a:lnTo>
                    <a:pt x="867" y="1658"/>
                  </a:lnTo>
                  <a:lnTo>
                    <a:pt x="860" y="1653"/>
                  </a:lnTo>
                  <a:lnTo>
                    <a:pt x="855" y="1651"/>
                  </a:lnTo>
                  <a:lnTo>
                    <a:pt x="848" y="1649"/>
                  </a:lnTo>
                  <a:lnTo>
                    <a:pt x="841" y="1646"/>
                  </a:lnTo>
                  <a:lnTo>
                    <a:pt x="828" y="1645"/>
                  </a:lnTo>
                  <a:lnTo>
                    <a:pt x="828" y="1645"/>
                  </a:lnTo>
                  <a:lnTo>
                    <a:pt x="818" y="1646"/>
                  </a:lnTo>
                  <a:lnTo>
                    <a:pt x="808" y="1648"/>
                  </a:lnTo>
                  <a:lnTo>
                    <a:pt x="799" y="1650"/>
                  </a:lnTo>
                  <a:lnTo>
                    <a:pt x="791" y="1653"/>
                  </a:lnTo>
                  <a:lnTo>
                    <a:pt x="784" y="1658"/>
                  </a:lnTo>
                  <a:lnTo>
                    <a:pt x="776" y="1663"/>
                  </a:lnTo>
                  <a:lnTo>
                    <a:pt x="769" y="1670"/>
                  </a:lnTo>
                  <a:lnTo>
                    <a:pt x="764" y="1676"/>
                  </a:lnTo>
                  <a:lnTo>
                    <a:pt x="758" y="1684"/>
                  </a:lnTo>
                  <a:lnTo>
                    <a:pt x="754" y="1693"/>
                  </a:lnTo>
                  <a:lnTo>
                    <a:pt x="749" y="1702"/>
                  </a:lnTo>
                  <a:lnTo>
                    <a:pt x="746" y="1712"/>
                  </a:lnTo>
                  <a:lnTo>
                    <a:pt x="744" y="1723"/>
                  </a:lnTo>
                  <a:lnTo>
                    <a:pt x="741" y="1735"/>
                  </a:lnTo>
                  <a:lnTo>
                    <a:pt x="740" y="1748"/>
                  </a:lnTo>
                  <a:lnTo>
                    <a:pt x="740" y="1760"/>
                  </a:lnTo>
                  <a:lnTo>
                    <a:pt x="740" y="1760"/>
                  </a:lnTo>
                  <a:lnTo>
                    <a:pt x="740" y="1774"/>
                  </a:lnTo>
                  <a:lnTo>
                    <a:pt x="741" y="1787"/>
                  </a:lnTo>
                  <a:lnTo>
                    <a:pt x="744" y="1799"/>
                  </a:lnTo>
                  <a:lnTo>
                    <a:pt x="746" y="1810"/>
                  </a:lnTo>
                  <a:lnTo>
                    <a:pt x="749" y="1821"/>
                  </a:lnTo>
                  <a:lnTo>
                    <a:pt x="752" y="1831"/>
                  </a:lnTo>
                  <a:lnTo>
                    <a:pt x="757" y="1840"/>
                  </a:lnTo>
                  <a:lnTo>
                    <a:pt x="762" y="1848"/>
                  </a:lnTo>
                  <a:lnTo>
                    <a:pt x="769" y="1856"/>
                  </a:lnTo>
                  <a:lnTo>
                    <a:pt x="775" y="1861"/>
                  </a:lnTo>
                  <a:lnTo>
                    <a:pt x="783" y="1867"/>
                  </a:lnTo>
                  <a:lnTo>
                    <a:pt x="790" y="1871"/>
                  </a:lnTo>
                  <a:lnTo>
                    <a:pt x="798" y="1874"/>
                  </a:lnTo>
                  <a:lnTo>
                    <a:pt x="807" y="1878"/>
                  </a:lnTo>
                  <a:lnTo>
                    <a:pt x="817" y="1879"/>
                  </a:lnTo>
                  <a:lnTo>
                    <a:pt x="827" y="1880"/>
                  </a:lnTo>
                  <a:lnTo>
                    <a:pt x="827" y="1880"/>
                  </a:lnTo>
                  <a:lnTo>
                    <a:pt x="834" y="1879"/>
                  </a:lnTo>
                  <a:lnTo>
                    <a:pt x="840" y="1878"/>
                  </a:lnTo>
                  <a:lnTo>
                    <a:pt x="847" y="1877"/>
                  </a:lnTo>
                  <a:lnTo>
                    <a:pt x="854" y="1874"/>
                  </a:lnTo>
                  <a:lnTo>
                    <a:pt x="859" y="1871"/>
                  </a:lnTo>
                  <a:lnTo>
                    <a:pt x="866" y="1868"/>
                  </a:lnTo>
                  <a:lnTo>
                    <a:pt x="871" y="1863"/>
                  </a:lnTo>
                  <a:lnTo>
                    <a:pt x="877" y="1858"/>
                  </a:lnTo>
                  <a:lnTo>
                    <a:pt x="877" y="1874"/>
                  </a:lnTo>
                  <a:lnTo>
                    <a:pt x="933" y="1874"/>
                  </a:lnTo>
                  <a:lnTo>
                    <a:pt x="933" y="1558"/>
                  </a:lnTo>
                  <a:lnTo>
                    <a:pt x="877" y="1585"/>
                  </a:lnTo>
                  <a:lnTo>
                    <a:pt x="877" y="1666"/>
                  </a:lnTo>
                  <a:close/>
                  <a:moveTo>
                    <a:pt x="838" y="1829"/>
                  </a:moveTo>
                  <a:lnTo>
                    <a:pt x="838" y="1829"/>
                  </a:lnTo>
                  <a:lnTo>
                    <a:pt x="831" y="1828"/>
                  </a:lnTo>
                  <a:lnTo>
                    <a:pt x="824" y="1825"/>
                  </a:lnTo>
                  <a:lnTo>
                    <a:pt x="817" y="1822"/>
                  </a:lnTo>
                  <a:lnTo>
                    <a:pt x="810" y="1815"/>
                  </a:lnTo>
                  <a:lnTo>
                    <a:pt x="805" y="1807"/>
                  </a:lnTo>
                  <a:lnTo>
                    <a:pt x="800" y="1794"/>
                  </a:lnTo>
                  <a:lnTo>
                    <a:pt x="797" y="1779"/>
                  </a:lnTo>
                  <a:lnTo>
                    <a:pt x="796" y="1759"/>
                  </a:lnTo>
                  <a:lnTo>
                    <a:pt x="796" y="1759"/>
                  </a:lnTo>
                  <a:lnTo>
                    <a:pt x="797" y="1741"/>
                  </a:lnTo>
                  <a:lnTo>
                    <a:pt x="800" y="1728"/>
                  </a:lnTo>
                  <a:lnTo>
                    <a:pt x="805" y="1717"/>
                  </a:lnTo>
                  <a:lnTo>
                    <a:pt x="810" y="1709"/>
                  </a:lnTo>
                  <a:lnTo>
                    <a:pt x="816" y="1702"/>
                  </a:lnTo>
                  <a:lnTo>
                    <a:pt x="824" y="1699"/>
                  </a:lnTo>
                  <a:lnTo>
                    <a:pt x="830" y="1696"/>
                  </a:lnTo>
                  <a:lnTo>
                    <a:pt x="838" y="1696"/>
                  </a:lnTo>
                  <a:lnTo>
                    <a:pt x="838" y="1696"/>
                  </a:lnTo>
                  <a:lnTo>
                    <a:pt x="845" y="1696"/>
                  </a:lnTo>
                  <a:lnTo>
                    <a:pt x="851" y="1699"/>
                  </a:lnTo>
                  <a:lnTo>
                    <a:pt x="858" y="1701"/>
                  </a:lnTo>
                  <a:lnTo>
                    <a:pt x="863" y="1704"/>
                  </a:lnTo>
                  <a:lnTo>
                    <a:pt x="867" y="1708"/>
                  </a:lnTo>
                  <a:lnTo>
                    <a:pt x="871" y="1711"/>
                  </a:lnTo>
                  <a:lnTo>
                    <a:pt x="877" y="1719"/>
                  </a:lnTo>
                  <a:lnTo>
                    <a:pt x="877" y="1807"/>
                  </a:lnTo>
                  <a:lnTo>
                    <a:pt x="877" y="1807"/>
                  </a:lnTo>
                  <a:lnTo>
                    <a:pt x="870" y="1814"/>
                  </a:lnTo>
                  <a:lnTo>
                    <a:pt x="863" y="1821"/>
                  </a:lnTo>
                  <a:lnTo>
                    <a:pt x="858" y="1824"/>
                  </a:lnTo>
                  <a:lnTo>
                    <a:pt x="851" y="1827"/>
                  </a:lnTo>
                  <a:lnTo>
                    <a:pt x="846" y="1828"/>
                  </a:lnTo>
                  <a:lnTo>
                    <a:pt x="838" y="1829"/>
                  </a:lnTo>
                  <a:lnTo>
                    <a:pt x="838" y="1829"/>
                  </a:lnTo>
                  <a:close/>
                  <a:moveTo>
                    <a:pt x="2084" y="1645"/>
                  </a:moveTo>
                  <a:lnTo>
                    <a:pt x="2084" y="1645"/>
                  </a:lnTo>
                  <a:lnTo>
                    <a:pt x="2079" y="1646"/>
                  </a:lnTo>
                  <a:lnTo>
                    <a:pt x="2072" y="1648"/>
                  </a:lnTo>
                  <a:lnTo>
                    <a:pt x="2059" y="1651"/>
                  </a:lnTo>
                  <a:lnTo>
                    <a:pt x="2046" y="1658"/>
                  </a:lnTo>
                  <a:lnTo>
                    <a:pt x="2035" y="1666"/>
                  </a:lnTo>
                  <a:lnTo>
                    <a:pt x="2035" y="1563"/>
                  </a:lnTo>
                  <a:lnTo>
                    <a:pt x="1980" y="1591"/>
                  </a:lnTo>
                  <a:lnTo>
                    <a:pt x="1980" y="1874"/>
                  </a:lnTo>
                  <a:lnTo>
                    <a:pt x="2035" y="1874"/>
                  </a:lnTo>
                  <a:lnTo>
                    <a:pt x="2035" y="1858"/>
                  </a:lnTo>
                  <a:lnTo>
                    <a:pt x="2035" y="1858"/>
                  </a:lnTo>
                  <a:lnTo>
                    <a:pt x="2040" y="1863"/>
                  </a:lnTo>
                  <a:lnTo>
                    <a:pt x="2046" y="1868"/>
                  </a:lnTo>
                  <a:lnTo>
                    <a:pt x="2052" y="1871"/>
                  </a:lnTo>
                  <a:lnTo>
                    <a:pt x="2059" y="1874"/>
                  </a:lnTo>
                  <a:lnTo>
                    <a:pt x="2064" y="1877"/>
                  </a:lnTo>
                  <a:lnTo>
                    <a:pt x="2072" y="1878"/>
                  </a:lnTo>
                  <a:lnTo>
                    <a:pt x="2079" y="1879"/>
                  </a:lnTo>
                  <a:lnTo>
                    <a:pt x="2085" y="1880"/>
                  </a:lnTo>
                  <a:lnTo>
                    <a:pt x="2085" y="1880"/>
                  </a:lnTo>
                  <a:lnTo>
                    <a:pt x="2095" y="1879"/>
                  </a:lnTo>
                  <a:lnTo>
                    <a:pt x="2105" y="1878"/>
                  </a:lnTo>
                  <a:lnTo>
                    <a:pt x="2114" y="1876"/>
                  </a:lnTo>
                  <a:lnTo>
                    <a:pt x="2123" y="1871"/>
                  </a:lnTo>
                  <a:lnTo>
                    <a:pt x="2131" y="1867"/>
                  </a:lnTo>
                  <a:lnTo>
                    <a:pt x="2137" y="1862"/>
                  </a:lnTo>
                  <a:lnTo>
                    <a:pt x="2144" y="1856"/>
                  </a:lnTo>
                  <a:lnTo>
                    <a:pt x="2150" y="1849"/>
                  </a:lnTo>
                  <a:lnTo>
                    <a:pt x="2155" y="1840"/>
                  </a:lnTo>
                  <a:lnTo>
                    <a:pt x="2160" y="1831"/>
                  </a:lnTo>
                  <a:lnTo>
                    <a:pt x="2163" y="1821"/>
                  </a:lnTo>
                  <a:lnTo>
                    <a:pt x="2166" y="1811"/>
                  </a:lnTo>
                  <a:lnTo>
                    <a:pt x="2170" y="1800"/>
                  </a:lnTo>
                  <a:lnTo>
                    <a:pt x="2171" y="1788"/>
                  </a:lnTo>
                  <a:lnTo>
                    <a:pt x="2172" y="1774"/>
                  </a:lnTo>
                  <a:lnTo>
                    <a:pt x="2173" y="1760"/>
                  </a:lnTo>
                  <a:lnTo>
                    <a:pt x="2173" y="1760"/>
                  </a:lnTo>
                  <a:lnTo>
                    <a:pt x="2172" y="1748"/>
                  </a:lnTo>
                  <a:lnTo>
                    <a:pt x="2171" y="1735"/>
                  </a:lnTo>
                  <a:lnTo>
                    <a:pt x="2169" y="1723"/>
                  </a:lnTo>
                  <a:lnTo>
                    <a:pt x="2166" y="1712"/>
                  </a:lnTo>
                  <a:lnTo>
                    <a:pt x="2163" y="1702"/>
                  </a:lnTo>
                  <a:lnTo>
                    <a:pt x="2159" y="1693"/>
                  </a:lnTo>
                  <a:lnTo>
                    <a:pt x="2154" y="1684"/>
                  </a:lnTo>
                  <a:lnTo>
                    <a:pt x="2149" y="1676"/>
                  </a:lnTo>
                  <a:lnTo>
                    <a:pt x="2143" y="1670"/>
                  </a:lnTo>
                  <a:lnTo>
                    <a:pt x="2136" y="1663"/>
                  </a:lnTo>
                  <a:lnTo>
                    <a:pt x="2129" y="1658"/>
                  </a:lnTo>
                  <a:lnTo>
                    <a:pt x="2121" y="1653"/>
                  </a:lnTo>
                  <a:lnTo>
                    <a:pt x="2113" y="1650"/>
                  </a:lnTo>
                  <a:lnTo>
                    <a:pt x="2104" y="1648"/>
                  </a:lnTo>
                  <a:lnTo>
                    <a:pt x="2094" y="1646"/>
                  </a:lnTo>
                  <a:lnTo>
                    <a:pt x="2084" y="1645"/>
                  </a:lnTo>
                  <a:lnTo>
                    <a:pt x="2084" y="1645"/>
                  </a:lnTo>
                  <a:close/>
                  <a:moveTo>
                    <a:pt x="2074" y="1696"/>
                  </a:moveTo>
                  <a:lnTo>
                    <a:pt x="2074" y="1696"/>
                  </a:lnTo>
                  <a:lnTo>
                    <a:pt x="2082" y="1698"/>
                  </a:lnTo>
                  <a:lnTo>
                    <a:pt x="2090" y="1700"/>
                  </a:lnTo>
                  <a:lnTo>
                    <a:pt x="2096" y="1704"/>
                  </a:lnTo>
                  <a:lnTo>
                    <a:pt x="2103" y="1711"/>
                  </a:lnTo>
                  <a:lnTo>
                    <a:pt x="2109" y="1719"/>
                  </a:lnTo>
                  <a:lnTo>
                    <a:pt x="2112" y="1730"/>
                  </a:lnTo>
                  <a:lnTo>
                    <a:pt x="2115" y="1743"/>
                  </a:lnTo>
                  <a:lnTo>
                    <a:pt x="2116" y="1759"/>
                  </a:lnTo>
                  <a:lnTo>
                    <a:pt x="2116" y="1759"/>
                  </a:lnTo>
                  <a:lnTo>
                    <a:pt x="2115" y="1775"/>
                  </a:lnTo>
                  <a:lnTo>
                    <a:pt x="2113" y="1790"/>
                  </a:lnTo>
                  <a:lnTo>
                    <a:pt x="2111" y="1801"/>
                  </a:lnTo>
                  <a:lnTo>
                    <a:pt x="2106" y="1811"/>
                  </a:lnTo>
                  <a:lnTo>
                    <a:pt x="2100" y="1819"/>
                  </a:lnTo>
                  <a:lnTo>
                    <a:pt x="2093" y="1824"/>
                  </a:lnTo>
                  <a:lnTo>
                    <a:pt x="2085" y="1828"/>
                  </a:lnTo>
                  <a:lnTo>
                    <a:pt x="2075" y="1829"/>
                  </a:lnTo>
                  <a:lnTo>
                    <a:pt x="2075" y="1829"/>
                  </a:lnTo>
                  <a:lnTo>
                    <a:pt x="2067" y="1828"/>
                  </a:lnTo>
                  <a:lnTo>
                    <a:pt x="2061" y="1827"/>
                  </a:lnTo>
                  <a:lnTo>
                    <a:pt x="2055" y="1823"/>
                  </a:lnTo>
                  <a:lnTo>
                    <a:pt x="2050" y="1821"/>
                  </a:lnTo>
                  <a:lnTo>
                    <a:pt x="2041" y="1813"/>
                  </a:lnTo>
                  <a:lnTo>
                    <a:pt x="2035" y="1808"/>
                  </a:lnTo>
                  <a:lnTo>
                    <a:pt x="2035" y="1719"/>
                  </a:lnTo>
                  <a:lnTo>
                    <a:pt x="2035" y="1719"/>
                  </a:lnTo>
                  <a:lnTo>
                    <a:pt x="2039" y="1714"/>
                  </a:lnTo>
                  <a:lnTo>
                    <a:pt x="2043" y="1710"/>
                  </a:lnTo>
                  <a:lnTo>
                    <a:pt x="2047" y="1705"/>
                  </a:lnTo>
                  <a:lnTo>
                    <a:pt x="2052" y="1702"/>
                  </a:lnTo>
                  <a:lnTo>
                    <a:pt x="2057" y="1700"/>
                  </a:lnTo>
                  <a:lnTo>
                    <a:pt x="2063" y="1698"/>
                  </a:lnTo>
                  <a:lnTo>
                    <a:pt x="2069" y="1696"/>
                  </a:lnTo>
                  <a:lnTo>
                    <a:pt x="2074" y="1696"/>
                  </a:lnTo>
                  <a:lnTo>
                    <a:pt x="2074" y="1696"/>
                  </a:lnTo>
                  <a:close/>
                  <a:moveTo>
                    <a:pt x="1455" y="1666"/>
                  </a:moveTo>
                  <a:lnTo>
                    <a:pt x="1455" y="1666"/>
                  </a:lnTo>
                  <a:lnTo>
                    <a:pt x="1451" y="1662"/>
                  </a:lnTo>
                  <a:lnTo>
                    <a:pt x="1445" y="1658"/>
                  </a:lnTo>
                  <a:lnTo>
                    <a:pt x="1438" y="1654"/>
                  </a:lnTo>
                  <a:lnTo>
                    <a:pt x="1433" y="1651"/>
                  </a:lnTo>
                  <a:lnTo>
                    <a:pt x="1426" y="1649"/>
                  </a:lnTo>
                  <a:lnTo>
                    <a:pt x="1419" y="1646"/>
                  </a:lnTo>
                  <a:lnTo>
                    <a:pt x="1413" y="1646"/>
                  </a:lnTo>
                  <a:lnTo>
                    <a:pt x="1406" y="1645"/>
                  </a:lnTo>
                  <a:lnTo>
                    <a:pt x="1406" y="1645"/>
                  </a:lnTo>
                  <a:lnTo>
                    <a:pt x="1396" y="1646"/>
                  </a:lnTo>
                  <a:lnTo>
                    <a:pt x="1386" y="1648"/>
                  </a:lnTo>
                  <a:lnTo>
                    <a:pt x="1377" y="1650"/>
                  </a:lnTo>
                  <a:lnTo>
                    <a:pt x="1369" y="1653"/>
                  </a:lnTo>
                  <a:lnTo>
                    <a:pt x="1362" y="1658"/>
                  </a:lnTo>
                  <a:lnTo>
                    <a:pt x="1354" y="1663"/>
                  </a:lnTo>
                  <a:lnTo>
                    <a:pt x="1347" y="1670"/>
                  </a:lnTo>
                  <a:lnTo>
                    <a:pt x="1342" y="1676"/>
                  </a:lnTo>
                  <a:lnTo>
                    <a:pt x="1336" y="1684"/>
                  </a:lnTo>
                  <a:lnTo>
                    <a:pt x="1332" y="1693"/>
                  </a:lnTo>
                  <a:lnTo>
                    <a:pt x="1327" y="1702"/>
                  </a:lnTo>
                  <a:lnTo>
                    <a:pt x="1324" y="1712"/>
                  </a:lnTo>
                  <a:lnTo>
                    <a:pt x="1322" y="1723"/>
                  </a:lnTo>
                  <a:lnTo>
                    <a:pt x="1319" y="1735"/>
                  </a:lnTo>
                  <a:lnTo>
                    <a:pt x="1318" y="1748"/>
                  </a:lnTo>
                  <a:lnTo>
                    <a:pt x="1318" y="1760"/>
                  </a:lnTo>
                  <a:lnTo>
                    <a:pt x="1318" y="1760"/>
                  </a:lnTo>
                  <a:lnTo>
                    <a:pt x="1318" y="1774"/>
                  </a:lnTo>
                  <a:lnTo>
                    <a:pt x="1319" y="1787"/>
                  </a:lnTo>
                  <a:lnTo>
                    <a:pt x="1322" y="1799"/>
                  </a:lnTo>
                  <a:lnTo>
                    <a:pt x="1324" y="1810"/>
                  </a:lnTo>
                  <a:lnTo>
                    <a:pt x="1327" y="1821"/>
                  </a:lnTo>
                  <a:lnTo>
                    <a:pt x="1330" y="1831"/>
                  </a:lnTo>
                  <a:lnTo>
                    <a:pt x="1336" y="1840"/>
                  </a:lnTo>
                  <a:lnTo>
                    <a:pt x="1340" y="1848"/>
                  </a:lnTo>
                  <a:lnTo>
                    <a:pt x="1347" y="1856"/>
                  </a:lnTo>
                  <a:lnTo>
                    <a:pt x="1353" y="1861"/>
                  </a:lnTo>
                  <a:lnTo>
                    <a:pt x="1360" y="1867"/>
                  </a:lnTo>
                  <a:lnTo>
                    <a:pt x="1368" y="1871"/>
                  </a:lnTo>
                  <a:lnTo>
                    <a:pt x="1376" y="1874"/>
                  </a:lnTo>
                  <a:lnTo>
                    <a:pt x="1385" y="1878"/>
                  </a:lnTo>
                  <a:lnTo>
                    <a:pt x="1395" y="1879"/>
                  </a:lnTo>
                  <a:lnTo>
                    <a:pt x="1405" y="1879"/>
                  </a:lnTo>
                  <a:lnTo>
                    <a:pt x="1405" y="1879"/>
                  </a:lnTo>
                  <a:lnTo>
                    <a:pt x="1412" y="1879"/>
                  </a:lnTo>
                  <a:lnTo>
                    <a:pt x="1418" y="1878"/>
                  </a:lnTo>
                  <a:lnTo>
                    <a:pt x="1425" y="1877"/>
                  </a:lnTo>
                  <a:lnTo>
                    <a:pt x="1432" y="1874"/>
                  </a:lnTo>
                  <a:lnTo>
                    <a:pt x="1438" y="1871"/>
                  </a:lnTo>
                  <a:lnTo>
                    <a:pt x="1444" y="1867"/>
                  </a:lnTo>
                  <a:lnTo>
                    <a:pt x="1449" y="1863"/>
                  </a:lnTo>
                  <a:lnTo>
                    <a:pt x="1455" y="1858"/>
                  </a:lnTo>
                  <a:lnTo>
                    <a:pt x="1455" y="1863"/>
                  </a:lnTo>
                  <a:lnTo>
                    <a:pt x="1455" y="1863"/>
                  </a:lnTo>
                  <a:lnTo>
                    <a:pt x="1455" y="1872"/>
                  </a:lnTo>
                  <a:lnTo>
                    <a:pt x="1454" y="1882"/>
                  </a:lnTo>
                  <a:lnTo>
                    <a:pt x="1452" y="1892"/>
                  </a:lnTo>
                  <a:lnTo>
                    <a:pt x="1449" y="1897"/>
                  </a:lnTo>
                  <a:lnTo>
                    <a:pt x="1446" y="1901"/>
                  </a:lnTo>
                  <a:lnTo>
                    <a:pt x="1443" y="1906"/>
                  </a:lnTo>
                  <a:lnTo>
                    <a:pt x="1438" y="1910"/>
                  </a:lnTo>
                  <a:lnTo>
                    <a:pt x="1432" y="1913"/>
                  </a:lnTo>
                  <a:lnTo>
                    <a:pt x="1425" y="1916"/>
                  </a:lnTo>
                  <a:lnTo>
                    <a:pt x="1417" y="1919"/>
                  </a:lnTo>
                  <a:lnTo>
                    <a:pt x="1407" y="1920"/>
                  </a:lnTo>
                  <a:lnTo>
                    <a:pt x="1396" y="1922"/>
                  </a:lnTo>
                  <a:lnTo>
                    <a:pt x="1384" y="1922"/>
                  </a:lnTo>
                  <a:lnTo>
                    <a:pt x="1382" y="1922"/>
                  </a:lnTo>
                  <a:lnTo>
                    <a:pt x="1401" y="1966"/>
                  </a:lnTo>
                  <a:lnTo>
                    <a:pt x="1402" y="1966"/>
                  </a:lnTo>
                  <a:lnTo>
                    <a:pt x="1402" y="1966"/>
                  </a:lnTo>
                  <a:lnTo>
                    <a:pt x="1415" y="1966"/>
                  </a:lnTo>
                  <a:lnTo>
                    <a:pt x="1427" y="1963"/>
                  </a:lnTo>
                  <a:lnTo>
                    <a:pt x="1439" y="1961"/>
                  </a:lnTo>
                  <a:lnTo>
                    <a:pt x="1449" y="1958"/>
                  </a:lnTo>
                  <a:lnTo>
                    <a:pt x="1459" y="1954"/>
                  </a:lnTo>
                  <a:lnTo>
                    <a:pt x="1468" y="1950"/>
                  </a:lnTo>
                  <a:lnTo>
                    <a:pt x="1476" y="1943"/>
                  </a:lnTo>
                  <a:lnTo>
                    <a:pt x="1484" y="1938"/>
                  </a:lnTo>
                  <a:lnTo>
                    <a:pt x="1491" y="1930"/>
                  </a:lnTo>
                  <a:lnTo>
                    <a:pt x="1495" y="1921"/>
                  </a:lnTo>
                  <a:lnTo>
                    <a:pt x="1501" y="1912"/>
                  </a:lnTo>
                  <a:lnTo>
                    <a:pt x="1504" y="1902"/>
                  </a:lnTo>
                  <a:lnTo>
                    <a:pt x="1507" y="1891"/>
                  </a:lnTo>
                  <a:lnTo>
                    <a:pt x="1509" y="1880"/>
                  </a:lnTo>
                  <a:lnTo>
                    <a:pt x="1511" y="1868"/>
                  </a:lnTo>
                  <a:lnTo>
                    <a:pt x="1511" y="1853"/>
                  </a:lnTo>
                  <a:lnTo>
                    <a:pt x="1511" y="1651"/>
                  </a:lnTo>
                  <a:lnTo>
                    <a:pt x="1455" y="1651"/>
                  </a:lnTo>
                  <a:lnTo>
                    <a:pt x="1455" y="1666"/>
                  </a:lnTo>
                  <a:close/>
                  <a:moveTo>
                    <a:pt x="1455" y="1719"/>
                  </a:moveTo>
                  <a:lnTo>
                    <a:pt x="1455" y="1807"/>
                  </a:lnTo>
                  <a:lnTo>
                    <a:pt x="1455" y="1807"/>
                  </a:lnTo>
                  <a:lnTo>
                    <a:pt x="1448" y="1814"/>
                  </a:lnTo>
                  <a:lnTo>
                    <a:pt x="1439" y="1822"/>
                  </a:lnTo>
                  <a:lnTo>
                    <a:pt x="1435" y="1824"/>
                  </a:lnTo>
                  <a:lnTo>
                    <a:pt x="1429" y="1827"/>
                  </a:lnTo>
                  <a:lnTo>
                    <a:pt x="1423" y="1828"/>
                  </a:lnTo>
                  <a:lnTo>
                    <a:pt x="1416" y="1829"/>
                  </a:lnTo>
                  <a:lnTo>
                    <a:pt x="1416" y="1829"/>
                  </a:lnTo>
                  <a:lnTo>
                    <a:pt x="1408" y="1828"/>
                  </a:lnTo>
                  <a:lnTo>
                    <a:pt x="1402" y="1825"/>
                  </a:lnTo>
                  <a:lnTo>
                    <a:pt x="1394" y="1821"/>
                  </a:lnTo>
                  <a:lnTo>
                    <a:pt x="1388" y="1815"/>
                  </a:lnTo>
                  <a:lnTo>
                    <a:pt x="1383" y="1807"/>
                  </a:lnTo>
                  <a:lnTo>
                    <a:pt x="1378" y="1794"/>
                  </a:lnTo>
                  <a:lnTo>
                    <a:pt x="1375" y="1779"/>
                  </a:lnTo>
                  <a:lnTo>
                    <a:pt x="1374" y="1759"/>
                  </a:lnTo>
                  <a:lnTo>
                    <a:pt x="1374" y="1759"/>
                  </a:lnTo>
                  <a:lnTo>
                    <a:pt x="1375" y="1741"/>
                  </a:lnTo>
                  <a:lnTo>
                    <a:pt x="1378" y="1728"/>
                  </a:lnTo>
                  <a:lnTo>
                    <a:pt x="1383" y="1717"/>
                  </a:lnTo>
                  <a:lnTo>
                    <a:pt x="1388" y="1709"/>
                  </a:lnTo>
                  <a:lnTo>
                    <a:pt x="1394" y="1702"/>
                  </a:lnTo>
                  <a:lnTo>
                    <a:pt x="1402" y="1699"/>
                  </a:lnTo>
                  <a:lnTo>
                    <a:pt x="1408" y="1696"/>
                  </a:lnTo>
                  <a:lnTo>
                    <a:pt x="1416" y="1696"/>
                  </a:lnTo>
                  <a:lnTo>
                    <a:pt x="1416" y="1696"/>
                  </a:lnTo>
                  <a:lnTo>
                    <a:pt x="1423" y="1696"/>
                  </a:lnTo>
                  <a:lnTo>
                    <a:pt x="1429" y="1699"/>
                  </a:lnTo>
                  <a:lnTo>
                    <a:pt x="1436" y="1701"/>
                  </a:lnTo>
                  <a:lnTo>
                    <a:pt x="1441" y="1703"/>
                  </a:lnTo>
                  <a:lnTo>
                    <a:pt x="1445" y="1708"/>
                  </a:lnTo>
                  <a:lnTo>
                    <a:pt x="1449" y="1711"/>
                  </a:lnTo>
                  <a:lnTo>
                    <a:pt x="1455" y="1719"/>
                  </a:lnTo>
                  <a:lnTo>
                    <a:pt x="1455" y="1719"/>
                  </a:lnTo>
                  <a:close/>
                  <a:moveTo>
                    <a:pt x="1683" y="1705"/>
                  </a:moveTo>
                  <a:lnTo>
                    <a:pt x="1683" y="1705"/>
                  </a:lnTo>
                  <a:lnTo>
                    <a:pt x="1696" y="1699"/>
                  </a:lnTo>
                  <a:lnTo>
                    <a:pt x="1709" y="1694"/>
                  </a:lnTo>
                  <a:lnTo>
                    <a:pt x="1724" y="1691"/>
                  </a:lnTo>
                  <a:lnTo>
                    <a:pt x="1740" y="1690"/>
                  </a:lnTo>
                  <a:lnTo>
                    <a:pt x="1740" y="1690"/>
                  </a:lnTo>
                  <a:lnTo>
                    <a:pt x="1750" y="1691"/>
                  </a:lnTo>
                  <a:lnTo>
                    <a:pt x="1757" y="1692"/>
                  </a:lnTo>
                  <a:lnTo>
                    <a:pt x="1764" y="1694"/>
                  </a:lnTo>
                  <a:lnTo>
                    <a:pt x="1770" y="1699"/>
                  </a:lnTo>
                  <a:lnTo>
                    <a:pt x="1774" y="1703"/>
                  </a:lnTo>
                  <a:lnTo>
                    <a:pt x="1777" y="1709"/>
                  </a:lnTo>
                  <a:lnTo>
                    <a:pt x="1780" y="1714"/>
                  </a:lnTo>
                  <a:lnTo>
                    <a:pt x="1780" y="1722"/>
                  </a:lnTo>
                  <a:lnTo>
                    <a:pt x="1780" y="1738"/>
                  </a:lnTo>
                  <a:lnTo>
                    <a:pt x="1780" y="1738"/>
                  </a:lnTo>
                  <a:lnTo>
                    <a:pt x="1770" y="1733"/>
                  </a:lnTo>
                  <a:lnTo>
                    <a:pt x="1757" y="1730"/>
                  </a:lnTo>
                  <a:lnTo>
                    <a:pt x="1745" y="1728"/>
                  </a:lnTo>
                  <a:lnTo>
                    <a:pt x="1732" y="1727"/>
                  </a:lnTo>
                  <a:lnTo>
                    <a:pt x="1732" y="1727"/>
                  </a:lnTo>
                  <a:lnTo>
                    <a:pt x="1716" y="1728"/>
                  </a:lnTo>
                  <a:lnTo>
                    <a:pt x="1701" y="1731"/>
                  </a:lnTo>
                  <a:lnTo>
                    <a:pt x="1686" y="1735"/>
                  </a:lnTo>
                  <a:lnTo>
                    <a:pt x="1678" y="1739"/>
                  </a:lnTo>
                  <a:lnTo>
                    <a:pt x="1672" y="1743"/>
                  </a:lnTo>
                  <a:lnTo>
                    <a:pt x="1666" y="1748"/>
                  </a:lnTo>
                  <a:lnTo>
                    <a:pt x="1661" y="1753"/>
                  </a:lnTo>
                  <a:lnTo>
                    <a:pt x="1655" y="1759"/>
                  </a:lnTo>
                  <a:lnTo>
                    <a:pt x="1651" y="1765"/>
                  </a:lnTo>
                  <a:lnTo>
                    <a:pt x="1647" y="1773"/>
                  </a:lnTo>
                  <a:lnTo>
                    <a:pt x="1645" y="1782"/>
                  </a:lnTo>
                  <a:lnTo>
                    <a:pt x="1644" y="1791"/>
                  </a:lnTo>
                  <a:lnTo>
                    <a:pt x="1643" y="1800"/>
                  </a:lnTo>
                  <a:lnTo>
                    <a:pt x="1643" y="1800"/>
                  </a:lnTo>
                  <a:lnTo>
                    <a:pt x="1644" y="1811"/>
                  </a:lnTo>
                  <a:lnTo>
                    <a:pt x="1645" y="1821"/>
                  </a:lnTo>
                  <a:lnTo>
                    <a:pt x="1647" y="1829"/>
                  </a:lnTo>
                  <a:lnTo>
                    <a:pt x="1651" y="1838"/>
                  </a:lnTo>
                  <a:lnTo>
                    <a:pt x="1654" y="1844"/>
                  </a:lnTo>
                  <a:lnTo>
                    <a:pt x="1659" y="1851"/>
                  </a:lnTo>
                  <a:lnTo>
                    <a:pt x="1664" y="1857"/>
                  </a:lnTo>
                  <a:lnTo>
                    <a:pt x="1671" y="1862"/>
                  </a:lnTo>
                  <a:lnTo>
                    <a:pt x="1676" y="1867"/>
                  </a:lnTo>
                  <a:lnTo>
                    <a:pt x="1683" y="1870"/>
                  </a:lnTo>
                  <a:lnTo>
                    <a:pt x="1697" y="1876"/>
                  </a:lnTo>
                  <a:lnTo>
                    <a:pt x="1712" y="1879"/>
                  </a:lnTo>
                  <a:lnTo>
                    <a:pt x="1726" y="1880"/>
                  </a:lnTo>
                  <a:lnTo>
                    <a:pt x="1726" y="1880"/>
                  </a:lnTo>
                  <a:lnTo>
                    <a:pt x="1738" y="1878"/>
                  </a:lnTo>
                  <a:lnTo>
                    <a:pt x="1746" y="1877"/>
                  </a:lnTo>
                  <a:lnTo>
                    <a:pt x="1753" y="1874"/>
                  </a:lnTo>
                  <a:lnTo>
                    <a:pt x="1761" y="1871"/>
                  </a:lnTo>
                  <a:lnTo>
                    <a:pt x="1767" y="1867"/>
                  </a:lnTo>
                  <a:lnTo>
                    <a:pt x="1774" y="1862"/>
                  </a:lnTo>
                  <a:lnTo>
                    <a:pt x="1780" y="1857"/>
                  </a:lnTo>
                  <a:lnTo>
                    <a:pt x="1780" y="1874"/>
                  </a:lnTo>
                  <a:lnTo>
                    <a:pt x="1835" y="1874"/>
                  </a:lnTo>
                  <a:lnTo>
                    <a:pt x="1835" y="1723"/>
                  </a:lnTo>
                  <a:lnTo>
                    <a:pt x="1835" y="1723"/>
                  </a:lnTo>
                  <a:lnTo>
                    <a:pt x="1835" y="1714"/>
                  </a:lnTo>
                  <a:lnTo>
                    <a:pt x="1834" y="1707"/>
                  </a:lnTo>
                  <a:lnTo>
                    <a:pt x="1832" y="1699"/>
                  </a:lnTo>
                  <a:lnTo>
                    <a:pt x="1830" y="1691"/>
                  </a:lnTo>
                  <a:lnTo>
                    <a:pt x="1825" y="1684"/>
                  </a:lnTo>
                  <a:lnTo>
                    <a:pt x="1822" y="1678"/>
                  </a:lnTo>
                  <a:lnTo>
                    <a:pt x="1816" y="1672"/>
                  </a:lnTo>
                  <a:lnTo>
                    <a:pt x="1811" y="1666"/>
                  </a:lnTo>
                  <a:lnTo>
                    <a:pt x="1805" y="1662"/>
                  </a:lnTo>
                  <a:lnTo>
                    <a:pt x="1798" y="1658"/>
                  </a:lnTo>
                  <a:lnTo>
                    <a:pt x="1791" y="1654"/>
                  </a:lnTo>
                  <a:lnTo>
                    <a:pt x="1783" y="1651"/>
                  </a:lnTo>
                  <a:lnTo>
                    <a:pt x="1774" y="1649"/>
                  </a:lnTo>
                  <a:lnTo>
                    <a:pt x="1765" y="1648"/>
                  </a:lnTo>
                  <a:lnTo>
                    <a:pt x="1755" y="1646"/>
                  </a:lnTo>
                  <a:lnTo>
                    <a:pt x="1745" y="1645"/>
                  </a:lnTo>
                  <a:lnTo>
                    <a:pt x="1745" y="1645"/>
                  </a:lnTo>
                  <a:lnTo>
                    <a:pt x="1733" y="1646"/>
                  </a:lnTo>
                  <a:lnTo>
                    <a:pt x="1723" y="1646"/>
                  </a:lnTo>
                  <a:lnTo>
                    <a:pt x="1712" y="1649"/>
                  </a:lnTo>
                  <a:lnTo>
                    <a:pt x="1701" y="1651"/>
                  </a:lnTo>
                  <a:lnTo>
                    <a:pt x="1691" y="1654"/>
                  </a:lnTo>
                  <a:lnTo>
                    <a:pt x="1681" y="1658"/>
                  </a:lnTo>
                  <a:lnTo>
                    <a:pt x="1671" y="1662"/>
                  </a:lnTo>
                  <a:lnTo>
                    <a:pt x="1661" y="1668"/>
                  </a:lnTo>
                  <a:lnTo>
                    <a:pt x="1683" y="1705"/>
                  </a:lnTo>
                  <a:close/>
                  <a:moveTo>
                    <a:pt x="1698" y="1800"/>
                  </a:moveTo>
                  <a:lnTo>
                    <a:pt x="1698" y="1800"/>
                  </a:lnTo>
                  <a:lnTo>
                    <a:pt x="1698" y="1793"/>
                  </a:lnTo>
                  <a:lnTo>
                    <a:pt x="1701" y="1787"/>
                  </a:lnTo>
                  <a:lnTo>
                    <a:pt x="1704" y="1781"/>
                  </a:lnTo>
                  <a:lnTo>
                    <a:pt x="1708" y="1777"/>
                  </a:lnTo>
                  <a:lnTo>
                    <a:pt x="1714" y="1773"/>
                  </a:lnTo>
                  <a:lnTo>
                    <a:pt x="1721" y="1771"/>
                  </a:lnTo>
                  <a:lnTo>
                    <a:pt x="1728" y="1769"/>
                  </a:lnTo>
                  <a:lnTo>
                    <a:pt x="1736" y="1769"/>
                  </a:lnTo>
                  <a:lnTo>
                    <a:pt x="1736" y="1769"/>
                  </a:lnTo>
                  <a:lnTo>
                    <a:pt x="1748" y="1769"/>
                  </a:lnTo>
                  <a:lnTo>
                    <a:pt x="1760" y="1771"/>
                  </a:lnTo>
                  <a:lnTo>
                    <a:pt x="1770" y="1774"/>
                  </a:lnTo>
                  <a:lnTo>
                    <a:pt x="1780" y="1780"/>
                  </a:lnTo>
                  <a:lnTo>
                    <a:pt x="1780" y="1810"/>
                  </a:lnTo>
                  <a:lnTo>
                    <a:pt x="1780" y="1810"/>
                  </a:lnTo>
                  <a:lnTo>
                    <a:pt x="1777" y="1814"/>
                  </a:lnTo>
                  <a:lnTo>
                    <a:pt x="1773" y="1819"/>
                  </a:lnTo>
                  <a:lnTo>
                    <a:pt x="1768" y="1823"/>
                  </a:lnTo>
                  <a:lnTo>
                    <a:pt x="1763" y="1827"/>
                  </a:lnTo>
                  <a:lnTo>
                    <a:pt x="1757" y="1830"/>
                  </a:lnTo>
                  <a:lnTo>
                    <a:pt x="1751" y="1832"/>
                  </a:lnTo>
                  <a:lnTo>
                    <a:pt x="1744" y="1833"/>
                  </a:lnTo>
                  <a:lnTo>
                    <a:pt x="1736" y="1834"/>
                  </a:lnTo>
                  <a:lnTo>
                    <a:pt x="1736" y="1834"/>
                  </a:lnTo>
                  <a:lnTo>
                    <a:pt x="1728" y="1833"/>
                  </a:lnTo>
                  <a:lnTo>
                    <a:pt x="1721" y="1831"/>
                  </a:lnTo>
                  <a:lnTo>
                    <a:pt x="1714" y="1829"/>
                  </a:lnTo>
                  <a:lnTo>
                    <a:pt x="1708" y="1824"/>
                  </a:lnTo>
                  <a:lnTo>
                    <a:pt x="1704" y="1820"/>
                  </a:lnTo>
                  <a:lnTo>
                    <a:pt x="1701" y="1814"/>
                  </a:lnTo>
                  <a:lnTo>
                    <a:pt x="1699" y="1808"/>
                  </a:lnTo>
                  <a:lnTo>
                    <a:pt x="1698" y="1800"/>
                  </a:lnTo>
                  <a:lnTo>
                    <a:pt x="1698" y="1800"/>
                  </a:lnTo>
                  <a:close/>
                  <a:moveTo>
                    <a:pt x="2350" y="1810"/>
                  </a:moveTo>
                  <a:lnTo>
                    <a:pt x="2350" y="1810"/>
                  </a:lnTo>
                  <a:lnTo>
                    <a:pt x="2342" y="1817"/>
                  </a:lnTo>
                  <a:lnTo>
                    <a:pt x="2332" y="1822"/>
                  </a:lnTo>
                  <a:lnTo>
                    <a:pt x="2326" y="1824"/>
                  </a:lnTo>
                  <a:lnTo>
                    <a:pt x="2320" y="1827"/>
                  </a:lnTo>
                  <a:lnTo>
                    <a:pt x="2313" y="1828"/>
                  </a:lnTo>
                  <a:lnTo>
                    <a:pt x="2306" y="1829"/>
                  </a:lnTo>
                  <a:lnTo>
                    <a:pt x="2306" y="1829"/>
                  </a:lnTo>
                  <a:lnTo>
                    <a:pt x="2301" y="1828"/>
                  </a:lnTo>
                  <a:lnTo>
                    <a:pt x="2294" y="1828"/>
                  </a:lnTo>
                  <a:lnTo>
                    <a:pt x="2286" y="1825"/>
                  </a:lnTo>
                  <a:lnTo>
                    <a:pt x="2277" y="1821"/>
                  </a:lnTo>
                  <a:lnTo>
                    <a:pt x="2270" y="1815"/>
                  </a:lnTo>
                  <a:lnTo>
                    <a:pt x="2266" y="1811"/>
                  </a:lnTo>
                  <a:lnTo>
                    <a:pt x="2263" y="1807"/>
                  </a:lnTo>
                  <a:lnTo>
                    <a:pt x="2261" y="1801"/>
                  </a:lnTo>
                  <a:lnTo>
                    <a:pt x="2259" y="1794"/>
                  </a:lnTo>
                  <a:lnTo>
                    <a:pt x="2257" y="1788"/>
                  </a:lnTo>
                  <a:lnTo>
                    <a:pt x="2256" y="1780"/>
                  </a:lnTo>
                  <a:lnTo>
                    <a:pt x="2393" y="1780"/>
                  </a:lnTo>
                  <a:lnTo>
                    <a:pt x="2393" y="1780"/>
                  </a:lnTo>
                  <a:lnTo>
                    <a:pt x="2394" y="1763"/>
                  </a:lnTo>
                  <a:lnTo>
                    <a:pt x="2394" y="1763"/>
                  </a:lnTo>
                  <a:lnTo>
                    <a:pt x="2394" y="1750"/>
                  </a:lnTo>
                  <a:lnTo>
                    <a:pt x="2392" y="1738"/>
                  </a:lnTo>
                  <a:lnTo>
                    <a:pt x="2391" y="1725"/>
                  </a:lnTo>
                  <a:lnTo>
                    <a:pt x="2388" y="1714"/>
                  </a:lnTo>
                  <a:lnTo>
                    <a:pt x="2384" y="1704"/>
                  </a:lnTo>
                  <a:lnTo>
                    <a:pt x="2380" y="1694"/>
                  </a:lnTo>
                  <a:lnTo>
                    <a:pt x="2374" y="1685"/>
                  </a:lnTo>
                  <a:lnTo>
                    <a:pt x="2369" y="1678"/>
                  </a:lnTo>
                  <a:lnTo>
                    <a:pt x="2362" y="1670"/>
                  </a:lnTo>
                  <a:lnTo>
                    <a:pt x="2355" y="1664"/>
                  </a:lnTo>
                  <a:lnTo>
                    <a:pt x="2348" y="1659"/>
                  </a:lnTo>
                  <a:lnTo>
                    <a:pt x="2339" y="1654"/>
                  </a:lnTo>
                  <a:lnTo>
                    <a:pt x="2330" y="1651"/>
                  </a:lnTo>
                  <a:lnTo>
                    <a:pt x="2321" y="1648"/>
                  </a:lnTo>
                  <a:lnTo>
                    <a:pt x="2311" y="1646"/>
                  </a:lnTo>
                  <a:lnTo>
                    <a:pt x="2300" y="1645"/>
                  </a:lnTo>
                  <a:lnTo>
                    <a:pt x="2300" y="1645"/>
                  </a:lnTo>
                  <a:lnTo>
                    <a:pt x="2290" y="1646"/>
                  </a:lnTo>
                  <a:lnTo>
                    <a:pt x="2280" y="1648"/>
                  </a:lnTo>
                  <a:lnTo>
                    <a:pt x="2270" y="1651"/>
                  </a:lnTo>
                  <a:lnTo>
                    <a:pt x="2260" y="1654"/>
                  </a:lnTo>
                  <a:lnTo>
                    <a:pt x="2251" y="1659"/>
                  </a:lnTo>
                  <a:lnTo>
                    <a:pt x="2243" y="1665"/>
                  </a:lnTo>
                  <a:lnTo>
                    <a:pt x="2235" y="1671"/>
                  </a:lnTo>
                  <a:lnTo>
                    <a:pt x="2229" y="1679"/>
                  </a:lnTo>
                  <a:lnTo>
                    <a:pt x="2222" y="1686"/>
                  </a:lnTo>
                  <a:lnTo>
                    <a:pt x="2216" y="1695"/>
                  </a:lnTo>
                  <a:lnTo>
                    <a:pt x="2212" y="1705"/>
                  </a:lnTo>
                  <a:lnTo>
                    <a:pt x="2207" y="1715"/>
                  </a:lnTo>
                  <a:lnTo>
                    <a:pt x="2204" y="1727"/>
                  </a:lnTo>
                  <a:lnTo>
                    <a:pt x="2202" y="1739"/>
                  </a:lnTo>
                  <a:lnTo>
                    <a:pt x="2201" y="1750"/>
                  </a:lnTo>
                  <a:lnTo>
                    <a:pt x="2200" y="1763"/>
                  </a:lnTo>
                  <a:lnTo>
                    <a:pt x="2200" y="1763"/>
                  </a:lnTo>
                  <a:lnTo>
                    <a:pt x="2201" y="1775"/>
                  </a:lnTo>
                  <a:lnTo>
                    <a:pt x="2202" y="1788"/>
                  </a:lnTo>
                  <a:lnTo>
                    <a:pt x="2204" y="1800"/>
                  </a:lnTo>
                  <a:lnTo>
                    <a:pt x="2207" y="1811"/>
                  </a:lnTo>
                  <a:lnTo>
                    <a:pt x="2212" y="1821"/>
                  </a:lnTo>
                  <a:lnTo>
                    <a:pt x="2216" y="1831"/>
                  </a:lnTo>
                  <a:lnTo>
                    <a:pt x="2222" y="1840"/>
                  </a:lnTo>
                  <a:lnTo>
                    <a:pt x="2229" y="1848"/>
                  </a:lnTo>
                  <a:lnTo>
                    <a:pt x="2236" y="1854"/>
                  </a:lnTo>
                  <a:lnTo>
                    <a:pt x="2244" y="1861"/>
                  </a:lnTo>
                  <a:lnTo>
                    <a:pt x="2253" y="1867"/>
                  </a:lnTo>
                  <a:lnTo>
                    <a:pt x="2262" y="1871"/>
                  </a:lnTo>
                  <a:lnTo>
                    <a:pt x="2272" y="1874"/>
                  </a:lnTo>
                  <a:lnTo>
                    <a:pt x="2283" y="1878"/>
                  </a:lnTo>
                  <a:lnTo>
                    <a:pt x="2294" y="1879"/>
                  </a:lnTo>
                  <a:lnTo>
                    <a:pt x="2306" y="1880"/>
                  </a:lnTo>
                  <a:lnTo>
                    <a:pt x="2306" y="1880"/>
                  </a:lnTo>
                  <a:lnTo>
                    <a:pt x="2317" y="1879"/>
                  </a:lnTo>
                  <a:lnTo>
                    <a:pt x="2327" y="1878"/>
                  </a:lnTo>
                  <a:lnTo>
                    <a:pt x="2339" y="1874"/>
                  </a:lnTo>
                  <a:lnTo>
                    <a:pt x="2349" y="1871"/>
                  </a:lnTo>
                  <a:lnTo>
                    <a:pt x="2359" y="1866"/>
                  </a:lnTo>
                  <a:lnTo>
                    <a:pt x="2368" y="1860"/>
                  </a:lnTo>
                  <a:lnTo>
                    <a:pt x="2376" y="1852"/>
                  </a:lnTo>
                  <a:lnTo>
                    <a:pt x="2385" y="1844"/>
                  </a:lnTo>
                  <a:lnTo>
                    <a:pt x="2350" y="1810"/>
                  </a:lnTo>
                  <a:close/>
                  <a:moveTo>
                    <a:pt x="2257" y="1739"/>
                  </a:moveTo>
                  <a:lnTo>
                    <a:pt x="2257" y="1739"/>
                  </a:lnTo>
                  <a:lnTo>
                    <a:pt x="2259" y="1729"/>
                  </a:lnTo>
                  <a:lnTo>
                    <a:pt x="2261" y="1720"/>
                  </a:lnTo>
                  <a:lnTo>
                    <a:pt x="2264" y="1712"/>
                  </a:lnTo>
                  <a:lnTo>
                    <a:pt x="2270" y="1705"/>
                  </a:lnTo>
                  <a:lnTo>
                    <a:pt x="2275" y="1700"/>
                  </a:lnTo>
                  <a:lnTo>
                    <a:pt x="2282" y="1696"/>
                  </a:lnTo>
                  <a:lnTo>
                    <a:pt x="2290" y="1693"/>
                  </a:lnTo>
                  <a:lnTo>
                    <a:pt x="2299" y="1693"/>
                  </a:lnTo>
                  <a:lnTo>
                    <a:pt x="2299" y="1693"/>
                  </a:lnTo>
                  <a:lnTo>
                    <a:pt x="2309" y="1694"/>
                  </a:lnTo>
                  <a:lnTo>
                    <a:pt x="2317" y="1696"/>
                  </a:lnTo>
                  <a:lnTo>
                    <a:pt x="2324" y="1701"/>
                  </a:lnTo>
                  <a:lnTo>
                    <a:pt x="2330" y="1708"/>
                  </a:lnTo>
                  <a:lnTo>
                    <a:pt x="2334" y="1714"/>
                  </a:lnTo>
                  <a:lnTo>
                    <a:pt x="2338" y="1722"/>
                  </a:lnTo>
                  <a:lnTo>
                    <a:pt x="2340" y="1731"/>
                  </a:lnTo>
                  <a:lnTo>
                    <a:pt x="2341" y="1739"/>
                  </a:lnTo>
                  <a:lnTo>
                    <a:pt x="2257" y="1739"/>
                  </a:lnTo>
                  <a:close/>
                  <a:moveTo>
                    <a:pt x="2884" y="1810"/>
                  </a:moveTo>
                  <a:lnTo>
                    <a:pt x="2884" y="1810"/>
                  </a:lnTo>
                  <a:lnTo>
                    <a:pt x="2875" y="1817"/>
                  </a:lnTo>
                  <a:lnTo>
                    <a:pt x="2867" y="1822"/>
                  </a:lnTo>
                  <a:lnTo>
                    <a:pt x="2860" y="1824"/>
                  </a:lnTo>
                  <a:lnTo>
                    <a:pt x="2854" y="1827"/>
                  </a:lnTo>
                  <a:lnTo>
                    <a:pt x="2848" y="1828"/>
                  </a:lnTo>
                  <a:lnTo>
                    <a:pt x="2840" y="1829"/>
                  </a:lnTo>
                  <a:lnTo>
                    <a:pt x="2840" y="1829"/>
                  </a:lnTo>
                  <a:lnTo>
                    <a:pt x="2834" y="1828"/>
                  </a:lnTo>
                  <a:lnTo>
                    <a:pt x="2828" y="1828"/>
                  </a:lnTo>
                  <a:lnTo>
                    <a:pt x="2820" y="1825"/>
                  </a:lnTo>
                  <a:lnTo>
                    <a:pt x="2812" y="1821"/>
                  </a:lnTo>
                  <a:lnTo>
                    <a:pt x="2804" y="1815"/>
                  </a:lnTo>
                  <a:lnTo>
                    <a:pt x="2801" y="1811"/>
                  </a:lnTo>
                  <a:lnTo>
                    <a:pt x="2798" y="1807"/>
                  </a:lnTo>
                  <a:lnTo>
                    <a:pt x="2795" y="1801"/>
                  </a:lnTo>
                  <a:lnTo>
                    <a:pt x="2793" y="1794"/>
                  </a:lnTo>
                  <a:lnTo>
                    <a:pt x="2791" y="1788"/>
                  </a:lnTo>
                  <a:lnTo>
                    <a:pt x="2790" y="1780"/>
                  </a:lnTo>
                  <a:lnTo>
                    <a:pt x="2928" y="1780"/>
                  </a:lnTo>
                  <a:lnTo>
                    <a:pt x="2928" y="1780"/>
                  </a:lnTo>
                  <a:lnTo>
                    <a:pt x="2929" y="1763"/>
                  </a:lnTo>
                  <a:lnTo>
                    <a:pt x="2929" y="1763"/>
                  </a:lnTo>
                  <a:lnTo>
                    <a:pt x="2928" y="1750"/>
                  </a:lnTo>
                  <a:lnTo>
                    <a:pt x="2927" y="1738"/>
                  </a:lnTo>
                  <a:lnTo>
                    <a:pt x="2924" y="1725"/>
                  </a:lnTo>
                  <a:lnTo>
                    <a:pt x="2922" y="1714"/>
                  </a:lnTo>
                  <a:lnTo>
                    <a:pt x="2918" y="1704"/>
                  </a:lnTo>
                  <a:lnTo>
                    <a:pt x="2913" y="1694"/>
                  </a:lnTo>
                  <a:lnTo>
                    <a:pt x="2909" y="1685"/>
                  </a:lnTo>
                  <a:lnTo>
                    <a:pt x="2903" y="1678"/>
                  </a:lnTo>
                  <a:lnTo>
                    <a:pt x="2897" y="1670"/>
                  </a:lnTo>
                  <a:lnTo>
                    <a:pt x="2889" y="1664"/>
                  </a:lnTo>
                  <a:lnTo>
                    <a:pt x="2881" y="1659"/>
                  </a:lnTo>
                  <a:lnTo>
                    <a:pt x="2873" y="1654"/>
                  </a:lnTo>
                  <a:lnTo>
                    <a:pt x="2864" y="1651"/>
                  </a:lnTo>
                  <a:lnTo>
                    <a:pt x="2854" y="1648"/>
                  </a:lnTo>
                  <a:lnTo>
                    <a:pt x="2844" y="1646"/>
                  </a:lnTo>
                  <a:lnTo>
                    <a:pt x="2834" y="1645"/>
                  </a:lnTo>
                  <a:lnTo>
                    <a:pt x="2834" y="1645"/>
                  </a:lnTo>
                  <a:lnTo>
                    <a:pt x="2823" y="1646"/>
                  </a:lnTo>
                  <a:lnTo>
                    <a:pt x="2813" y="1648"/>
                  </a:lnTo>
                  <a:lnTo>
                    <a:pt x="2803" y="1651"/>
                  </a:lnTo>
                  <a:lnTo>
                    <a:pt x="2794" y="1654"/>
                  </a:lnTo>
                  <a:lnTo>
                    <a:pt x="2785" y="1659"/>
                  </a:lnTo>
                  <a:lnTo>
                    <a:pt x="2777" y="1665"/>
                  </a:lnTo>
                  <a:lnTo>
                    <a:pt x="2770" y="1671"/>
                  </a:lnTo>
                  <a:lnTo>
                    <a:pt x="2762" y="1679"/>
                  </a:lnTo>
                  <a:lnTo>
                    <a:pt x="2755" y="1686"/>
                  </a:lnTo>
                  <a:lnTo>
                    <a:pt x="2750" y="1695"/>
                  </a:lnTo>
                  <a:lnTo>
                    <a:pt x="2745" y="1705"/>
                  </a:lnTo>
                  <a:lnTo>
                    <a:pt x="2741" y="1715"/>
                  </a:lnTo>
                  <a:lnTo>
                    <a:pt x="2739" y="1727"/>
                  </a:lnTo>
                  <a:lnTo>
                    <a:pt x="2735" y="1739"/>
                  </a:lnTo>
                  <a:lnTo>
                    <a:pt x="2734" y="1750"/>
                  </a:lnTo>
                  <a:lnTo>
                    <a:pt x="2734" y="1763"/>
                  </a:lnTo>
                  <a:lnTo>
                    <a:pt x="2734" y="1763"/>
                  </a:lnTo>
                  <a:lnTo>
                    <a:pt x="2734" y="1775"/>
                  </a:lnTo>
                  <a:lnTo>
                    <a:pt x="2735" y="1788"/>
                  </a:lnTo>
                  <a:lnTo>
                    <a:pt x="2738" y="1800"/>
                  </a:lnTo>
                  <a:lnTo>
                    <a:pt x="2741" y="1811"/>
                  </a:lnTo>
                  <a:lnTo>
                    <a:pt x="2745" y="1821"/>
                  </a:lnTo>
                  <a:lnTo>
                    <a:pt x="2751" y="1831"/>
                  </a:lnTo>
                  <a:lnTo>
                    <a:pt x="2757" y="1840"/>
                  </a:lnTo>
                  <a:lnTo>
                    <a:pt x="2763" y="1848"/>
                  </a:lnTo>
                  <a:lnTo>
                    <a:pt x="2770" y="1854"/>
                  </a:lnTo>
                  <a:lnTo>
                    <a:pt x="2778" y="1861"/>
                  </a:lnTo>
                  <a:lnTo>
                    <a:pt x="2787" y="1867"/>
                  </a:lnTo>
                  <a:lnTo>
                    <a:pt x="2797" y="1871"/>
                  </a:lnTo>
                  <a:lnTo>
                    <a:pt x="2807" y="1874"/>
                  </a:lnTo>
                  <a:lnTo>
                    <a:pt x="2817" y="1878"/>
                  </a:lnTo>
                  <a:lnTo>
                    <a:pt x="2829" y="1879"/>
                  </a:lnTo>
                  <a:lnTo>
                    <a:pt x="2840" y="1880"/>
                  </a:lnTo>
                  <a:lnTo>
                    <a:pt x="2840" y="1880"/>
                  </a:lnTo>
                  <a:lnTo>
                    <a:pt x="2851" y="1879"/>
                  </a:lnTo>
                  <a:lnTo>
                    <a:pt x="2862" y="1878"/>
                  </a:lnTo>
                  <a:lnTo>
                    <a:pt x="2872" y="1874"/>
                  </a:lnTo>
                  <a:lnTo>
                    <a:pt x="2882" y="1871"/>
                  </a:lnTo>
                  <a:lnTo>
                    <a:pt x="2892" y="1866"/>
                  </a:lnTo>
                  <a:lnTo>
                    <a:pt x="2902" y="1860"/>
                  </a:lnTo>
                  <a:lnTo>
                    <a:pt x="2911" y="1852"/>
                  </a:lnTo>
                  <a:lnTo>
                    <a:pt x="2919" y="1844"/>
                  </a:lnTo>
                  <a:lnTo>
                    <a:pt x="2884" y="1810"/>
                  </a:lnTo>
                  <a:close/>
                  <a:moveTo>
                    <a:pt x="2791" y="1739"/>
                  </a:moveTo>
                  <a:lnTo>
                    <a:pt x="2791" y="1739"/>
                  </a:lnTo>
                  <a:lnTo>
                    <a:pt x="2792" y="1729"/>
                  </a:lnTo>
                  <a:lnTo>
                    <a:pt x="2795" y="1720"/>
                  </a:lnTo>
                  <a:lnTo>
                    <a:pt x="2799" y="1712"/>
                  </a:lnTo>
                  <a:lnTo>
                    <a:pt x="2803" y="1705"/>
                  </a:lnTo>
                  <a:lnTo>
                    <a:pt x="2810" y="1700"/>
                  </a:lnTo>
                  <a:lnTo>
                    <a:pt x="2817" y="1696"/>
                  </a:lnTo>
                  <a:lnTo>
                    <a:pt x="2824" y="1693"/>
                  </a:lnTo>
                  <a:lnTo>
                    <a:pt x="2833" y="1693"/>
                  </a:lnTo>
                  <a:lnTo>
                    <a:pt x="2833" y="1693"/>
                  </a:lnTo>
                  <a:lnTo>
                    <a:pt x="2843" y="1694"/>
                  </a:lnTo>
                  <a:lnTo>
                    <a:pt x="2851" y="1696"/>
                  </a:lnTo>
                  <a:lnTo>
                    <a:pt x="2859" y="1701"/>
                  </a:lnTo>
                  <a:lnTo>
                    <a:pt x="2864" y="1708"/>
                  </a:lnTo>
                  <a:lnTo>
                    <a:pt x="2869" y="1714"/>
                  </a:lnTo>
                  <a:lnTo>
                    <a:pt x="2872" y="1722"/>
                  </a:lnTo>
                  <a:lnTo>
                    <a:pt x="2874" y="1731"/>
                  </a:lnTo>
                  <a:lnTo>
                    <a:pt x="2875" y="1739"/>
                  </a:lnTo>
                  <a:lnTo>
                    <a:pt x="2791" y="1739"/>
                  </a:lnTo>
                  <a:close/>
                  <a:moveTo>
                    <a:pt x="2658" y="1797"/>
                  </a:moveTo>
                  <a:lnTo>
                    <a:pt x="2658" y="1797"/>
                  </a:lnTo>
                  <a:lnTo>
                    <a:pt x="2658" y="1804"/>
                  </a:lnTo>
                  <a:lnTo>
                    <a:pt x="2659" y="1810"/>
                  </a:lnTo>
                  <a:lnTo>
                    <a:pt x="2661" y="1815"/>
                  </a:lnTo>
                  <a:lnTo>
                    <a:pt x="2663" y="1820"/>
                  </a:lnTo>
                  <a:lnTo>
                    <a:pt x="2667" y="1823"/>
                  </a:lnTo>
                  <a:lnTo>
                    <a:pt x="2671" y="1825"/>
                  </a:lnTo>
                  <a:lnTo>
                    <a:pt x="2675" y="1827"/>
                  </a:lnTo>
                  <a:lnTo>
                    <a:pt x="2682" y="1827"/>
                  </a:lnTo>
                  <a:lnTo>
                    <a:pt x="2682" y="1827"/>
                  </a:lnTo>
                  <a:lnTo>
                    <a:pt x="2690" y="1827"/>
                  </a:lnTo>
                  <a:lnTo>
                    <a:pt x="2699" y="1824"/>
                  </a:lnTo>
                  <a:lnTo>
                    <a:pt x="2708" y="1821"/>
                  </a:lnTo>
                  <a:lnTo>
                    <a:pt x="2715" y="1817"/>
                  </a:lnTo>
                  <a:lnTo>
                    <a:pt x="2709" y="1869"/>
                  </a:lnTo>
                  <a:lnTo>
                    <a:pt x="2709" y="1869"/>
                  </a:lnTo>
                  <a:lnTo>
                    <a:pt x="2699" y="1873"/>
                  </a:lnTo>
                  <a:lnTo>
                    <a:pt x="2687" y="1877"/>
                  </a:lnTo>
                  <a:lnTo>
                    <a:pt x="2674" y="1879"/>
                  </a:lnTo>
                  <a:lnTo>
                    <a:pt x="2662" y="1880"/>
                  </a:lnTo>
                  <a:lnTo>
                    <a:pt x="2662" y="1880"/>
                  </a:lnTo>
                  <a:lnTo>
                    <a:pt x="2654" y="1879"/>
                  </a:lnTo>
                  <a:lnTo>
                    <a:pt x="2647" y="1878"/>
                  </a:lnTo>
                  <a:lnTo>
                    <a:pt x="2640" y="1876"/>
                  </a:lnTo>
                  <a:lnTo>
                    <a:pt x="2634" y="1873"/>
                  </a:lnTo>
                  <a:lnTo>
                    <a:pt x="2629" y="1870"/>
                  </a:lnTo>
                  <a:lnTo>
                    <a:pt x="2623" y="1867"/>
                  </a:lnTo>
                  <a:lnTo>
                    <a:pt x="2620" y="1862"/>
                  </a:lnTo>
                  <a:lnTo>
                    <a:pt x="2615" y="1857"/>
                  </a:lnTo>
                  <a:lnTo>
                    <a:pt x="2610" y="1847"/>
                  </a:lnTo>
                  <a:lnTo>
                    <a:pt x="2605" y="1834"/>
                  </a:lnTo>
                  <a:lnTo>
                    <a:pt x="2603" y="1823"/>
                  </a:lnTo>
                  <a:lnTo>
                    <a:pt x="2602" y="1811"/>
                  </a:lnTo>
                  <a:lnTo>
                    <a:pt x="2602" y="1702"/>
                  </a:lnTo>
                  <a:lnTo>
                    <a:pt x="2568" y="1702"/>
                  </a:lnTo>
                  <a:lnTo>
                    <a:pt x="2568" y="1651"/>
                  </a:lnTo>
                  <a:lnTo>
                    <a:pt x="2602" y="1651"/>
                  </a:lnTo>
                  <a:lnTo>
                    <a:pt x="2602" y="1593"/>
                  </a:lnTo>
                  <a:lnTo>
                    <a:pt x="2658" y="1565"/>
                  </a:lnTo>
                  <a:lnTo>
                    <a:pt x="2658" y="1651"/>
                  </a:lnTo>
                  <a:lnTo>
                    <a:pt x="2708" y="1651"/>
                  </a:lnTo>
                  <a:lnTo>
                    <a:pt x="2708" y="1702"/>
                  </a:lnTo>
                  <a:lnTo>
                    <a:pt x="2658" y="1702"/>
                  </a:lnTo>
                  <a:lnTo>
                    <a:pt x="2658" y="1797"/>
                  </a:lnTo>
                  <a:close/>
                  <a:moveTo>
                    <a:pt x="2550" y="1869"/>
                  </a:moveTo>
                  <a:lnTo>
                    <a:pt x="2550" y="1869"/>
                  </a:lnTo>
                  <a:lnTo>
                    <a:pt x="2540" y="1873"/>
                  </a:lnTo>
                  <a:lnTo>
                    <a:pt x="2529" y="1877"/>
                  </a:lnTo>
                  <a:lnTo>
                    <a:pt x="2516" y="1879"/>
                  </a:lnTo>
                  <a:lnTo>
                    <a:pt x="2504" y="1880"/>
                  </a:lnTo>
                  <a:lnTo>
                    <a:pt x="2504" y="1880"/>
                  </a:lnTo>
                  <a:lnTo>
                    <a:pt x="2495" y="1879"/>
                  </a:lnTo>
                  <a:lnTo>
                    <a:pt x="2489" y="1878"/>
                  </a:lnTo>
                  <a:lnTo>
                    <a:pt x="2482" y="1876"/>
                  </a:lnTo>
                  <a:lnTo>
                    <a:pt x="2475" y="1873"/>
                  </a:lnTo>
                  <a:lnTo>
                    <a:pt x="2471" y="1870"/>
                  </a:lnTo>
                  <a:lnTo>
                    <a:pt x="2465" y="1867"/>
                  </a:lnTo>
                  <a:lnTo>
                    <a:pt x="2461" y="1862"/>
                  </a:lnTo>
                  <a:lnTo>
                    <a:pt x="2458" y="1857"/>
                  </a:lnTo>
                  <a:lnTo>
                    <a:pt x="2451" y="1847"/>
                  </a:lnTo>
                  <a:lnTo>
                    <a:pt x="2448" y="1834"/>
                  </a:lnTo>
                  <a:lnTo>
                    <a:pt x="2444" y="1823"/>
                  </a:lnTo>
                  <a:lnTo>
                    <a:pt x="2444" y="1811"/>
                  </a:lnTo>
                  <a:lnTo>
                    <a:pt x="2444" y="1702"/>
                  </a:lnTo>
                  <a:lnTo>
                    <a:pt x="2410" y="1702"/>
                  </a:lnTo>
                  <a:lnTo>
                    <a:pt x="2410" y="1651"/>
                  </a:lnTo>
                  <a:lnTo>
                    <a:pt x="2444" y="1651"/>
                  </a:lnTo>
                  <a:lnTo>
                    <a:pt x="2444" y="1593"/>
                  </a:lnTo>
                  <a:lnTo>
                    <a:pt x="2500" y="1565"/>
                  </a:lnTo>
                  <a:lnTo>
                    <a:pt x="2500" y="1651"/>
                  </a:lnTo>
                  <a:lnTo>
                    <a:pt x="2546" y="1651"/>
                  </a:lnTo>
                  <a:lnTo>
                    <a:pt x="2546" y="1702"/>
                  </a:lnTo>
                  <a:lnTo>
                    <a:pt x="2500" y="1702"/>
                  </a:lnTo>
                  <a:lnTo>
                    <a:pt x="2500" y="1797"/>
                  </a:lnTo>
                  <a:lnTo>
                    <a:pt x="2500" y="1797"/>
                  </a:lnTo>
                  <a:lnTo>
                    <a:pt x="2500" y="1804"/>
                  </a:lnTo>
                  <a:lnTo>
                    <a:pt x="2501" y="1810"/>
                  </a:lnTo>
                  <a:lnTo>
                    <a:pt x="2503" y="1815"/>
                  </a:lnTo>
                  <a:lnTo>
                    <a:pt x="2505" y="1820"/>
                  </a:lnTo>
                  <a:lnTo>
                    <a:pt x="2509" y="1823"/>
                  </a:lnTo>
                  <a:lnTo>
                    <a:pt x="2513" y="1825"/>
                  </a:lnTo>
                  <a:lnTo>
                    <a:pt x="2518" y="1827"/>
                  </a:lnTo>
                  <a:lnTo>
                    <a:pt x="2523" y="1827"/>
                  </a:lnTo>
                  <a:lnTo>
                    <a:pt x="2523" y="1827"/>
                  </a:lnTo>
                  <a:lnTo>
                    <a:pt x="2532" y="1827"/>
                  </a:lnTo>
                  <a:lnTo>
                    <a:pt x="2541" y="1824"/>
                  </a:lnTo>
                  <a:lnTo>
                    <a:pt x="2549" y="1821"/>
                  </a:lnTo>
                  <a:lnTo>
                    <a:pt x="2556" y="1817"/>
                  </a:lnTo>
                  <a:lnTo>
                    <a:pt x="2550" y="1869"/>
                  </a:lnTo>
                  <a:close/>
                  <a:moveTo>
                    <a:pt x="3096" y="1713"/>
                  </a:moveTo>
                  <a:lnTo>
                    <a:pt x="3096" y="1713"/>
                  </a:lnTo>
                  <a:lnTo>
                    <a:pt x="3088" y="1708"/>
                  </a:lnTo>
                  <a:lnTo>
                    <a:pt x="3079" y="1704"/>
                  </a:lnTo>
                  <a:lnTo>
                    <a:pt x="3069" y="1702"/>
                  </a:lnTo>
                  <a:lnTo>
                    <a:pt x="3059" y="1701"/>
                  </a:lnTo>
                  <a:lnTo>
                    <a:pt x="3059" y="1701"/>
                  </a:lnTo>
                  <a:lnTo>
                    <a:pt x="3050" y="1702"/>
                  </a:lnTo>
                  <a:lnTo>
                    <a:pt x="3041" y="1704"/>
                  </a:lnTo>
                  <a:lnTo>
                    <a:pt x="3034" y="1709"/>
                  </a:lnTo>
                  <a:lnTo>
                    <a:pt x="3029" y="1714"/>
                  </a:lnTo>
                  <a:lnTo>
                    <a:pt x="3024" y="1721"/>
                  </a:lnTo>
                  <a:lnTo>
                    <a:pt x="3022" y="1730"/>
                  </a:lnTo>
                  <a:lnTo>
                    <a:pt x="3020" y="1741"/>
                  </a:lnTo>
                  <a:lnTo>
                    <a:pt x="3019" y="1753"/>
                  </a:lnTo>
                  <a:lnTo>
                    <a:pt x="3019" y="1874"/>
                  </a:lnTo>
                  <a:lnTo>
                    <a:pt x="2964" y="1874"/>
                  </a:lnTo>
                  <a:lnTo>
                    <a:pt x="2964" y="1651"/>
                  </a:lnTo>
                  <a:lnTo>
                    <a:pt x="3019" y="1651"/>
                  </a:lnTo>
                  <a:lnTo>
                    <a:pt x="3019" y="1670"/>
                  </a:lnTo>
                  <a:lnTo>
                    <a:pt x="3019" y="1670"/>
                  </a:lnTo>
                  <a:lnTo>
                    <a:pt x="3024" y="1664"/>
                  </a:lnTo>
                  <a:lnTo>
                    <a:pt x="3030" y="1659"/>
                  </a:lnTo>
                  <a:lnTo>
                    <a:pt x="3036" y="1655"/>
                  </a:lnTo>
                  <a:lnTo>
                    <a:pt x="3042" y="1652"/>
                  </a:lnTo>
                  <a:lnTo>
                    <a:pt x="3048" y="1649"/>
                  </a:lnTo>
                  <a:lnTo>
                    <a:pt x="3054" y="1648"/>
                  </a:lnTo>
                  <a:lnTo>
                    <a:pt x="3061" y="1646"/>
                  </a:lnTo>
                  <a:lnTo>
                    <a:pt x="3069" y="1645"/>
                  </a:lnTo>
                  <a:lnTo>
                    <a:pt x="3069" y="1645"/>
                  </a:lnTo>
                  <a:lnTo>
                    <a:pt x="3080" y="1646"/>
                  </a:lnTo>
                  <a:lnTo>
                    <a:pt x="3091" y="1650"/>
                  </a:lnTo>
                  <a:lnTo>
                    <a:pt x="3101" y="1653"/>
                  </a:lnTo>
                  <a:lnTo>
                    <a:pt x="3110" y="1659"/>
                  </a:lnTo>
                  <a:lnTo>
                    <a:pt x="3096" y="1713"/>
                  </a:lnTo>
                  <a:close/>
                  <a:moveTo>
                    <a:pt x="597" y="1591"/>
                  </a:moveTo>
                  <a:lnTo>
                    <a:pt x="597" y="1619"/>
                  </a:lnTo>
                  <a:lnTo>
                    <a:pt x="541" y="1619"/>
                  </a:lnTo>
                  <a:lnTo>
                    <a:pt x="541" y="1563"/>
                  </a:lnTo>
                  <a:lnTo>
                    <a:pt x="597" y="1563"/>
                  </a:lnTo>
                  <a:lnTo>
                    <a:pt x="597" y="1591"/>
                  </a:lnTo>
                  <a:close/>
                  <a:moveTo>
                    <a:pt x="981" y="1651"/>
                  </a:moveTo>
                  <a:lnTo>
                    <a:pt x="1037" y="1651"/>
                  </a:lnTo>
                  <a:lnTo>
                    <a:pt x="1037" y="1751"/>
                  </a:lnTo>
                  <a:lnTo>
                    <a:pt x="1037" y="1874"/>
                  </a:lnTo>
                  <a:lnTo>
                    <a:pt x="981" y="1874"/>
                  </a:lnTo>
                  <a:lnTo>
                    <a:pt x="981" y="1651"/>
                  </a:lnTo>
                  <a:close/>
                  <a:moveTo>
                    <a:pt x="1037" y="1591"/>
                  </a:moveTo>
                  <a:lnTo>
                    <a:pt x="1037" y="1619"/>
                  </a:lnTo>
                  <a:lnTo>
                    <a:pt x="981" y="1619"/>
                  </a:lnTo>
                  <a:lnTo>
                    <a:pt x="981" y="1563"/>
                  </a:lnTo>
                  <a:lnTo>
                    <a:pt x="1037" y="1563"/>
                  </a:lnTo>
                  <a:lnTo>
                    <a:pt x="1037" y="1591"/>
                  </a:lnTo>
                  <a:close/>
                  <a:moveTo>
                    <a:pt x="2558" y="2058"/>
                  </a:moveTo>
                  <a:lnTo>
                    <a:pt x="2558" y="2058"/>
                  </a:lnTo>
                  <a:lnTo>
                    <a:pt x="2552" y="2053"/>
                  </a:lnTo>
                  <a:lnTo>
                    <a:pt x="2546" y="2049"/>
                  </a:lnTo>
                  <a:lnTo>
                    <a:pt x="2541" y="2046"/>
                  </a:lnTo>
                  <a:lnTo>
                    <a:pt x="2534" y="2042"/>
                  </a:lnTo>
                  <a:lnTo>
                    <a:pt x="2529" y="2040"/>
                  </a:lnTo>
                  <a:lnTo>
                    <a:pt x="2522" y="2039"/>
                  </a:lnTo>
                  <a:lnTo>
                    <a:pt x="2508" y="2037"/>
                  </a:lnTo>
                  <a:lnTo>
                    <a:pt x="2508" y="2037"/>
                  </a:lnTo>
                  <a:lnTo>
                    <a:pt x="2498" y="2038"/>
                  </a:lnTo>
                  <a:lnTo>
                    <a:pt x="2489" y="2039"/>
                  </a:lnTo>
                  <a:lnTo>
                    <a:pt x="2480" y="2042"/>
                  </a:lnTo>
                  <a:lnTo>
                    <a:pt x="2471" y="2046"/>
                  </a:lnTo>
                  <a:lnTo>
                    <a:pt x="2463" y="2050"/>
                  </a:lnTo>
                  <a:lnTo>
                    <a:pt x="2456" y="2055"/>
                  </a:lnTo>
                  <a:lnTo>
                    <a:pt x="2450" y="2061"/>
                  </a:lnTo>
                  <a:lnTo>
                    <a:pt x="2443" y="2068"/>
                  </a:lnTo>
                  <a:lnTo>
                    <a:pt x="2439" y="2076"/>
                  </a:lnTo>
                  <a:lnTo>
                    <a:pt x="2433" y="2085"/>
                  </a:lnTo>
                  <a:lnTo>
                    <a:pt x="2430" y="2093"/>
                  </a:lnTo>
                  <a:lnTo>
                    <a:pt x="2426" y="2105"/>
                  </a:lnTo>
                  <a:lnTo>
                    <a:pt x="2423" y="2115"/>
                  </a:lnTo>
                  <a:lnTo>
                    <a:pt x="2422" y="2127"/>
                  </a:lnTo>
                  <a:lnTo>
                    <a:pt x="2421" y="2139"/>
                  </a:lnTo>
                  <a:lnTo>
                    <a:pt x="2420" y="2152"/>
                  </a:lnTo>
                  <a:lnTo>
                    <a:pt x="2420" y="2152"/>
                  </a:lnTo>
                  <a:lnTo>
                    <a:pt x="2421" y="2166"/>
                  </a:lnTo>
                  <a:lnTo>
                    <a:pt x="2422" y="2178"/>
                  </a:lnTo>
                  <a:lnTo>
                    <a:pt x="2423" y="2190"/>
                  </a:lnTo>
                  <a:lnTo>
                    <a:pt x="2426" y="2202"/>
                  </a:lnTo>
                  <a:lnTo>
                    <a:pt x="2429" y="2212"/>
                  </a:lnTo>
                  <a:lnTo>
                    <a:pt x="2433" y="2222"/>
                  </a:lnTo>
                  <a:lnTo>
                    <a:pt x="2438" y="2231"/>
                  </a:lnTo>
                  <a:lnTo>
                    <a:pt x="2443" y="2239"/>
                  </a:lnTo>
                  <a:lnTo>
                    <a:pt x="2449" y="2247"/>
                  </a:lnTo>
                  <a:lnTo>
                    <a:pt x="2455" y="2252"/>
                  </a:lnTo>
                  <a:lnTo>
                    <a:pt x="2462" y="2258"/>
                  </a:lnTo>
                  <a:lnTo>
                    <a:pt x="2470" y="2262"/>
                  </a:lnTo>
                  <a:lnTo>
                    <a:pt x="2479" y="2267"/>
                  </a:lnTo>
                  <a:lnTo>
                    <a:pt x="2488" y="2269"/>
                  </a:lnTo>
                  <a:lnTo>
                    <a:pt x="2496" y="2270"/>
                  </a:lnTo>
                  <a:lnTo>
                    <a:pt x="2506" y="2271"/>
                  </a:lnTo>
                  <a:lnTo>
                    <a:pt x="2506" y="2271"/>
                  </a:lnTo>
                  <a:lnTo>
                    <a:pt x="2513" y="2270"/>
                  </a:lnTo>
                  <a:lnTo>
                    <a:pt x="2521" y="2269"/>
                  </a:lnTo>
                  <a:lnTo>
                    <a:pt x="2528" y="2268"/>
                  </a:lnTo>
                  <a:lnTo>
                    <a:pt x="2533" y="2266"/>
                  </a:lnTo>
                  <a:lnTo>
                    <a:pt x="2540" y="2262"/>
                  </a:lnTo>
                  <a:lnTo>
                    <a:pt x="2546" y="2259"/>
                  </a:lnTo>
                  <a:lnTo>
                    <a:pt x="2552" y="2255"/>
                  </a:lnTo>
                  <a:lnTo>
                    <a:pt x="2558" y="2249"/>
                  </a:lnTo>
                  <a:lnTo>
                    <a:pt x="2558" y="2266"/>
                  </a:lnTo>
                  <a:lnTo>
                    <a:pt x="2613" y="2266"/>
                  </a:lnTo>
                  <a:lnTo>
                    <a:pt x="2613" y="1949"/>
                  </a:lnTo>
                  <a:lnTo>
                    <a:pt x="2558" y="1977"/>
                  </a:lnTo>
                  <a:lnTo>
                    <a:pt x="2558" y="2058"/>
                  </a:lnTo>
                  <a:close/>
                  <a:moveTo>
                    <a:pt x="2519" y="2220"/>
                  </a:moveTo>
                  <a:lnTo>
                    <a:pt x="2519" y="2220"/>
                  </a:lnTo>
                  <a:lnTo>
                    <a:pt x="2511" y="2219"/>
                  </a:lnTo>
                  <a:lnTo>
                    <a:pt x="2504" y="2217"/>
                  </a:lnTo>
                  <a:lnTo>
                    <a:pt x="2496" y="2214"/>
                  </a:lnTo>
                  <a:lnTo>
                    <a:pt x="2490" y="2207"/>
                  </a:lnTo>
                  <a:lnTo>
                    <a:pt x="2484" y="2198"/>
                  </a:lnTo>
                  <a:lnTo>
                    <a:pt x="2480" y="2186"/>
                  </a:lnTo>
                  <a:lnTo>
                    <a:pt x="2478" y="2170"/>
                  </a:lnTo>
                  <a:lnTo>
                    <a:pt x="2476" y="2150"/>
                  </a:lnTo>
                  <a:lnTo>
                    <a:pt x="2476" y="2150"/>
                  </a:lnTo>
                  <a:lnTo>
                    <a:pt x="2478" y="2133"/>
                  </a:lnTo>
                  <a:lnTo>
                    <a:pt x="2480" y="2119"/>
                  </a:lnTo>
                  <a:lnTo>
                    <a:pt x="2484" y="2108"/>
                  </a:lnTo>
                  <a:lnTo>
                    <a:pt x="2490" y="2100"/>
                  </a:lnTo>
                  <a:lnTo>
                    <a:pt x="2496" y="2095"/>
                  </a:lnTo>
                  <a:lnTo>
                    <a:pt x="2503" y="2090"/>
                  </a:lnTo>
                  <a:lnTo>
                    <a:pt x="2511" y="2089"/>
                  </a:lnTo>
                  <a:lnTo>
                    <a:pt x="2518" y="2088"/>
                  </a:lnTo>
                  <a:lnTo>
                    <a:pt x="2518" y="2088"/>
                  </a:lnTo>
                  <a:lnTo>
                    <a:pt x="2525" y="2089"/>
                  </a:lnTo>
                  <a:lnTo>
                    <a:pt x="2532" y="2090"/>
                  </a:lnTo>
                  <a:lnTo>
                    <a:pt x="2538" y="2092"/>
                  </a:lnTo>
                  <a:lnTo>
                    <a:pt x="2543" y="2096"/>
                  </a:lnTo>
                  <a:lnTo>
                    <a:pt x="2548" y="2099"/>
                  </a:lnTo>
                  <a:lnTo>
                    <a:pt x="2552" y="2102"/>
                  </a:lnTo>
                  <a:lnTo>
                    <a:pt x="2558" y="2110"/>
                  </a:lnTo>
                  <a:lnTo>
                    <a:pt x="2558" y="2198"/>
                  </a:lnTo>
                  <a:lnTo>
                    <a:pt x="2558" y="2198"/>
                  </a:lnTo>
                  <a:lnTo>
                    <a:pt x="2551" y="2206"/>
                  </a:lnTo>
                  <a:lnTo>
                    <a:pt x="2543" y="2212"/>
                  </a:lnTo>
                  <a:lnTo>
                    <a:pt x="2538" y="2216"/>
                  </a:lnTo>
                  <a:lnTo>
                    <a:pt x="2532" y="2218"/>
                  </a:lnTo>
                  <a:lnTo>
                    <a:pt x="2525" y="2219"/>
                  </a:lnTo>
                  <a:lnTo>
                    <a:pt x="2519" y="2220"/>
                  </a:lnTo>
                  <a:lnTo>
                    <a:pt x="2519" y="2220"/>
                  </a:lnTo>
                  <a:close/>
                  <a:moveTo>
                    <a:pt x="677" y="2105"/>
                  </a:moveTo>
                  <a:lnTo>
                    <a:pt x="677" y="2105"/>
                  </a:lnTo>
                  <a:lnTo>
                    <a:pt x="669" y="2100"/>
                  </a:lnTo>
                  <a:lnTo>
                    <a:pt x="660" y="2096"/>
                  </a:lnTo>
                  <a:lnTo>
                    <a:pt x="650" y="2093"/>
                  </a:lnTo>
                  <a:lnTo>
                    <a:pt x="640" y="2092"/>
                  </a:lnTo>
                  <a:lnTo>
                    <a:pt x="640" y="2092"/>
                  </a:lnTo>
                  <a:lnTo>
                    <a:pt x="631" y="2093"/>
                  </a:lnTo>
                  <a:lnTo>
                    <a:pt x="622" y="2096"/>
                  </a:lnTo>
                  <a:lnTo>
                    <a:pt x="616" y="2100"/>
                  </a:lnTo>
                  <a:lnTo>
                    <a:pt x="610" y="2106"/>
                  </a:lnTo>
                  <a:lnTo>
                    <a:pt x="606" y="2112"/>
                  </a:lnTo>
                  <a:lnTo>
                    <a:pt x="604" y="2121"/>
                  </a:lnTo>
                  <a:lnTo>
                    <a:pt x="601" y="2132"/>
                  </a:lnTo>
                  <a:lnTo>
                    <a:pt x="600" y="2145"/>
                  </a:lnTo>
                  <a:lnTo>
                    <a:pt x="600" y="2266"/>
                  </a:lnTo>
                  <a:lnTo>
                    <a:pt x="546" y="2266"/>
                  </a:lnTo>
                  <a:lnTo>
                    <a:pt x="546" y="2042"/>
                  </a:lnTo>
                  <a:lnTo>
                    <a:pt x="600" y="2042"/>
                  </a:lnTo>
                  <a:lnTo>
                    <a:pt x="600" y="2061"/>
                  </a:lnTo>
                  <a:lnTo>
                    <a:pt x="600" y="2061"/>
                  </a:lnTo>
                  <a:lnTo>
                    <a:pt x="606" y="2056"/>
                  </a:lnTo>
                  <a:lnTo>
                    <a:pt x="611" y="2050"/>
                  </a:lnTo>
                  <a:lnTo>
                    <a:pt x="617" y="2047"/>
                  </a:lnTo>
                  <a:lnTo>
                    <a:pt x="624" y="2043"/>
                  </a:lnTo>
                  <a:lnTo>
                    <a:pt x="629" y="2040"/>
                  </a:lnTo>
                  <a:lnTo>
                    <a:pt x="636" y="2039"/>
                  </a:lnTo>
                  <a:lnTo>
                    <a:pt x="644" y="2038"/>
                  </a:lnTo>
                  <a:lnTo>
                    <a:pt x="650" y="2037"/>
                  </a:lnTo>
                  <a:lnTo>
                    <a:pt x="650" y="2037"/>
                  </a:lnTo>
                  <a:lnTo>
                    <a:pt x="661" y="2038"/>
                  </a:lnTo>
                  <a:lnTo>
                    <a:pt x="672" y="2041"/>
                  </a:lnTo>
                  <a:lnTo>
                    <a:pt x="684" y="2046"/>
                  </a:lnTo>
                  <a:lnTo>
                    <a:pt x="692" y="2051"/>
                  </a:lnTo>
                  <a:lnTo>
                    <a:pt x="677" y="2105"/>
                  </a:lnTo>
                  <a:close/>
                  <a:moveTo>
                    <a:pt x="242" y="2042"/>
                  </a:moveTo>
                  <a:lnTo>
                    <a:pt x="297" y="2042"/>
                  </a:lnTo>
                  <a:lnTo>
                    <a:pt x="233" y="2266"/>
                  </a:lnTo>
                  <a:lnTo>
                    <a:pt x="186" y="2266"/>
                  </a:lnTo>
                  <a:lnTo>
                    <a:pt x="161" y="2174"/>
                  </a:lnTo>
                  <a:lnTo>
                    <a:pt x="161" y="2174"/>
                  </a:lnTo>
                  <a:lnTo>
                    <a:pt x="149" y="2125"/>
                  </a:lnTo>
                  <a:lnTo>
                    <a:pt x="149" y="2125"/>
                  </a:lnTo>
                  <a:lnTo>
                    <a:pt x="143" y="2148"/>
                  </a:lnTo>
                  <a:lnTo>
                    <a:pt x="137" y="2175"/>
                  </a:lnTo>
                  <a:lnTo>
                    <a:pt x="111" y="2266"/>
                  </a:lnTo>
                  <a:lnTo>
                    <a:pt x="63" y="2266"/>
                  </a:lnTo>
                  <a:lnTo>
                    <a:pt x="63" y="2265"/>
                  </a:lnTo>
                  <a:lnTo>
                    <a:pt x="0" y="2042"/>
                  </a:lnTo>
                  <a:lnTo>
                    <a:pt x="58" y="2042"/>
                  </a:lnTo>
                  <a:lnTo>
                    <a:pt x="78" y="2126"/>
                  </a:lnTo>
                  <a:lnTo>
                    <a:pt x="78" y="2126"/>
                  </a:lnTo>
                  <a:lnTo>
                    <a:pt x="83" y="2152"/>
                  </a:lnTo>
                  <a:lnTo>
                    <a:pt x="89" y="2180"/>
                  </a:lnTo>
                  <a:lnTo>
                    <a:pt x="89" y="2180"/>
                  </a:lnTo>
                  <a:lnTo>
                    <a:pt x="96" y="2152"/>
                  </a:lnTo>
                  <a:lnTo>
                    <a:pt x="102" y="2125"/>
                  </a:lnTo>
                  <a:lnTo>
                    <a:pt x="126" y="2042"/>
                  </a:lnTo>
                  <a:lnTo>
                    <a:pt x="173" y="2042"/>
                  </a:lnTo>
                  <a:lnTo>
                    <a:pt x="197" y="2125"/>
                  </a:lnTo>
                  <a:lnTo>
                    <a:pt x="197" y="2125"/>
                  </a:lnTo>
                  <a:lnTo>
                    <a:pt x="203" y="2151"/>
                  </a:lnTo>
                  <a:lnTo>
                    <a:pt x="210" y="2181"/>
                  </a:lnTo>
                  <a:lnTo>
                    <a:pt x="210" y="2181"/>
                  </a:lnTo>
                  <a:lnTo>
                    <a:pt x="215" y="2156"/>
                  </a:lnTo>
                  <a:lnTo>
                    <a:pt x="221" y="2125"/>
                  </a:lnTo>
                  <a:lnTo>
                    <a:pt x="242" y="2042"/>
                  </a:lnTo>
                  <a:close/>
                  <a:moveTo>
                    <a:pt x="409" y="2037"/>
                  </a:moveTo>
                  <a:lnTo>
                    <a:pt x="409" y="2037"/>
                  </a:lnTo>
                  <a:lnTo>
                    <a:pt x="399" y="2038"/>
                  </a:lnTo>
                  <a:lnTo>
                    <a:pt x="388" y="2039"/>
                  </a:lnTo>
                  <a:lnTo>
                    <a:pt x="378" y="2042"/>
                  </a:lnTo>
                  <a:lnTo>
                    <a:pt x="369" y="2046"/>
                  </a:lnTo>
                  <a:lnTo>
                    <a:pt x="360" y="2050"/>
                  </a:lnTo>
                  <a:lnTo>
                    <a:pt x="351" y="2056"/>
                  </a:lnTo>
                  <a:lnTo>
                    <a:pt x="343" y="2062"/>
                  </a:lnTo>
                  <a:lnTo>
                    <a:pt x="337" y="2070"/>
                  </a:lnTo>
                  <a:lnTo>
                    <a:pt x="330" y="2078"/>
                  </a:lnTo>
                  <a:lnTo>
                    <a:pt x="325" y="2087"/>
                  </a:lnTo>
                  <a:lnTo>
                    <a:pt x="319" y="2097"/>
                  </a:lnTo>
                  <a:lnTo>
                    <a:pt x="316" y="2107"/>
                  </a:lnTo>
                  <a:lnTo>
                    <a:pt x="312" y="2118"/>
                  </a:lnTo>
                  <a:lnTo>
                    <a:pt x="310" y="2129"/>
                  </a:lnTo>
                  <a:lnTo>
                    <a:pt x="308" y="2141"/>
                  </a:lnTo>
                  <a:lnTo>
                    <a:pt x="308" y="2155"/>
                  </a:lnTo>
                  <a:lnTo>
                    <a:pt x="308" y="2155"/>
                  </a:lnTo>
                  <a:lnTo>
                    <a:pt x="308" y="2167"/>
                  </a:lnTo>
                  <a:lnTo>
                    <a:pt x="310" y="2179"/>
                  </a:lnTo>
                  <a:lnTo>
                    <a:pt x="312" y="2190"/>
                  </a:lnTo>
                  <a:lnTo>
                    <a:pt x="316" y="2201"/>
                  </a:lnTo>
                  <a:lnTo>
                    <a:pt x="319" y="2211"/>
                  </a:lnTo>
                  <a:lnTo>
                    <a:pt x="325" y="2221"/>
                  </a:lnTo>
                  <a:lnTo>
                    <a:pt x="330" y="2230"/>
                  </a:lnTo>
                  <a:lnTo>
                    <a:pt x="337" y="2238"/>
                  </a:lnTo>
                  <a:lnTo>
                    <a:pt x="343" y="2246"/>
                  </a:lnTo>
                  <a:lnTo>
                    <a:pt x="351" y="2252"/>
                  </a:lnTo>
                  <a:lnTo>
                    <a:pt x="360" y="2258"/>
                  </a:lnTo>
                  <a:lnTo>
                    <a:pt x="369" y="2262"/>
                  </a:lnTo>
                  <a:lnTo>
                    <a:pt x="378" y="2266"/>
                  </a:lnTo>
                  <a:lnTo>
                    <a:pt x="388" y="2269"/>
                  </a:lnTo>
                  <a:lnTo>
                    <a:pt x="399" y="2270"/>
                  </a:lnTo>
                  <a:lnTo>
                    <a:pt x="409" y="2271"/>
                  </a:lnTo>
                  <a:lnTo>
                    <a:pt x="409" y="2271"/>
                  </a:lnTo>
                  <a:lnTo>
                    <a:pt x="420" y="2270"/>
                  </a:lnTo>
                  <a:lnTo>
                    <a:pt x="431" y="2269"/>
                  </a:lnTo>
                  <a:lnTo>
                    <a:pt x="441" y="2266"/>
                  </a:lnTo>
                  <a:lnTo>
                    <a:pt x="450" y="2262"/>
                  </a:lnTo>
                  <a:lnTo>
                    <a:pt x="459" y="2258"/>
                  </a:lnTo>
                  <a:lnTo>
                    <a:pt x="468" y="2252"/>
                  </a:lnTo>
                  <a:lnTo>
                    <a:pt x="476" y="2246"/>
                  </a:lnTo>
                  <a:lnTo>
                    <a:pt x="482" y="2238"/>
                  </a:lnTo>
                  <a:lnTo>
                    <a:pt x="489" y="2230"/>
                  </a:lnTo>
                  <a:lnTo>
                    <a:pt x="495" y="2221"/>
                  </a:lnTo>
                  <a:lnTo>
                    <a:pt x="499" y="2211"/>
                  </a:lnTo>
                  <a:lnTo>
                    <a:pt x="504" y="2201"/>
                  </a:lnTo>
                  <a:lnTo>
                    <a:pt x="507" y="2190"/>
                  </a:lnTo>
                  <a:lnTo>
                    <a:pt x="509" y="2179"/>
                  </a:lnTo>
                  <a:lnTo>
                    <a:pt x="511" y="2167"/>
                  </a:lnTo>
                  <a:lnTo>
                    <a:pt x="511" y="2155"/>
                  </a:lnTo>
                  <a:lnTo>
                    <a:pt x="511" y="2155"/>
                  </a:lnTo>
                  <a:lnTo>
                    <a:pt x="511" y="2141"/>
                  </a:lnTo>
                  <a:lnTo>
                    <a:pt x="509" y="2129"/>
                  </a:lnTo>
                  <a:lnTo>
                    <a:pt x="507" y="2118"/>
                  </a:lnTo>
                  <a:lnTo>
                    <a:pt x="504" y="2107"/>
                  </a:lnTo>
                  <a:lnTo>
                    <a:pt x="499" y="2097"/>
                  </a:lnTo>
                  <a:lnTo>
                    <a:pt x="495" y="2087"/>
                  </a:lnTo>
                  <a:lnTo>
                    <a:pt x="489" y="2078"/>
                  </a:lnTo>
                  <a:lnTo>
                    <a:pt x="482" y="2070"/>
                  </a:lnTo>
                  <a:lnTo>
                    <a:pt x="476" y="2062"/>
                  </a:lnTo>
                  <a:lnTo>
                    <a:pt x="468" y="2056"/>
                  </a:lnTo>
                  <a:lnTo>
                    <a:pt x="459" y="2050"/>
                  </a:lnTo>
                  <a:lnTo>
                    <a:pt x="450" y="2046"/>
                  </a:lnTo>
                  <a:lnTo>
                    <a:pt x="441" y="2042"/>
                  </a:lnTo>
                  <a:lnTo>
                    <a:pt x="431" y="2039"/>
                  </a:lnTo>
                  <a:lnTo>
                    <a:pt x="420" y="2038"/>
                  </a:lnTo>
                  <a:lnTo>
                    <a:pt x="409" y="2037"/>
                  </a:lnTo>
                  <a:lnTo>
                    <a:pt x="409" y="2037"/>
                  </a:lnTo>
                  <a:close/>
                  <a:moveTo>
                    <a:pt x="409" y="2219"/>
                  </a:moveTo>
                  <a:lnTo>
                    <a:pt x="409" y="2219"/>
                  </a:lnTo>
                  <a:lnTo>
                    <a:pt x="399" y="2218"/>
                  </a:lnTo>
                  <a:lnTo>
                    <a:pt x="390" y="2215"/>
                  </a:lnTo>
                  <a:lnTo>
                    <a:pt x="383" y="2209"/>
                  </a:lnTo>
                  <a:lnTo>
                    <a:pt x="377" y="2201"/>
                  </a:lnTo>
                  <a:lnTo>
                    <a:pt x="371" y="2192"/>
                  </a:lnTo>
                  <a:lnTo>
                    <a:pt x="367" y="2181"/>
                  </a:lnTo>
                  <a:lnTo>
                    <a:pt x="365" y="2168"/>
                  </a:lnTo>
                  <a:lnTo>
                    <a:pt x="365" y="2155"/>
                  </a:lnTo>
                  <a:lnTo>
                    <a:pt x="365" y="2155"/>
                  </a:lnTo>
                  <a:lnTo>
                    <a:pt x="365" y="2140"/>
                  </a:lnTo>
                  <a:lnTo>
                    <a:pt x="367" y="2127"/>
                  </a:lnTo>
                  <a:lnTo>
                    <a:pt x="371" y="2117"/>
                  </a:lnTo>
                  <a:lnTo>
                    <a:pt x="377" y="2107"/>
                  </a:lnTo>
                  <a:lnTo>
                    <a:pt x="383" y="2099"/>
                  </a:lnTo>
                  <a:lnTo>
                    <a:pt x="390" y="2093"/>
                  </a:lnTo>
                  <a:lnTo>
                    <a:pt x="399" y="2090"/>
                  </a:lnTo>
                  <a:lnTo>
                    <a:pt x="409" y="2089"/>
                  </a:lnTo>
                  <a:lnTo>
                    <a:pt x="409" y="2089"/>
                  </a:lnTo>
                  <a:lnTo>
                    <a:pt x="419" y="2090"/>
                  </a:lnTo>
                  <a:lnTo>
                    <a:pt x="428" y="2093"/>
                  </a:lnTo>
                  <a:lnTo>
                    <a:pt x="436" y="2099"/>
                  </a:lnTo>
                  <a:lnTo>
                    <a:pt x="442" y="2107"/>
                  </a:lnTo>
                  <a:lnTo>
                    <a:pt x="448" y="2117"/>
                  </a:lnTo>
                  <a:lnTo>
                    <a:pt x="451" y="2127"/>
                  </a:lnTo>
                  <a:lnTo>
                    <a:pt x="453" y="2140"/>
                  </a:lnTo>
                  <a:lnTo>
                    <a:pt x="455" y="2155"/>
                  </a:lnTo>
                  <a:lnTo>
                    <a:pt x="455" y="2155"/>
                  </a:lnTo>
                  <a:lnTo>
                    <a:pt x="453" y="2168"/>
                  </a:lnTo>
                  <a:lnTo>
                    <a:pt x="451" y="2181"/>
                  </a:lnTo>
                  <a:lnTo>
                    <a:pt x="448" y="2192"/>
                  </a:lnTo>
                  <a:lnTo>
                    <a:pt x="442" y="2201"/>
                  </a:lnTo>
                  <a:lnTo>
                    <a:pt x="436" y="2209"/>
                  </a:lnTo>
                  <a:lnTo>
                    <a:pt x="428" y="2215"/>
                  </a:lnTo>
                  <a:lnTo>
                    <a:pt x="419" y="2218"/>
                  </a:lnTo>
                  <a:lnTo>
                    <a:pt x="409" y="2219"/>
                  </a:lnTo>
                  <a:lnTo>
                    <a:pt x="409" y="2219"/>
                  </a:lnTo>
                  <a:close/>
                  <a:moveTo>
                    <a:pt x="2285" y="2105"/>
                  </a:moveTo>
                  <a:lnTo>
                    <a:pt x="2285" y="2105"/>
                  </a:lnTo>
                  <a:lnTo>
                    <a:pt x="2276" y="2100"/>
                  </a:lnTo>
                  <a:lnTo>
                    <a:pt x="2267" y="2096"/>
                  </a:lnTo>
                  <a:lnTo>
                    <a:pt x="2257" y="2093"/>
                  </a:lnTo>
                  <a:lnTo>
                    <a:pt x="2249" y="2092"/>
                  </a:lnTo>
                  <a:lnTo>
                    <a:pt x="2249" y="2092"/>
                  </a:lnTo>
                  <a:lnTo>
                    <a:pt x="2239" y="2093"/>
                  </a:lnTo>
                  <a:lnTo>
                    <a:pt x="2231" y="2096"/>
                  </a:lnTo>
                  <a:lnTo>
                    <a:pt x="2224" y="2100"/>
                  </a:lnTo>
                  <a:lnTo>
                    <a:pt x="2219" y="2106"/>
                  </a:lnTo>
                  <a:lnTo>
                    <a:pt x="2214" y="2112"/>
                  </a:lnTo>
                  <a:lnTo>
                    <a:pt x="2211" y="2121"/>
                  </a:lnTo>
                  <a:lnTo>
                    <a:pt x="2209" y="2132"/>
                  </a:lnTo>
                  <a:lnTo>
                    <a:pt x="2209" y="2145"/>
                  </a:lnTo>
                  <a:lnTo>
                    <a:pt x="2209" y="2266"/>
                  </a:lnTo>
                  <a:lnTo>
                    <a:pt x="2153" y="2266"/>
                  </a:lnTo>
                  <a:lnTo>
                    <a:pt x="2153" y="2042"/>
                  </a:lnTo>
                  <a:lnTo>
                    <a:pt x="2209" y="2042"/>
                  </a:lnTo>
                  <a:lnTo>
                    <a:pt x="2209" y="2061"/>
                  </a:lnTo>
                  <a:lnTo>
                    <a:pt x="2209" y="2061"/>
                  </a:lnTo>
                  <a:lnTo>
                    <a:pt x="2213" y="2056"/>
                  </a:lnTo>
                  <a:lnTo>
                    <a:pt x="2219" y="2050"/>
                  </a:lnTo>
                  <a:lnTo>
                    <a:pt x="2224" y="2047"/>
                  </a:lnTo>
                  <a:lnTo>
                    <a:pt x="2231" y="2043"/>
                  </a:lnTo>
                  <a:lnTo>
                    <a:pt x="2237" y="2040"/>
                  </a:lnTo>
                  <a:lnTo>
                    <a:pt x="2244" y="2039"/>
                  </a:lnTo>
                  <a:lnTo>
                    <a:pt x="2251" y="2038"/>
                  </a:lnTo>
                  <a:lnTo>
                    <a:pt x="2257" y="2037"/>
                  </a:lnTo>
                  <a:lnTo>
                    <a:pt x="2257" y="2037"/>
                  </a:lnTo>
                  <a:lnTo>
                    <a:pt x="2269" y="2038"/>
                  </a:lnTo>
                  <a:lnTo>
                    <a:pt x="2280" y="2041"/>
                  </a:lnTo>
                  <a:lnTo>
                    <a:pt x="2291" y="2046"/>
                  </a:lnTo>
                  <a:lnTo>
                    <a:pt x="2300" y="2051"/>
                  </a:lnTo>
                  <a:lnTo>
                    <a:pt x="2285" y="2105"/>
                  </a:lnTo>
                  <a:close/>
                  <a:moveTo>
                    <a:pt x="1850" y="2042"/>
                  </a:moveTo>
                  <a:lnTo>
                    <a:pt x="1904" y="2042"/>
                  </a:lnTo>
                  <a:lnTo>
                    <a:pt x="1841" y="2266"/>
                  </a:lnTo>
                  <a:lnTo>
                    <a:pt x="1793" y="2266"/>
                  </a:lnTo>
                  <a:lnTo>
                    <a:pt x="1768" y="2174"/>
                  </a:lnTo>
                  <a:lnTo>
                    <a:pt x="1768" y="2174"/>
                  </a:lnTo>
                  <a:lnTo>
                    <a:pt x="1756" y="2125"/>
                  </a:lnTo>
                  <a:lnTo>
                    <a:pt x="1756" y="2125"/>
                  </a:lnTo>
                  <a:lnTo>
                    <a:pt x="1751" y="2148"/>
                  </a:lnTo>
                  <a:lnTo>
                    <a:pt x="1744" y="2175"/>
                  </a:lnTo>
                  <a:lnTo>
                    <a:pt x="1720" y="2266"/>
                  </a:lnTo>
                  <a:lnTo>
                    <a:pt x="1672" y="2266"/>
                  </a:lnTo>
                  <a:lnTo>
                    <a:pt x="1671" y="2265"/>
                  </a:lnTo>
                  <a:lnTo>
                    <a:pt x="1608" y="2042"/>
                  </a:lnTo>
                  <a:lnTo>
                    <a:pt x="1665" y="2042"/>
                  </a:lnTo>
                  <a:lnTo>
                    <a:pt x="1686" y="2126"/>
                  </a:lnTo>
                  <a:lnTo>
                    <a:pt x="1686" y="2126"/>
                  </a:lnTo>
                  <a:lnTo>
                    <a:pt x="1692" y="2152"/>
                  </a:lnTo>
                  <a:lnTo>
                    <a:pt x="1697" y="2180"/>
                  </a:lnTo>
                  <a:lnTo>
                    <a:pt x="1697" y="2180"/>
                  </a:lnTo>
                  <a:lnTo>
                    <a:pt x="1703" y="2152"/>
                  </a:lnTo>
                  <a:lnTo>
                    <a:pt x="1711" y="2125"/>
                  </a:lnTo>
                  <a:lnTo>
                    <a:pt x="1734" y="2042"/>
                  </a:lnTo>
                  <a:lnTo>
                    <a:pt x="1781" y="2042"/>
                  </a:lnTo>
                  <a:lnTo>
                    <a:pt x="1804" y="2125"/>
                  </a:lnTo>
                  <a:lnTo>
                    <a:pt x="1804" y="2125"/>
                  </a:lnTo>
                  <a:lnTo>
                    <a:pt x="1811" y="2151"/>
                  </a:lnTo>
                  <a:lnTo>
                    <a:pt x="1817" y="2181"/>
                  </a:lnTo>
                  <a:lnTo>
                    <a:pt x="1817" y="2181"/>
                  </a:lnTo>
                  <a:lnTo>
                    <a:pt x="1823" y="2156"/>
                  </a:lnTo>
                  <a:lnTo>
                    <a:pt x="1830" y="2125"/>
                  </a:lnTo>
                  <a:lnTo>
                    <a:pt x="1850" y="2042"/>
                  </a:lnTo>
                  <a:close/>
                  <a:moveTo>
                    <a:pt x="2016" y="2037"/>
                  </a:moveTo>
                  <a:lnTo>
                    <a:pt x="2016" y="2037"/>
                  </a:lnTo>
                  <a:lnTo>
                    <a:pt x="2006" y="2038"/>
                  </a:lnTo>
                  <a:lnTo>
                    <a:pt x="1995" y="2039"/>
                  </a:lnTo>
                  <a:lnTo>
                    <a:pt x="1985" y="2042"/>
                  </a:lnTo>
                  <a:lnTo>
                    <a:pt x="1976" y="2046"/>
                  </a:lnTo>
                  <a:lnTo>
                    <a:pt x="1967" y="2050"/>
                  </a:lnTo>
                  <a:lnTo>
                    <a:pt x="1958" y="2057"/>
                  </a:lnTo>
                  <a:lnTo>
                    <a:pt x="1951" y="2062"/>
                  </a:lnTo>
                  <a:lnTo>
                    <a:pt x="1944" y="2070"/>
                  </a:lnTo>
                  <a:lnTo>
                    <a:pt x="1937" y="2078"/>
                  </a:lnTo>
                  <a:lnTo>
                    <a:pt x="1932" y="2087"/>
                  </a:lnTo>
                  <a:lnTo>
                    <a:pt x="1926" y="2097"/>
                  </a:lnTo>
                  <a:lnTo>
                    <a:pt x="1923" y="2107"/>
                  </a:lnTo>
                  <a:lnTo>
                    <a:pt x="1920" y="2118"/>
                  </a:lnTo>
                  <a:lnTo>
                    <a:pt x="1916" y="2130"/>
                  </a:lnTo>
                  <a:lnTo>
                    <a:pt x="1915" y="2141"/>
                  </a:lnTo>
                  <a:lnTo>
                    <a:pt x="1915" y="2155"/>
                  </a:lnTo>
                  <a:lnTo>
                    <a:pt x="1915" y="2155"/>
                  </a:lnTo>
                  <a:lnTo>
                    <a:pt x="1915" y="2167"/>
                  </a:lnTo>
                  <a:lnTo>
                    <a:pt x="1916" y="2179"/>
                  </a:lnTo>
                  <a:lnTo>
                    <a:pt x="1920" y="2190"/>
                  </a:lnTo>
                  <a:lnTo>
                    <a:pt x="1923" y="2201"/>
                  </a:lnTo>
                  <a:lnTo>
                    <a:pt x="1926" y="2211"/>
                  </a:lnTo>
                  <a:lnTo>
                    <a:pt x="1932" y="2221"/>
                  </a:lnTo>
                  <a:lnTo>
                    <a:pt x="1937" y="2230"/>
                  </a:lnTo>
                  <a:lnTo>
                    <a:pt x="1944" y="2238"/>
                  </a:lnTo>
                  <a:lnTo>
                    <a:pt x="1951" y="2246"/>
                  </a:lnTo>
                  <a:lnTo>
                    <a:pt x="1958" y="2252"/>
                  </a:lnTo>
                  <a:lnTo>
                    <a:pt x="1967" y="2258"/>
                  </a:lnTo>
                  <a:lnTo>
                    <a:pt x="1976" y="2262"/>
                  </a:lnTo>
                  <a:lnTo>
                    <a:pt x="1985" y="2266"/>
                  </a:lnTo>
                  <a:lnTo>
                    <a:pt x="1995" y="2269"/>
                  </a:lnTo>
                  <a:lnTo>
                    <a:pt x="2006" y="2270"/>
                  </a:lnTo>
                  <a:lnTo>
                    <a:pt x="2016" y="2271"/>
                  </a:lnTo>
                  <a:lnTo>
                    <a:pt x="2016" y="2271"/>
                  </a:lnTo>
                  <a:lnTo>
                    <a:pt x="2027" y="2270"/>
                  </a:lnTo>
                  <a:lnTo>
                    <a:pt x="2039" y="2269"/>
                  </a:lnTo>
                  <a:lnTo>
                    <a:pt x="2049" y="2266"/>
                  </a:lnTo>
                  <a:lnTo>
                    <a:pt x="2057" y="2262"/>
                  </a:lnTo>
                  <a:lnTo>
                    <a:pt x="2066" y="2258"/>
                  </a:lnTo>
                  <a:lnTo>
                    <a:pt x="2075" y="2252"/>
                  </a:lnTo>
                  <a:lnTo>
                    <a:pt x="2083" y="2246"/>
                  </a:lnTo>
                  <a:lnTo>
                    <a:pt x="2090" y="2238"/>
                  </a:lnTo>
                  <a:lnTo>
                    <a:pt x="2096" y="2230"/>
                  </a:lnTo>
                  <a:lnTo>
                    <a:pt x="2102" y="2221"/>
                  </a:lnTo>
                  <a:lnTo>
                    <a:pt x="2106" y="2211"/>
                  </a:lnTo>
                  <a:lnTo>
                    <a:pt x="2111" y="2201"/>
                  </a:lnTo>
                  <a:lnTo>
                    <a:pt x="2114" y="2190"/>
                  </a:lnTo>
                  <a:lnTo>
                    <a:pt x="2116" y="2179"/>
                  </a:lnTo>
                  <a:lnTo>
                    <a:pt x="2119" y="2167"/>
                  </a:lnTo>
                  <a:lnTo>
                    <a:pt x="2119" y="2155"/>
                  </a:lnTo>
                  <a:lnTo>
                    <a:pt x="2119" y="2155"/>
                  </a:lnTo>
                  <a:lnTo>
                    <a:pt x="2119" y="2141"/>
                  </a:lnTo>
                  <a:lnTo>
                    <a:pt x="2116" y="2130"/>
                  </a:lnTo>
                  <a:lnTo>
                    <a:pt x="2114" y="2118"/>
                  </a:lnTo>
                  <a:lnTo>
                    <a:pt x="2111" y="2107"/>
                  </a:lnTo>
                  <a:lnTo>
                    <a:pt x="2106" y="2097"/>
                  </a:lnTo>
                  <a:lnTo>
                    <a:pt x="2102" y="2087"/>
                  </a:lnTo>
                  <a:lnTo>
                    <a:pt x="2096" y="2078"/>
                  </a:lnTo>
                  <a:lnTo>
                    <a:pt x="2090" y="2070"/>
                  </a:lnTo>
                  <a:lnTo>
                    <a:pt x="2083" y="2062"/>
                  </a:lnTo>
                  <a:lnTo>
                    <a:pt x="2075" y="2057"/>
                  </a:lnTo>
                  <a:lnTo>
                    <a:pt x="2066" y="2050"/>
                  </a:lnTo>
                  <a:lnTo>
                    <a:pt x="2057" y="2046"/>
                  </a:lnTo>
                  <a:lnTo>
                    <a:pt x="2049" y="2042"/>
                  </a:lnTo>
                  <a:lnTo>
                    <a:pt x="2039" y="2039"/>
                  </a:lnTo>
                  <a:lnTo>
                    <a:pt x="2027" y="2038"/>
                  </a:lnTo>
                  <a:lnTo>
                    <a:pt x="2016" y="2037"/>
                  </a:lnTo>
                  <a:lnTo>
                    <a:pt x="2016" y="2037"/>
                  </a:lnTo>
                  <a:close/>
                  <a:moveTo>
                    <a:pt x="2016" y="2219"/>
                  </a:moveTo>
                  <a:lnTo>
                    <a:pt x="2016" y="2219"/>
                  </a:lnTo>
                  <a:lnTo>
                    <a:pt x="2006" y="2218"/>
                  </a:lnTo>
                  <a:lnTo>
                    <a:pt x="1998" y="2215"/>
                  </a:lnTo>
                  <a:lnTo>
                    <a:pt x="1991" y="2209"/>
                  </a:lnTo>
                  <a:lnTo>
                    <a:pt x="1984" y="2201"/>
                  </a:lnTo>
                  <a:lnTo>
                    <a:pt x="1978" y="2192"/>
                  </a:lnTo>
                  <a:lnTo>
                    <a:pt x="1974" y="2181"/>
                  </a:lnTo>
                  <a:lnTo>
                    <a:pt x="1972" y="2168"/>
                  </a:lnTo>
                  <a:lnTo>
                    <a:pt x="1972" y="2155"/>
                  </a:lnTo>
                  <a:lnTo>
                    <a:pt x="1972" y="2155"/>
                  </a:lnTo>
                  <a:lnTo>
                    <a:pt x="1972" y="2140"/>
                  </a:lnTo>
                  <a:lnTo>
                    <a:pt x="1974" y="2128"/>
                  </a:lnTo>
                  <a:lnTo>
                    <a:pt x="1978" y="2117"/>
                  </a:lnTo>
                  <a:lnTo>
                    <a:pt x="1984" y="2107"/>
                  </a:lnTo>
                  <a:lnTo>
                    <a:pt x="1991" y="2099"/>
                  </a:lnTo>
                  <a:lnTo>
                    <a:pt x="1998" y="2093"/>
                  </a:lnTo>
                  <a:lnTo>
                    <a:pt x="2006" y="2090"/>
                  </a:lnTo>
                  <a:lnTo>
                    <a:pt x="2016" y="2089"/>
                  </a:lnTo>
                  <a:lnTo>
                    <a:pt x="2016" y="2089"/>
                  </a:lnTo>
                  <a:lnTo>
                    <a:pt x="2026" y="2090"/>
                  </a:lnTo>
                  <a:lnTo>
                    <a:pt x="2035" y="2093"/>
                  </a:lnTo>
                  <a:lnTo>
                    <a:pt x="2043" y="2099"/>
                  </a:lnTo>
                  <a:lnTo>
                    <a:pt x="2050" y="2107"/>
                  </a:lnTo>
                  <a:lnTo>
                    <a:pt x="2055" y="2117"/>
                  </a:lnTo>
                  <a:lnTo>
                    <a:pt x="2059" y="2128"/>
                  </a:lnTo>
                  <a:lnTo>
                    <a:pt x="2061" y="2140"/>
                  </a:lnTo>
                  <a:lnTo>
                    <a:pt x="2062" y="2155"/>
                  </a:lnTo>
                  <a:lnTo>
                    <a:pt x="2062" y="2155"/>
                  </a:lnTo>
                  <a:lnTo>
                    <a:pt x="2061" y="2168"/>
                  </a:lnTo>
                  <a:lnTo>
                    <a:pt x="2059" y="2181"/>
                  </a:lnTo>
                  <a:lnTo>
                    <a:pt x="2055" y="2192"/>
                  </a:lnTo>
                  <a:lnTo>
                    <a:pt x="2050" y="2201"/>
                  </a:lnTo>
                  <a:lnTo>
                    <a:pt x="2043" y="2209"/>
                  </a:lnTo>
                  <a:lnTo>
                    <a:pt x="2035" y="2215"/>
                  </a:lnTo>
                  <a:lnTo>
                    <a:pt x="2026" y="2218"/>
                  </a:lnTo>
                  <a:lnTo>
                    <a:pt x="2016" y="2219"/>
                  </a:lnTo>
                  <a:lnTo>
                    <a:pt x="2016" y="2219"/>
                  </a:lnTo>
                  <a:close/>
                  <a:moveTo>
                    <a:pt x="843" y="2116"/>
                  </a:moveTo>
                  <a:lnTo>
                    <a:pt x="910" y="2266"/>
                  </a:lnTo>
                  <a:lnTo>
                    <a:pt x="849" y="2266"/>
                  </a:lnTo>
                  <a:lnTo>
                    <a:pt x="803" y="2162"/>
                  </a:lnTo>
                  <a:lnTo>
                    <a:pt x="772" y="2199"/>
                  </a:lnTo>
                  <a:lnTo>
                    <a:pt x="772" y="2266"/>
                  </a:lnTo>
                  <a:lnTo>
                    <a:pt x="718" y="2266"/>
                  </a:lnTo>
                  <a:lnTo>
                    <a:pt x="718" y="1977"/>
                  </a:lnTo>
                  <a:lnTo>
                    <a:pt x="772" y="1949"/>
                  </a:lnTo>
                  <a:lnTo>
                    <a:pt x="772" y="2128"/>
                  </a:lnTo>
                  <a:lnTo>
                    <a:pt x="772" y="2128"/>
                  </a:lnTo>
                  <a:lnTo>
                    <a:pt x="794" y="2099"/>
                  </a:lnTo>
                  <a:lnTo>
                    <a:pt x="838" y="2042"/>
                  </a:lnTo>
                  <a:lnTo>
                    <a:pt x="903" y="2042"/>
                  </a:lnTo>
                  <a:lnTo>
                    <a:pt x="843" y="2116"/>
                  </a:lnTo>
                  <a:close/>
                  <a:moveTo>
                    <a:pt x="1105" y="2266"/>
                  </a:moveTo>
                  <a:lnTo>
                    <a:pt x="1049" y="2266"/>
                  </a:lnTo>
                  <a:lnTo>
                    <a:pt x="1049" y="2042"/>
                  </a:lnTo>
                  <a:lnTo>
                    <a:pt x="1105" y="2042"/>
                  </a:lnTo>
                  <a:lnTo>
                    <a:pt x="1105" y="2061"/>
                  </a:lnTo>
                  <a:lnTo>
                    <a:pt x="1105" y="2061"/>
                  </a:lnTo>
                  <a:lnTo>
                    <a:pt x="1110" y="2056"/>
                  </a:lnTo>
                  <a:lnTo>
                    <a:pt x="1116" y="2051"/>
                  </a:lnTo>
                  <a:lnTo>
                    <a:pt x="1123" y="2047"/>
                  </a:lnTo>
                  <a:lnTo>
                    <a:pt x="1129" y="2043"/>
                  </a:lnTo>
                  <a:lnTo>
                    <a:pt x="1137" y="2041"/>
                  </a:lnTo>
                  <a:lnTo>
                    <a:pt x="1145" y="2039"/>
                  </a:lnTo>
                  <a:lnTo>
                    <a:pt x="1153" y="2038"/>
                  </a:lnTo>
                  <a:lnTo>
                    <a:pt x="1162" y="2037"/>
                  </a:lnTo>
                  <a:lnTo>
                    <a:pt x="1162" y="2037"/>
                  </a:lnTo>
                  <a:lnTo>
                    <a:pt x="1172" y="2038"/>
                  </a:lnTo>
                  <a:lnTo>
                    <a:pt x="1180" y="2039"/>
                  </a:lnTo>
                  <a:lnTo>
                    <a:pt x="1188" y="2041"/>
                  </a:lnTo>
                  <a:lnTo>
                    <a:pt x="1197" y="2043"/>
                  </a:lnTo>
                  <a:lnTo>
                    <a:pt x="1204" y="2048"/>
                  </a:lnTo>
                  <a:lnTo>
                    <a:pt x="1210" y="2052"/>
                  </a:lnTo>
                  <a:lnTo>
                    <a:pt x="1217" y="2057"/>
                  </a:lnTo>
                  <a:lnTo>
                    <a:pt x="1223" y="2063"/>
                  </a:lnTo>
                  <a:lnTo>
                    <a:pt x="1227" y="2070"/>
                  </a:lnTo>
                  <a:lnTo>
                    <a:pt x="1232" y="2078"/>
                  </a:lnTo>
                  <a:lnTo>
                    <a:pt x="1235" y="2086"/>
                  </a:lnTo>
                  <a:lnTo>
                    <a:pt x="1238" y="2096"/>
                  </a:lnTo>
                  <a:lnTo>
                    <a:pt x="1240" y="2106"/>
                  </a:lnTo>
                  <a:lnTo>
                    <a:pt x="1242" y="2116"/>
                  </a:lnTo>
                  <a:lnTo>
                    <a:pt x="1243" y="2127"/>
                  </a:lnTo>
                  <a:lnTo>
                    <a:pt x="1244" y="2139"/>
                  </a:lnTo>
                  <a:lnTo>
                    <a:pt x="1244" y="2266"/>
                  </a:lnTo>
                  <a:lnTo>
                    <a:pt x="1188" y="2266"/>
                  </a:lnTo>
                  <a:lnTo>
                    <a:pt x="1188" y="2142"/>
                  </a:lnTo>
                  <a:lnTo>
                    <a:pt x="1188" y="2142"/>
                  </a:lnTo>
                  <a:lnTo>
                    <a:pt x="1187" y="2130"/>
                  </a:lnTo>
                  <a:lnTo>
                    <a:pt x="1186" y="2118"/>
                  </a:lnTo>
                  <a:lnTo>
                    <a:pt x="1183" y="2109"/>
                  </a:lnTo>
                  <a:lnTo>
                    <a:pt x="1178" y="2101"/>
                  </a:lnTo>
                  <a:lnTo>
                    <a:pt x="1173" y="2096"/>
                  </a:lnTo>
                  <a:lnTo>
                    <a:pt x="1166" y="2091"/>
                  </a:lnTo>
                  <a:lnTo>
                    <a:pt x="1157" y="2089"/>
                  </a:lnTo>
                  <a:lnTo>
                    <a:pt x="1147" y="2088"/>
                  </a:lnTo>
                  <a:lnTo>
                    <a:pt x="1147" y="2088"/>
                  </a:lnTo>
                  <a:lnTo>
                    <a:pt x="1138" y="2089"/>
                  </a:lnTo>
                  <a:lnTo>
                    <a:pt x="1129" y="2091"/>
                  </a:lnTo>
                  <a:lnTo>
                    <a:pt x="1122" y="2096"/>
                  </a:lnTo>
                  <a:lnTo>
                    <a:pt x="1116" y="2102"/>
                  </a:lnTo>
                  <a:lnTo>
                    <a:pt x="1112" y="2109"/>
                  </a:lnTo>
                  <a:lnTo>
                    <a:pt x="1108" y="2119"/>
                  </a:lnTo>
                  <a:lnTo>
                    <a:pt x="1106" y="2130"/>
                  </a:lnTo>
                  <a:lnTo>
                    <a:pt x="1105" y="2142"/>
                  </a:lnTo>
                  <a:lnTo>
                    <a:pt x="1105" y="2266"/>
                  </a:lnTo>
                  <a:close/>
                  <a:moveTo>
                    <a:pt x="1418" y="2058"/>
                  </a:moveTo>
                  <a:lnTo>
                    <a:pt x="1418" y="2058"/>
                  </a:lnTo>
                  <a:lnTo>
                    <a:pt x="1413" y="2053"/>
                  </a:lnTo>
                  <a:lnTo>
                    <a:pt x="1407" y="2049"/>
                  </a:lnTo>
                  <a:lnTo>
                    <a:pt x="1402" y="2046"/>
                  </a:lnTo>
                  <a:lnTo>
                    <a:pt x="1395" y="2042"/>
                  </a:lnTo>
                  <a:lnTo>
                    <a:pt x="1388" y="2040"/>
                  </a:lnTo>
                  <a:lnTo>
                    <a:pt x="1382" y="2039"/>
                  </a:lnTo>
                  <a:lnTo>
                    <a:pt x="1375" y="2038"/>
                  </a:lnTo>
                  <a:lnTo>
                    <a:pt x="1368" y="2037"/>
                  </a:lnTo>
                  <a:lnTo>
                    <a:pt x="1368" y="2037"/>
                  </a:lnTo>
                  <a:lnTo>
                    <a:pt x="1358" y="2038"/>
                  </a:lnTo>
                  <a:lnTo>
                    <a:pt x="1349" y="2039"/>
                  </a:lnTo>
                  <a:lnTo>
                    <a:pt x="1340" y="2041"/>
                  </a:lnTo>
                  <a:lnTo>
                    <a:pt x="1332" y="2046"/>
                  </a:lnTo>
                  <a:lnTo>
                    <a:pt x="1324" y="2049"/>
                  </a:lnTo>
                  <a:lnTo>
                    <a:pt x="1317" y="2055"/>
                  </a:lnTo>
                  <a:lnTo>
                    <a:pt x="1310" y="2061"/>
                  </a:lnTo>
                  <a:lnTo>
                    <a:pt x="1304" y="2068"/>
                  </a:lnTo>
                  <a:lnTo>
                    <a:pt x="1298" y="2076"/>
                  </a:lnTo>
                  <a:lnTo>
                    <a:pt x="1294" y="2085"/>
                  </a:lnTo>
                  <a:lnTo>
                    <a:pt x="1289" y="2093"/>
                  </a:lnTo>
                  <a:lnTo>
                    <a:pt x="1286" y="2105"/>
                  </a:lnTo>
                  <a:lnTo>
                    <a:pt x="1284" y="2115"/>
                  </a:lnTo>
                  <a:lnTo>
                    <a:pt x="1282" y="2127"/>
                  </a:lnTo>
                  <a:lnTo>
                    <a:pt x="1280" y="2139"/>
                  </a:lnTo>
                  <a:lnTo>
                    <a:pt x="1280" y="2151"/>
                  </a:lnTo>
                  <a:lnTo>
                    <a:pt x="1280" y="2151"/>
                  </a:lnTo>
                  <a:lnTo>
                    <a:pt x="1280" y="2166"/>
                  </a:lnTo>
                  <a:lnTo>
                    <a:pt x="1282" y="2178"/>
                  </a:lnTo>
                  <a:lnTo>
                    <a:pt x="1284" y="2190"/>
                  </a:lnTo>
                  <a:lnTo>
                    <a:pt x="1286" y="2202"/>
                  </a:lnTo>
                  <a:lnTo>
                    <a:pt x="1289" y="2212"/>
                  </a:lnTo>
                  <a:lnTo>
                    <a:pt x="1294" y="2222"/>
                  </a:lnTo>
                  <a:lnTo>
                    <a:pt x="1298" y="2231"/>
                  </a:lnTo>
                  <a:lnTo>
                    <a:pt x="1304" y="2239"/>
                  </a:lnTo>
                  <a:lnTo>
                    <a:pt x="1309" y="2247"/>
                  </a:lnTo>
                  <a:lnTo>
                    <a:pt x="1316" y="2252"/>
                  </a:lnTo>
                  <a:lnTo>
                    <a:pt x="1323" y="2258"/>
                  </a:lnTo>
                  <a:lnTo>
                    <a:pt x="1330" y="2262"/>
                  </a:lnTo>
                  <a:lnTo>
                    <a:pt x="1339" y="2266"/>
                  </a:lnTo>
                  <a:lnTo>
                    <a:pt x="1348" y="2269"/>
                  </a:lnTo>
                  <a:lnTo>
                    <a:pt x="1357" y="2270"/>
                  </a:lnTo>
                  <a:lnTo>
                    <a:pt x="1367" y="2271"/>
                  </a:lnTo>
                  <a:lnTo>
                    <a:pt x="1367" y="2271"/>
                  </a:lnTo>
                  <a:lnTo>
                    <a:pt x="1374" y="2270"/>
                  </a:lnTo>
                  <a:lnTo>
                    <a:pt x="1382" y="2269"/>
                  </a:lnTo>
                  <a:lnTo>
                    <a:pt x="1388" y="2268"/>
                  </a:lnTo>
                  <a:lnTo>
                    <a:pt x="1395" y="2266"/>
                  </a:lnTo>
                  <a:lnTo>
                    <a:pt x="1401" y="2262"/>
                  </a:lnTo>
                  <a:lnTo>
                    <a:pt x="1407" y="2259"/>
                  </a:lnTo>
                  <a:lnTo>
                    <a:pt x="1413" y="2255"/>
                  </a:lnTo>
                  <a:lnTo>
                    <a:pt x="1418" y="2249"/>
                  </a:lnTo>
                  <a:lnTo>
                    <a:pt x="1418" y="2255"/>
                  </a:lnTo>
                  <a:lnTo>
                    <a:pt x="1418" y="2255"/>
                  </a:lnTo>
                  <a:lnTo>
                    <a:pt x="1418" y="2264"/>
                  </a:lnTo>
                  <a:lnTo>
                    <a:pt x="1417" y="2274"/>
                  </a:lnTo>
                  <a:lnTo>
                    <a:pt x="1414" y="2284"/>
                  </a:lnTo>
                  <a:lnTo>
                    <a:pt x="1412" y="2288"/>
                  </a:lnTo>
                  <a:lnTo>
                    <a:pt x="1409" y="2293"/>
                  </a:lnTo>
                  <a:lnTo>
                    <a:pt x="1405" y="2297"/>
                  </a:lnTo>
                  <a:lnTo>
                    <a:pt x="1401" y="2301"/>
                  </a:lnTo>
                  <a:lnTo>
                    <a:pt x="1395" y="2305"/>
                  </a:lnTo>
                  <a:lnTo>
                    <a:pt x="1388" y="2308"/>
                  </a:lnTo>
                  <a:lnTo>
                    <a:pt x="1379" y="2310"/>
                  </a:lnTo>
                  <a:lnTo>
                    <a:pt x="1370" y="2313"/>
                  </a:lnTo>
                  <a:lnTo>
                    <a:pt x="1359" y="2314"/>
                  </a:lnTo>
                  <a:lnTo>
                    <a:pt x="1346" y="2314"/>
                  </a:lnTo>
                  <a:lnTo>
                    <a:pt x="1344" y="2314"/>
                  </a:lnTo>
                  <a:lnTo>
                    <a:pt x="1364" y="2357"/>
                  </a:lnTo>
                  <a:lnTo>
                    <a:pt x="1365" y="2357"/>
                  </a:lnTo>
                  <a:lnTo>
                    <a:pt x="1365" y="2357"/>
                  </a:lnTo>
                  <a:lnTo>
                    <a:pt x="1378" y="2357"/>
                  </a:lnTo>
                  <a:lnTo>
                    <a:pt x="1390" y="2356"/>
                  </a:lnTo>
                  <a:lnTo>
                    <a:pt x="1402" y="2353"/>
                  </a:lnTo>
                  <a:lnTo>
                    <a:pt x="1413" y="2350"/>
                  </a:lnTo>
                  <a:lnTo>
                    <a:pt x="1423" y="2346"/>
                  </a:lnTo>
                  <a:lnTo>
                    <a:pt x="1432" y="2341"/>
                  </a:lnTo>
                  <a:lnTo>
                    <a:pt x="1439" y="2336"/>
                  </a:lnTo>
                  <a:lnTo>
                    <a:pt x="1446" y="2329"/>
                  </a:lnTo>
                  <a:lnTo>
                    <a:pt x="1453" y="2321"/>
                  </a:lnTo>
                  <a:lnTo>
                    <a:pt x="1458" y="2314"/>
                  </a:lnTo>
                  <a:lnTo>
                    <a:pt x="1463" y="2304"/>
                  </a:lnTo>
                  <a:lnTo>
                    <a:pt x="1466" y="2294"/>
                  </a:lnTo>
                  <a:lnTo>
                    <a:pt x="1469" y="2284"/>
                  </a:lnTo>
                  <a:lnTo>
                    <a:pt x="1472" y="2271"/>
                  </a:lnTo>
                  <a:lnTo>
                    <a:pt x="1473" y="2259"/>
                  </a:lnTo>
                  <a:lnTo>
                    <a:pt x="1473" y="2246"/>
                  </a:lnTo>
                  <a:lnTo>
                    <a:pt x="1473" y="2042"/>
                  </a:lnTo>
                  <a:lnTo>
                    <a:pt x="1418" y="2042"/>
                  </a:lnTo>
                  <a:lnTo>
                    <a:pt x="1418" y="2058"/>
                  </a:lnTo>
                  <a:close/>
                  <a:moveTo>
                    <a:pt x="1418" y="2110"/>
                  </a:moveTo>
                  <a:lnTo>
                    <a:pt x="1418" y="2198"/>
                  </a:lnTo>
                  <a:lnTo>
                    <a:pt x="1418" y="2198"/>
                  </a:lnTo>
                  <a:lnTo>
                    <a:pt x="1411" y="2206"/>
                  </a:lnTo>
                  <a:lnTo>
                    <a:pt x="1403" y="2214"/>
                  </a:lnTo>
                  <a:lnTo>
                    <a:pt x="1397" y="2216"/>
                  </a:lnTo>
                  <a:lnTo>
                    <a:pt x="1392" y="2218"/>
                  </a:lnTo>
                  <a:lnTo>
                    <a:pt x="1386" y="2219"/>
                  </a:lnTo>
                  <a:lnTo>
                    <a:pt x="1378" y="2220"/>
                  </a:lnTo>
                  <a:lnTo>
                    <a:pt x="1378" y="2220"/>
                  </a:lnTo>
                  <a:lnTo>
                    <a:pt x="1372" y="2219"/>
                  </a:lnTo>
                  <a:lnTo>
                    <a:pt x="1364" y="2217"/>
                  </a:lnTo>
                  <a:lnTo>
                    <a:pt x="1357" y="2214"/>
                  </a:lnTo>
                  <a:lnTo>
                    <a:pt x="1350" y="2207"/>
                  </a:lnTo>
                  <a:lnTo>
                    <a:pt x="1345" y="2198"/>
                  </a:lnTo>
                  <a:lnTo>
                    <a:pt x="1340" y="2186"/>
                  </a:lnTo>
                  <a:lnTo>
                    <a:pt x="1338" y="2170"/>
                  </a:lnTo>
                  <a:lnTo>
                    <a:pt x="1337" y="2150"/>
                  </a:lnTo>
                  <a:lnTo>
                    <a:pt x="1337" y="2150"/>
                  </a:lnTo>
                  <a:lnTo>
                    <a:pt x="1338" y="2133"/>
                  </a:lnTo>
                  <a:lnTo>
                    <a:pt x="1340" y="2119"/>
                  </a:lnTo>
                  <a:lnTo>
                    <a:pt x="1345" y="2108"/>
                  </a:lnTo>
                  <a:lnTo>
                    <a:pt x="1350" y="2100"/>
                  </a:lnTo>
                  <a:lnTo>
                    <a:pt x="1357" y="2095"/>
                  </a:lnTo>
                  <a:lnTo>
                    <a:pt x="1364" y="2090"/>
                  </a:lnTo>
                  <a:lnTo>
                    <a:pt x="1372" y="2089"/>
                  </a:lnTo>
                  <a:lnTo>
                    <a:pt x="1378" y="2088"/>
                  </a:lnTo>
                  <a:lnTo>
                    <a:pt x="1378" y="2088"/>
                  </a:lnTo>
                  <a:lnTo>
                    <a:pt x="1386" y="2089"/>
                  </a:lnTo>
                  <a:lnTo>
                    <a:pt x="1393" y="2090"/>
                  </a:lnTo>
                  <a:lnTo>
                    <a:pt x="1398" y="2092"/>
                  </a:lnTo>
                  <a:lnTo>
                    <a:pt x="1404" y="2096"/>
                  </a:lnTo>
                  <a:lnTo>
                    <a:pt x="1408" y="2099"/>
                  </a:lnTo>
                  <a:lnTo>
                    <a:pt x="1412" y="2102"/>
                  </a:lnTo>
                  <a:lnTo>
                    <a:pt x="1418" y="2110"/>
                  </a:lnTo>
                  <a:lnTo>
                    <a:pt x="1418" y="2110"/>
                  </a:lnTo>
                  <a:close/>
                  <a:moveTo>
                    <a:pt x="945" y="2042"/>
                  </a:moveTo>
                  <a:lnTo>
                    <a:pt x="1000" y="2042"/>
                  </a:lnTo>
                  <a:lnTo>
                    <a:pt x="1000" y="2139"/>
                  </a:lnTo>
                  <a:lnTo>
                    <a:pt x="1000" y="2266"/>
                  </a:lnTo>
                  <a:lnTo>
                    <a:pt x="945" y="2266"/>
                  </a:lnTo>
                  <a:lnTo>
                    <a:pt x="945" y="2042"/>
                  </a:lnTo>
                  <a:close/>
                  <a:moveTo>
                    <a:pt x="1000" y="1982"/>
                  </a:moveTo>
                  <a:lnTo>
                    <a:pt x="1000" y="2010"/>
                  </a:lnTo>
                  <a:lnTo>
                    <a:pt x="945" y="2010"/>
                  </a:lnTo>
                  <a:lnTo>
                    <a:pt x="945" y="1954"/>
                  </a:lnTo>
                  <a:lnTo>
                    <a:pt x="1000" y="1954"/>
                  </a:lnTo>
                  <a:lnTo>
                    <a:pt x="1000" y="1982"/>
                  </a:lnTo>
                  <a:close/>
                  <a:moveTo>
                    <a:pt x="2325" y="1977"/>
                  </a:moveTo>
                  <a:lnTo>
                    <a:pt x="2381" y="1949"/>
                  </a:lnTo>
                  <a:lnTo>
                    <a:pt x="2381" y="2144"/>
                  </a:lnTo>
                  <a:lnTo>
                    <a:pt x="2381" y="2266"/>
                  </a:lnTo>
                  <a:lnTo>
                    <a:pt x="2325" y="2266"/>
                  </a:lnTo>
                  <a:lnTo>
                    <a:pt x="2325" y="1977"/>
                  </a:lnTo>
                  <a:close/>
                  <a:moveTo>
                    <a:pt x="400" y="762"/>
                  </a:moveTo>
                  <a:lnTo>
                    <a:pt x="856" y="762"/>
                  </a:lnTo>
                  <a:lnTo>
                    <a:pt x="856" y="498"/>
                  </a:lnTo>
                  <a:lnTo>
                    <a:pt x="400" y="498"/>
                  </a:lnTo>
                  <a:lnTo>
                    <a:pt x="400" y="290"/>
                  </a:lnTo>
                  <a:lnTo>
                    <a:pt x="905" y="290"/>
                  </a:lnTo>
                  <a:lnTo>
                    <a:pt x="737" y="0"/>
                  </a:lnTo>
                  <a:lnTo>
                    <a:pt x="22" y="0"/>
                  </a:lnTo>
                  <a:lnTo>
                    <a:pt x="22" y="1261"/>
                  </a:lnTo>
                  <a:lnTo>
                    <a:pt x="1030" y="1261"/>
                  </a:lnTo>
                  <a:lnTo>
                    <a:pt x="1030" y="970"/>
                  </a:lnTo>
                  <a:lnTo>
                    <a:pt x="400" y="970"/>
                  </a:lnTo>
                  <a:lnTo>
                    <a:pt x="400" y="762"/>
                  </a:lnTo>
                  <a:close/>
                  <a:moveTo>
                    <a:pt x="1702" y="0"/>
                  </a:moveTo>
                  <a:lnTo>
                    <a:pt x="1487" y="411"/>
                  </a:lnTo>
                  <a:lnTo>
                    <a:pt x="1274" y="0"/>
                  </a:lnTo>
                  <a:lnTo>
                    <a:pt x="856" y="0"/>
                  </a:lnTo>
                  <a:lnTo>
                    <a:pt x="1296" y="762"/>
                  </a:lnTo>
                  <a:lnTo>
                    <a:pt x="1296" y="1261"/>
                  </a:lnTo>
                  <a:lnTo>
                    <a:pt x="1673" y="1261"/>
                  </a:lnTo>
                  <a:lnTo>
                    <a:pt x="1673" y="762"/>
                  </a:lnTo>
                  <a:lnTo>
                    <a:pt x="2114" y="0"/>
                  </a:lnTo>
                  <a:lnTo>
                    <a:pt x="1702" y="0"/>
                  </a:lnTo>
                  <a:close/>
                </a:path>
              </a:pathLst>
            </a:custGeom>
            <a:solidFill>
              <a:srgbClr val="33333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latin typeface="+mj-lt"/>
              </a:endParaRPr>
            </a:p>
          </p:txBody>
        </p:sp>
      </p:grpSp>
    </p:spTree>
    <p:extLst>
      <p:ext uri="{BB962C8B-B14F-4D97-AF65-F5344CB8AC3E}">
        <p14:creationId xmlns:p14="http://schemas.microsoft.com/office/powerpoint/2010/main" val="35820731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F710010-55F0-43DB-A907-05BED809AC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78BBDAC-2122-4535-864F-7432742D6A7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1E7D475-A1F9-4DAA-BB85-BEF66F5BF63D}"/>
              </a:ext>
            </a:extLst>
          </p:cNvPr>
          <p:cNvSpPr>
            <a:spLocks noGrp="1"/>
          </p:cNvSpPr>
          <p:nvPr>
            <p:ph type="dt" sz="half" idx="10"/>
          </p:nvPr>
        </p:nvSpPr>
        <p:spPr/>
        <p:txBody>
          <a:bodyPr/>
          <a:lstStyle/>
          <a:p>
            <a:fld id="{48A87A34-81AB-432B-8DAE-1953F412C126}" type="datetimeFigureOut">
              <a:rPr lang="en-US" smtClean="0"/>
              <a:t>11/28/2022</a:t>
            </a:fld>
            <a:endParaRPr lang="en-US" dirty="0"/>
          </a:p>
        </p:txBody>
      </p:sp>
      <p:sp>
        <p:nvSpPr>
          <p:cNvPr id="5" name="Footer Placeholder 4">
            <a:extLst>
              <a:ext uri="{FF2B5EF4-FFF2-40B4-BE49-F238E27FC236}">
                <a16:creationId xmlns:a16="http://schemas.microsoft.com/office/drawing/2014/main" xmlns="" id="{046C554C-D6F1-4468-9B55-9033E3F6BC8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66B5B36F-45A9-43AA-A734-ED34BF45FAA7}"/>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695959"/>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Approved question wide">
    <p:spTree>
      <p:nvGrpSpPr>
        <p:cNvPr id="1" name=""/>
        <p:cNvGrpSpPr/>
        <p:nvPr/>
      </p:nvGrpSpPr>
      <p:grpSpPr>
        <a:xfrm>
          <a:off x="0" y="0"/>
          <a:ext cx="0" cy="0"/>
          <a:chOff x="0" y="0"/>
          <a:chExt cx="0" cy="0"/>
        </a:xfrm>
      </p:grpSpPr>
      <p:sp>
        <p:nvSpPr>
          <p:cNvPr id="18" name="Title 1"/>
          <p:cNvSpPr>
            <a:spLocks noGrp="1"/>
          </p:cNvSpPr>
          <p:nvPr>
            <p:ph type="ctrTitle"/>
          </p:nvPr>
        </p:nvSpPr>
        <p:spPr>
          <a:xfrm>
            <a:off x="1005876" y="2240280"/>
            <a:ext cx="6879463" cy="860400"/>
          </a:xfrm>
          <a:prstGeom prst="rect">
            <a:avLst/>
          </a:prstGeom>
        </p:spPr>
        <p:txBody>
          <a:bodyPr/>
          <a:lstStyle>
            <a:lvl1pPr>
              <a:defRPr>
                <a:solidFill>
                  <a:srgbClr val="404040"/>
                </a:solidFill>
                <a:latin typeface="+mn-lt"/>
                <a:cs typeface="Arial" pitchFamily="34" charset="0"/>
              </a:defRPr>
            </a:lvl1pPr>
          </a:lstStyle>
          <a:p>
            <a:r>
              <a:rPr lang="en-US" dirty="0"/>
              <a:t>Click to edit Master title style</a:t>
            </a:r>
            <a:endParaRPr lang="en-GB" dirty="0"/>
          </a:p>
        </p:txBody>
      </p:sp>
      <p:sp>
        <p:nvSpPr>
          <p:cNvPr id="19" name="Subtitle 2"/>
          <p:cNvSpPr>
            <a:spLocks noGrp="1"/>
          </p:cNvSpPr>
          <p:nvPr>
            <p:ph type="subTitle" idx="1"/>
          </p:nvPr>
        </p:nvSpPr>
        <p:spPr>
          <a:xfrm>
            <a:off x="1005876" y="3218688"/>
            <a:ext cx="6879463" cy="645742"/>
          </a:xfrm>
          <a:prstGeom prst="rect">
            <a:avLst/>
          </a:prstGeom>
        </p:spPr>
        <p:txBody>
          <a:bodyPr/>
          <a:lstStyle>
            <a:lvl1pPr marL="0" indent="0" algn="l">
              <a:buNone/>
              <a:defRPr sz="2000">
                <a:solidFill>
                  <a:srgbClr val="404040"/>
                </a:solidFill>
                <a:latin typeface="+mn-lt"/>
                <a:cs typeface="Arial" pitchFamily="34" charset="0"/>
              </a:defRPr>
            </a:lvl1pPr>
            <a:lvl2pPr marL="0" indent="0" algn="l">
              <a:buNone/>
              <a:defRPr sz="1600">
                <a:solidFill>
                  <a:schemeClr val="tx1">
                    <a:lumMod val="75000"/>
                    <a:lumOff val="2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a:t>Click to edit Master subtitle style</a:t>
            </a:r>
            <a:endParaRPr lang="en-GB" dirty="0"/>
          </a:p>
        </p:txBody>
      </p:sp>
      <p:grpSp>
        <p:nvGrpSpPr>
          <p:cNvPr id="2" name="Group 4"/>
          <p:cNvGrpSpPr>
            <a:grpSpLocks noChangeAspect="1"/>
          </p:cNvGrpSpPr>
          <p:nvPr userDrawn="1"/>
        </p:nvGrpSpPr>
        <p:grpSpPr bwMode="auto">
          <a:xfrm>
            <a:off x="612811" y="612775"/>
            <a:ext cx="7731125" cy="3575050"/>
            <a:chOff x="386" y="386"/>
            <a:chExt cx="4870" cy="2252"/>
          </a:xfrm>
        </p:grpSpPr>
        <p:sp>
          <p:nvSpPr>
            <p:cNvPr id="3" name="AutoShape 3"/>
            <p:cNvSpPr>
              <a:spLocks noChangeAspect="1" noChangeArrowheads="1" noTextEdit="1"/>
            </p:cNvSpPr>
            <p:nvPr userDrawn="1"/>
          </p:nvSpPr>
          <p:spPr bwMode="auto">
            <a:xfrm>
              <a:off x="386" y="386"/>
              <a:ext cx="4870" cy="22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endParaRPr>
            </a:p>
          </p:txBody>
        </p:sp>
        <p:sp>
          <p:nvSpPr>
            <p:cNvPr id="4" name="Freeform 5"/>
            <p:cNvSpPr>
              <a:spLocks noEditPoints="1"/>
            </p:cNvSpPr>
            <p:nvPr userDrawn="1"/>
          </p:nvSpPr>
          <p:spPr bwMode="auto">
            <a:xfrm>
              <a:off x="386" y="386"/>
              <a:ext cx="4870" cy="2252"/>
            </a:xfrm>
            <a:custGeom>
              <a:avLst/>
              <a:gdLst>
                <a:gd name="T0" fmla="*/ 98 w 4870"/>
                <a:gd name="T1" fmla="*/ 2252 h 2252"/>
                <a:gd name="T2" fmla="*/ 0 w 4870"/>
                <a:gd name="T3" fmla="*/ 2252 h 2252"/>
                <a:gd name="T4" fmla="*/ 0 w 4870"/>
                <a:gd name="T5" fmla="*/ 2154 h 2252"/>
                <a:gd name="T6" fmla="*/ 98 w 4870"/>
                <a:gd name="T7" fmla="*/ 2154 h 2252"/>
                <a:gd name="T8" fmla="*/ 98 w 4870"/>
                <a:gd name="T9" fmla="*/ 2252 h 2252"/>
                <a:gd name="T10" fmla="*/ 280 w 4870"/>
                <a:gd name="T11" fmla="*/ 2154 h 2252"/>
                <a:gd name="T12" fmla="*/ 182 w 4870"/>
                <a:gd name="T13" fmla="*/ 2154 h 2252"/>
                <a:gd name="T14" fmla="*/ 182 w 4870"/>
                <a:gd name="T15" fmla="*/ 2252 h 2252"/>
                <a:gd name="T16" fmla="*/ 280 w 4870"/>
                <a:gd name="T17" fmla="*/ 2252 h 2252"/>
                <a:gd name="T18" fmla="*/ 280 w 4870"/>
                <a:gd name="T19" fmla="*/ 2154 h 2252"/>
                <a:gd name="T20" fmla="*/ 462 w 4870"/>
                <a:gd name="T21" fmla="*/ 2154 h 2252"/>
                <a:gd name="T22" fmla="*/ 364 w 4870"/>
                <a:gd name="T23" fmla="*/ 2154 h 2252"/>
                <a:gd name="T24" fmla="*/ 364 w 4870"/>
                <a:gd name="T25" fmla="*/ 2252 h 2252"/>
                <a:gd name="T26" fmla="*/ 462 w 4870"/>
                <a:gd name="T27" fmla="*/ 2252 h 2252"/>
                <a:gd name="T28" fmla="*/ 462 w 4870"/>
                <a:gd name="T29" fmla="*/ 2154 h 2252"/>
                <a:gd name="T30" fmla="*/ 0 w 4870"/>
                <a:gd name="T31" fmla="*/ 858 h 2252"/>
                <a:gd name="T32" fmla="*/ 0 w 4870"/>
                <a:gd name="T33" fmla="*/ 2070 h 2252"/>
                <a:gd name="T34" fmla="*/ 98 w 4870"/>
                <a:gd name="T35" fmla="*/ 2070 h 2252"/>
                <a:gd name="T36" fmla="*/ 98 w 4870"/>
                <a:gd name="T37" fmla="*/ 940 h 2252"/>
                <a:gd name="T38" fmla="*/ 4768 w 4870"/>
                <a:gd name="T39" fmla="*/ 118 h 2252"/>
                <a:gd name="T40" fmla="*/ 4768 w 4870"/>
                <a:gd name="T41" fmla="*/ 2150 h 2252"/>
                <a:gd name="T42" fmla="*/ 546 w 4870"/>
                <a:gd name="T43" fmla="*/ 2154 h 2252"/>
                <a:gd name="T44" fmla="*/ 546 w 4870"/>
                <a:gd name="T45" fmla="*/ 2252 h 2252"/>
                <a:gd name="T46" fmla="*/ 4870 w 4870"/>
                <a:gd name="T47" fmla="*/ 2252 h 2252"/>
                <a:gd name="T48" fmla="*/ 4870 w 4870"/>
                <a:gd name="T49" fmla="*/ 0 h 2252"/>
                <a:gd name="T50" fmla="*/ 0 w 4870"/>
                <a:gd name="T51" fmla="*/ 858 h 2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4870" h="2252">
                  <a:moveTo>
                    <a:pt x="98" y="2252"/>
                  </a:moveTo>
                  <a:lnTo>
                    <a:pt x="0" y="2252"/>
                  </a:lnTo>
                  <a:lnTo>
                    <a:pt x="0" y="2154"/>
                  </a:lnTo>
                  <a:lnTo>
                    <a:pt x="98" y="2154"/>
                  </a:lnTo>
                  <a:lnTo>
                    <a:pt x="98" y="2252"/>
                  </a:lnTo>
                  <a:close/>
                  <a:moveTo>
                    <a:pt x="280" y="2154"/>
                  </a:moveTo>
                  <a:lnTo>
                    <a:pt x="182" y="2154"/>
                  </a:lnTo>
                  <a:lnTo>
                    <a:pt x="182" y="2252"/>
                  </a:lnTo>
                  <a:lnTo>
                    <a:pt x="280" y="2252"/>
                  </a:lnTo>
                  <a:lnTo>
                    <a:pt x="280" y="2154"/>
                  </a:lnTo>
                  <a:close/>
                  <a:moveTo>
                    <a:pt x="462" y="2154"/>
                  </a:moveTo>
                  <a:lnTo>
                    <a:pt x="364" y="2154"/>
                  </a:lnTo>
                  <a:lnTo>
                    <a:pt x="364" y="2252"/>
                  </a:lnTo>
                  <a:lnTo>
                    <a:pt x="462" y="2252"/>
                  </a:lnTo>
                  <a:lnTo>
                    <a:pt x="462" y="2154"/>
                  </a:lnTo>
                  <a:close/>
                  <a:moveTo>
                    <a:pt x="0" y="858"/>
                  </a:moveTo>
                  <a:lnTo>
                    <a:pt x="0" y="2070"/>
                  </a:lnTo>
                  <a:lnTo>
                    <a:pt x="98" y="2070"/>
                  </a:lnTo>
                  <a:lnTo>
                    <a:pt x="98" y="940"/>
                  </a:lnTo>
                  <a:lnTo>
                    <a:pt x="4768" y="118"/>
                  </a:lnTo>
                  <a:lnTo>
                    <a:pt x="4768" y="2150"/>
                  </a:lnTo>
                  <a:lnTo>
                    <a:pt x="546" y="2154"/>
                  </a:lnTo>
                  <a:lnTo>
                    <a:pt x="546" y="2252"/>
                  </a:lnTo>
                  <a:lnTo>
                    <a:pt x="4870" y="2252"/>
                  </a:lnTo>
                  <a:lnTo>
                    <a:pt x="4870" y="0"/>
                  </a:lnTo>
                  <a:lnTo>
                    <a:pt x="0" y="858"/>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endParaRPr>
            </a:p>
          </p:txBody>
        </p:sp>
      </p:grpSp>
      <p:grpSp>
        <p:nvGrpSpPr>
          <p:cNvPr id="87" name="Group 86"/>
          <p:cNvGrpSpPr/>
          <p:nvPr userDrawn="1"/>
        </p:nvGrpSpPr>
        <p:grpSpPr>
          <a:xfrm>
            <a:off x="604874" y="5891271"/>
            <a:ext cx="444499" cy="100013"/>
            <a:chOff x="604838" y="5891217"/>
            <a:chExt cx="444500" cy="100013"/>
          </a:xfrm>
        </p:grpSpPr>
        <p:sp>
          <p:nvSpPr>
            <p:cNvPr id="7" name="Rectangle 9"/>
            <p:cNvSpPr>
              <a:spLocks noChangeArrowheads="1"/>
            </p:cNvSpPr>
            <p:nvPr userDrawn="1"/>
          </p:nvSpPr>
          <p:spPr bwMode="auto">
            <a:xfrm>
              <a:off x="604838" y="5891217"/>
              <a:ext cx="98425" cy="100013"/>
            </a:xfrm>
            <a:prstGeom prst="rect">
              <a:avLst/>
            </a:prstGeom>
            <a:solidFill>
              <a:srgbClr val="FFD400"/>
            </a:solidFill>
            <a:ln>
              <a:noFill/>
            </a:ln>
          </p:spPr>
          <p:txBody>
            <a:bodyPr vert="horz" wrap="square" lIns="91440" tIns="45720" rIns="91440" bIns="45720" numCol="1" anchor="t" anchorCtr="0" compatLnSpc="1">
              <a:prstTxWarp prst="textNoShape">
                <a:avLst/>
              </a:prstTxWarp>
            </a:bodyPr>
            <a:lstStyle/>
            <a:p>
              <a:endParaRPr lang="en-US">
                <a:solidFill>
                  <a:srgbClr val="333333"/>
                </a:solidFill>
              </a:endParaRPr>
            </a:p>
          </p:txBody>
        </p:sp>
        <p:sp>
          <p:nvSpPr>
            <p:cNvPr id="21" name="Rectangle 10"/>
            <p:cNvSpPr>
              <a:spLocks noChangeArrowheads="1"/>
            </p:cNvSpPr>
            <p:nvPr userDrawn="1"/>
          </p:nvSpPr>
          <p:spPr bwMode="auto">
            <a:xfrm>
              <a:off x="777875" y="5891217"/>
              <a:ext cx="98425" cy="100013"/>
            </a:xfrm>
            <a:prstGeom prst="rect">
              <a:avLst/>
            </a:prstGeom>
            <a:solidFill>
              <a:srgbClr val="FFD400"/>
            </a:solidFill>
            <a:ln>
              <a:noFill/>
            </a:ln>
          </p:spPr>
          <p:txBody>
            <a:bodyPr vert="horz" wrap="square" lIns="91440" tIns="45720" rIns="91440" bIns="45720" numCol="1" anchor="t" anchorCtr="0" compatLnSpc="1">
              <a:prstTxWarp prst="textNoShape">
                <a:avLst/>
              </a:prstTxWarp>
            </a:bodyPr>
            <a:lstStyle/>
            <a:p>
              <a:endParaRPr lang="en-US">
                <a:solidFill>
                  <a:srgbClr val="333333"/>
                </a:solidFill>
              </a:endParaRPr>
            </a:p>
          </p:txBody>
        </p:sp>
        <p:sp>
          <p:nvSpPr>
            <p:cNvPr id="22" name="Rectangle 11"/>
            <p:cNvSpPr>
              <a:spLocks noChangeArrowheads="1"/>
            </p:cNvSpPr>
            <p:nvPr userDrawn="1"/>
          </p:nvSpPr>
          <p:spPr bwMode="auto">
            <a:xfrm>
              <a:off x="950913" y="5891217"/>
              <a:ext cx="98425" cy="100013"/>
            </a:xfrm>
            <a:prstGeom prst="rect">
              <a:avLst/>
            </a:prstGeom>
            <a:solidFill>
              <a:srgbClr val="FFD400"/>
            </a:solidFill>
            <a:ln>
              <a:noFill/>
            </a:ln>
          </p:spPr>
          <p:txBody>
            <a:bodyPr vert="horz" wrap="square" lIns="91440" tIns="45720" rIns="91440" bIns="45720" numCol="1" anchor="t" anchorCtr="0" compatLnSpc="1">
              <a:prstTxWarp prst="textNoShape">
                <a:avLst/>
              </a:prstTxWarp>
            </a:bodyPr>
            <a:lstStyle/>
            <a:p>
              <a:endParaRPr lang="en-US">
                <a:solidFill>
                  <a:srgbClr val="333333"/>
                </a:solidFill>
              </a:endParaRPr>
            </a:p>
          </p:txBody>
        </p:sp>
      </p:grpSp>
      <p:sp>
        <p:nvSpPr>
          <p:cNvPr id="23" name="Rectangle 12"/>
          <p:cNvSpPr>
            <a:spLocks noChangeArrowheads="1"/>
          </p:cNvSpPr>
          <p:nvPr userDrawn="1"/>
        </p:nvSpPr>
        <p:spPr bwMode="auto">
          <a:xfrm>
            <a:off x="593725" y="6051609"/>
            <a:ext cx="380527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spc="-20" dirty="0">
                <a:solidFill>
                  <a:srgbClr val="404040"/>
                </a:solidFill>
                <a:latin typeface="EYInterstate" panose="02000503020000020004" pitchFamily="2" charset="0"/>
              </a:rPr>
              <a:t>The better the question. The better the answer.</a:t>
            </a:r>
          </a:p>
          <a:p>
            <a:r>
              <a:rPr lang="en-US" altLang="en-US" sz="1400" spc="-20" dirty="0">
                <a:solidFill>
                  <a:srgbClr val="404040"/>
                </a:solidFill>
                <a:latin typeface="EYInterstate" panose="02000503020000020004" pitchFamily="2" charset="0"/>
              </a:rPr>
              <a:t>The better the world works. </a:t>
            </a:r>
            <a:endParaRPr lang="en-US" altLang="en-US" spc="-20" dirty="0">
              <a:solidFill>
                <a:srgbClr val="404040"/>
              </a:solidFill>
            </a:endParaRPr>
          </a:p>
        </p:txBody>
      </p:sp>
      <p:grpSp>
        <p:nvGrpSpPr>
          <p:cNvPr id="88" name="Group 4"/>
          <p:cNvGrpSpPr>
            <a:grpSpLocks noChangeAspect="1"/>
          </p:cNvGrpSpPr>
          <p:nvPr userDrawn="1"/>
        </p:nvGrpSpPr>
        <p:grpSpPr bwMode="auto">
          <a:xfrm>
            <a:off x="10603161" y="5340350"/>
            <a:ext cx="987425" cy="1157288"/>
            <a:chOff x="4857" y="3364"/>
            <a:chExt cx="622" cy="729"/>
          </a:xfrm>
        </p:grpSpPr>
        <p:sp>
          <p:nvSpPr>
            <p:cNvPr id="89" name="AutoShape 3"/>
            <p:cNvSpPr>
              <a:spLocks noChangeAspect="1" noChangeArrowheads="1" noTextEdit="1"/>
            </p:cNvSpPr>
            <p:nvPr userDrawn="1"/>
          </p:nvSpPr>
          <p:spPr bwMode="auto">
            <a:xfrm>
              <a:off x="4857" y="3364"/>
              <a:ext cx="622" cy="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endParaRPr>
            </a:p>
          </p:txBody>
        </p:sp>
        <p:sp>
          <p:nvSpPr>
            <p:cNvPr id="90" name="Freeform 5"/>
            <p:cNvSpPr>
              <a:spLocks/>
            </p:cNvSpPr>
            <p:nvPr userDrawn="1"/>
          </p:nvSpPr>
          <p:spPr bwMode="auto">
            <a:xfrm>
              <a:off x="4857" y="3364"/>
              <a:ext cx="498" cy="182"/>
            </a:xfrm>
            <a:custGeom>
              <a:avLst/>
              <a:gdLst>
                <a:gd name="T0" fmla="*/ 2491 w 2491"/>
                <a:gd name="T1" fmla="*/ 0 h 910"/>
                <a:gd name="T2" fmla="*/ 0 w 2491"/>
                <a:gd name="T3" fmla="*/ 910 h 910"/>
                <a:gd name="T4" fmla="*/ 2491 w 2491"/>
                <a:gd name="T5" fmla="*/ 469 h 910"/>
                <a:gd name="T6" fmla="*/ 2491 w 2491"/>
                <a:gd name="T7" fmla="*/ 0 h 910"/>
              </a:gdLst>
              <a:ahLst/>
              <a:cxnLst>
                <a:cxn ang="0">
                  <a:pos x="T0" y="T1"/>
                </a:cxn>
                <a:cxn ang="0">
                  <a:pos x="T2" y="T3"/>
                </a:cxn>
                <a:cxn ang="0">
                  <a:pos x="T4" y="T5"/>
                </a:cxn>
                <a:cxn ang="0">
                  <a:pos x="T6" y="T7"/>
                </a:cxn>
              </a:cxnLst>
              <a:rect l="0" t="0" r="r" b="b"/>
              <a:pathLst>
                <a:path w="2491" h="910">
                  <a:moveTo>
                    <a:pt x="2491" y="0"/>
                  </a:moveTo>
                  <a:lnTo>
                    <a:pt x="0" y="910"/>
                  </a:lnTo>
                  <a:lnTo>
                    <a:pt x="2491" y="469"/>
                  </a:lnTo>
                  <a:lnTo>
                    <a:pt x="2491" y="0"/>
                  </a:lnTo>
                  <a:close/>
                </a:path>
              </a:pathLst>
            </a:custGeom>
            <a:solidFill>
              <a:srgbClr val="FF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endParaRPr>
            </a:p>
          </p:txBody>
        </p:sp>
        <p:sp>
          <p:nvSpPr>
            <p:cNvPr id="91" name="Freeform 6"/>
            <p:cNvSpPr>
              <a:spLocks noEditPoints="1"/>
            </p:cNvSpPr>
            <p:nvPr userDrawn="1"/>
          </p:nvSpPr>
          <p:spPr bwMode="auto">
            <a:xfrm>
              <a:off x="4857" y="3622"/>
              <a:ext cx="622" cy="471"/>
            </a:xfrm>
            <a:custGeom>
              <a:avLst/>
              <a:gdLst>
                <a:gd name="T0" fmla="*/ 235 w 3110"/>
                <a:gd name="T1" fmla="*/ 1600 h 2357"/>
                <a:gd name="T2" fmla="*/ 255 w 3110"/>
                <a:gd name="T3" fmla="*/ 1809 h 2357"/>
                <a:gd name="T4" fmla="*/ 152 w 3110"/>
                <a:gd name="T5" fmla="*/ 1823 h 2357"/>
                <a:gd name="T6" fmla="*/ 353 w 3110"/>
                <a:gd name="T7" fmla="*/ 1774 h 2357"/>
                <a:gd name="T8" fmla="*/ 419 w 3110"/>
                <a:gd name="T9" fmla="*/ 1871 h 2357"/>
                <a:gd name="T10" fmla="*/ 1148 w 3110"/>
                <a:gd name="T11" fmla="*/ 1664 h 2357"/>
                <a:gd name="T12" fmla="*/ 1225 w 3110"/>
                <a:gd name="T13" fmla="*/ 1751 h 2357"/>
                <a:gd name="T14" fmla="*/ 701 w 3110"/>
                <a:gd name="T15" fmla="*/ 1558 h 2357"/>
                <a:gd name="T16" fmla="*/ 744 w 3110"/>
                <a:gd name="T17" fmla="*/ 1723 h 2357"/>
                <a:gd name="T18" fmla="*/ 866 w 3110"/>
                <a:gd name="T19" fmla="*/ 1868 h 2357"/>
                <a:gd name="T20" fmla="*/ 838 w 3110"/>
                <a:gd name="T21" fmla="*/ 1696 h 2357"/>
                <a:gd name="T22" fmla="*/ 2035 w 3110"/>
                <a:gd name="T23" fmla="*/ 1874 h 2357"/>
                <a:gd name="T24" fmla="*/ 2173 w 3110"/>
                <a:gd name="T25" fmla="*/ 1760 h 2357"/>
                <a:gd name="T26" fmla="*/ 2115 w 3110"/>
                <a:gd name="T27" fmla="*/ 1743 h 2357"/>
                <a:gd name="T28" fmla="*/ 2074 w 3110"/>
                <a:gd name="T29" fmla="*/ 1696 h 2357"/>
                <a:gd name="T30" fmla="*/ 1318 w 3110"/>
                <a:gd name="T31" fmla="*/ 1748 h 2357"/>
                <a:gd name="T32" fmla="*/ 1455 w 3110"/>
                <a:gd name="T33" fmla="*/ 1858 h 2357"/>
                <a:gd name="T34" fmla="*/ 1484 w 3110"/>
                <a:gd name="T35" fmla="*/ 1938 h 2357"/>
                <a:gd name="T36" fmla="*/ 1378 w 3110"/>
                <a:gd name="T37" fmla="*/ 1794 h 2357"/>
                <a:gd name="T38" fmla="*/ 1740 w 3110"/>
                <a:gd name="T39" fmla="*/ 1690 h 2357"/>
                <a:gd name="T40" fmla="*/ 1644 w 3110"/>
                <a:gd name="T41" fmla="*/ 1791 h 2357"/>
                <a:gd name="T42" fmla="*/ 1835 w 3110"/>
                <a:gd name="T43" fmla="*/ 1723 h 2357"/>
                <a:gd name="T44" fmla="*/ 1698 w 3110"/>
                <a:gd name="T45" fmla="*/ 1800 h 2357"/>
                <a:gd name="T46" fmla="*/ 1721 w 3110"/>
                <a:gd name="T47" fmla="*/ 1831 h 2357"/>
                <a:gd name="T48" fmla="*/ 2256 w 3110"/>
                <a:gd name="T49" fmla="*/ 1780 h 2357"/>
                <a:gd name="T50" fmla="*/ 2243 w 3110"/>
                <a:gd name="T51" fmla="*/ 1665 h 2357"/>
                <a:gd name="T52" fmla="*/ 2306 w 3110"/>
                <a:gd name="T53" fmla="*/ 1880 h 2357"/>
                <a:gd name="T54" fmla="*/ 2338 w 3110"/>
                <a:gd name="T55" fmla="*/ 1722 h 2357"/>
                <a:gd name="T56" fmla="*/ 2929 w 3110"/>
                <a:gd name="T57" fmla="*/ 1763 h 2357"/>
                <a:gd name="T58" fmla="*/ 2750 w 3110"/>
                <a:gd name="T59" fmla="*/ 1695 h 2357"/>
                <a:gd name="T60" fmla="*/ 2872 w 3110"/>
                <a:gd name="T61" fmla="*/ 1874 h 2357"/>
                <a:gd name="T62" fmla="*/ 2658 w 3110"/>
                <a:gd name="T63" fmla="*/ 1797 h 2357"/>
                <a:gd name="T64" fmla="*/ 2623 w 3110"/>
                <a:gd name="T65" fmla="*/ 1867 h 2357"/>
                <a:gd name="T66" fmla="*/ 2482 w 3110"/>
                <a:gd name="T67" fmla="*/ 1876 h 2357"/>
                <a:gd name="T68" fmla="*/ 2513 w 3110"/>
                <a:gd name="T69" fmla="*/ 1825 h 2357"/>
                <a:gd name="T70" fmla="*/ 3019 w 3110"/>
                <a:gd name="T71" fmla="*/ 1651 h 2357"/>
                <a:gd name="T72" fmla="*/ 981 w 3110"/>
                <a:gd name="T73" fmla="*/ 1874 h 2357"/>
                <a:gd name="T74" fmla="*/ 2433 w 3110"/>
                <a:gd name="T75" fmla="*/ 2085 h 2357"/>
                <a:gd name="T76" fmla="*/ 2528 w 3110"/>
                <a:gd name="T77" fmla="*/ 2268 h 2357"/>
                <a:gd name="T78" fmla="*/ 2503 w 3110"/>
                <a:gd name="T79" fmla="*/ 2090 h 2357"/>
                <a:gd name="T80" fmla="*/ 631 w 3110"/>
                <a:gd name="T81" fmla="*/ 2093 h 2357"/>
                <a:gd name="T82" fmla="*/ 677 w 3110"/>
                <a:gd name="T83" fmla="*/ 2105 h 2357"/>
                <a:gd name="T84" fmla="*/ 203 w 3110"/>
                <a:gd name="T85" fmla="*/ 2151 h 2357"/>
                <a:gd name="T86" fmla="*/ 312 w 3110"/>
                <a:gd name="T87" fmla="*/ 2190 h 2357"/>
                <a:gd name="T88" fmla="*/ 507 w 3110"/>
                <a:gd name="T89" fmla="*/ 2190 h 2357"/>
                <a:gd name="T90" fmla="*/ 377 w 3110"/>
                <a:gd name="T91" fmla="*/ 2201 h 2357"/>
                <a:gd name="T92" fmla="*/ 442 w 3110"/>
                <a:gd name="T93" fmla="*/ 2201 h 2357"/>
                <a:gd name="T94" fmla="*/ 2213 w 3110"/>
                <a:gd name="T95" fmla="*/ 2056 h 2357"/>
                <a:gd name="T96" fmla="*/ 1608 w 3110"/>
                <a:gd name="T97" fmla="*/ 2042 h 2357"/>
                <a:gd name="T98" fmla="*/ 1951 w 3110"/>
                <a:gd name="T99" fmla="*/ 2062 h 2357"/>
                <a:gd name="T100" fmla="*/ 2016 w 3110"/>
                <a:gd name="T101" fmla="*/ 2271 h 2357"/>
                <a:gd name="T102" fmla="*/ 2075 w 3110"/>
                <a:gd name="T103" fmla="*/ 2057 h 2357"/>
                <a:gd name="T104" fmla="*/ 2016 w 3110"/>
                <a:gd name="T105" fmla="*/ 2089 h 2357"/>
                <a:gd name="T106" fmla="*/ 772 w 3110"/>
                <a:gd name="T107" fmla="*/ 1949 h 2357"/>
                <a:gd name="T108" fmla="*/ 1210 w 3110"/>
                <a:gd name="T109" fmla="*/ 2052 h 2357"/>
                <a:gd name="T110" fmla="*/ 1116 w 3110"/>
                <a:gd name="T111" fmla="*/ 2102 h 2357"/>
                <a:gd name="T112" fmla="*/ 1289 w 3110"/>
                <a:gd name="T113" fmla="*/ 2093 h 2357"/>
                <a:gd name="T114" fmla="*/ 1395 w 3110"/>
                <a:gd name="T115" fmla="*/ 2266 h 2357"/>
                <a:gd name="T116" fmla="*/ 1413 w 3110"/>
                <a:gd name="T117" fmla="*/ 2350 h 2357"/>
                <a:gd name="T118" fmla="*/ 1364 w 3110"/>
                <a:gd name="T119" fmla="*/ 2217 h 2357"/>
                <a:gd name="T120" fmla="*/ 1000 w 3110"/>
                <a:gd name="T121" fmla="*/ 2139 h 2357"/>
                <a:gd name="T122" fmla="*/ 400 w 3110"/>
                <a:gd name="T123" fmla="*/ 970 h 2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10" h="2357">
                  <a:moveTo>
                    <a:pt x="259" y="1777"/>
                  </a:moveTo>
                  <a:lnTo>
                    <a:pt x="259" y="1777"/>
                  </a:lnTo>
                  <a:lnTo>
                    <a:pt x="259" y="1769"/>
                  </a:lnTo>
                  <a:lnTo>
                    <a:pt x="258" y="1762"/>
                  </a:lnTo>
                  <a:lnTo>
                    <a:pt x="255" y="1749"/>
                  </a:lnTo>
                  <a:lnTo>
                    <a:pt x="249" y="1738"/>
                  </a:lnTo>
                  <a:lnTo>
                    <a:pt x="242" y="1729"/>
                  </a:lnTo>
                  <a:lnTo>
                    <a:pt x="235" y="1722"/>
                  </a:lnTo>
                  <a:lnTo>
                    <a:pt x="227" y="1717"/>
                  </a:lnTo>
                  <a:lnTo>
                    <a:pt x="220" y="1712"/>
                  </a:lnTo>
                  <a:lnTo>
                    <a:pt x="213" y="1709"/>
                  </a:lnTo>
                  <a:lnTo>
                    <a:pt x="213" y="1709"/>
                  </a:lnTo>
                  <a:lnTo>
                    <a:pt x="221" y="1703"/>
                  </a:lnTo>
                  <a:lnTo>
                    <a:pt x="228" y="1698"/>
                  </a:lnTo>
                  <a:lnTo>
                    <a:pt x="233" y="1691"/>
                  </a:lnTo>
                  <a:lnTo>
                    <a:pt x="239" y="1683"/>
                  </a:lnTo>
                  <a:lnTo>
                    <a:pt x="243" y="1675"/>
                  </a:lnTo>
                  <a:lnTo>
                    <a:pt x="246" y="1666"/>
                  </a:lnTo>
                  <a:lnTo>
                    <a:pt x="248" y="1658"/>
                  </a:lnTo>
                  <a:lnTo>
                    <a:pt x="248" y="1648"/>
                  </a:lnTo>
                  <a:lnTo>
                    <a:pt x="248" y="1648"/>
                  </a:lnTo>
                  <a:lnTo>
                    <a:pt x="248" y="1639"/>
                  </a:lnTo>
                  <a:lnTo>
                    <a:pt x="247" y="1630"/>
                  </a:lnTo>
                  <a:lnTo>
                    <a:pt x="245" y="1622"/>
                  </a:lnTo>
                  <a:lnTo>
                    <a:pt x="242" y="1614"/>
                  </a:lnTo>
                  <a:lnTo>
                    <a:pt x="239" y="1606"/>
                  </a:lnTo>
                  <a:lnTo>
                    <a:pt x="235" y="1600"/>
                  </a:lnTo>
                  <a:lnTo>
                    <a:pt x="229" y="1594"/>
                  </a:lnTo>
                  <a:lnTo>
                    <a:pt x="223" y="1589"/>
                  </a:lnTo>
                  <a:lnTo>
                    <a:pt x="217" y="1584"/>
                  </a:lnTo>
                  <a:lnTo>
                    <a:pt x="210" y="1580"/>
                  </a:lnTo>
                  <a:lnTo>
                    <a:pt x="202" y="1576"/>
                  </a:lnTo>
                  <a:lnTo>
                    <a:pt x="193" y="1573"/>
                  </a:lnTo>
                  <a:lnTo>
                    <a:pt x="185" y="1571"/>
                  </a:lnTo>
                  <a:lnTo>
                    <a:pt x="175" y="1569"/>
                  </a:lnTo>
                  <a:lnTo>
                    <a:pt x="165" y="1569"/>
                  </a:lnTo>
                  <a:lnTo>
                    <a:pt x="153" y="1568"/>
                  </a:lnTo>
                  <a:lnTo>
                    <a:pt x="22" y="1568"/>
                  </a:lnTo>
                  <a:lnTo>
                    <a:pt x="22" y="1874"/>
                  </a:lnTo>
                  <a:lnTo>
                    <a:pt x="152" y="1874"/>
                  </a:lnTo>
                  <a:lnTo>
                    <a:pt x="152" y="1874"/>
                  </a:lnTo>
                  <a:lnTo>
                    <a:pt x="165" y="1874"/>
                  </a:lnTo>
                  <a:lnTo>
                    <a:pt x="176" y="1873"/>
                  </a:lnTo>
                  <a:lnTo>
                    <a:pt x="187" y="1871"/>
                  </a:lnTo>
                  <a:lnTo>
                    <a:pt x="197" y="1868"/>
                  </a:lnTo>
                  <a:lnTo>
                    <a:pt x="207" y="1864"/>
                  </a:lnTo>
                  <a:lnTo>
                    <a:pt x="216" y="1860"/>
                  </a:lnTo>
                  <a:lnTo>
                    <a:pt x="223" y="1854"/>
                  </a:lnTo>
                  <a:lnTo>
                    <a:pt x="230" y="1849"/>
                  </a:lnTo>
                  <a:lnTo>
                    <a:pt x="237" y="1842"/>
                  </a:lnTo>
                  <a:lnTo>
                    <a:pt x="242" y="1834"/>
                  </a:lnTo>
                  <a:lnTo>
                    <a:pt x="248" y="1827"/>
                  </a:lnTo>
                  <a:lnTo>
                    <a:pt x="251" y="1818"/>
                  </a:lnTo>
                  <a:lnTo>
                    <a:pt x="255" y="1809"/>
                  </a:lnTo>
                  <a:lnTo>
                    <a:pt x="257" y="1799"/>
                  </a:lnTo>
                  <a:lnTo>
                    <a:pt x="258" y="1788"/>
                  </a:lnTo>
                  <a:lnTo>
                    <a:pt x="259" y="1777"/>
                  </a:lnTo>
                  <a:lnTo>
                    <a:pt x="259" y="1777"/>
                  </a:lnTo>
                  <a:close/>
                  <a:moveTo>
                    <a:pt x="152" y="1823"/>
                  </a:moveTo>
                  <a:lnTo>
                    <a:pt x="79" y="1823"/>
                  </a:lnTo>
                  <a:lnTo>
                    <a:pt x="79" y="1735"/>
                  </a:lnTo>
                  <a:lnTo>
                    <a:pt x="152" y="1735"/>
                  </a:lnTo>
                  <a:lnTo>
                    <a:pt x="152" y="1735"/>
                  </a:lnTo>
                  <a:lnTo>
                    <a:pt x="163" y="1737"/>
                  </a:lnTo>
                  <a:lnTo>
                    <a:pt x="172" y="1738"/>
                  </a:lnTo>
                  <a:lnTo>
                    <a:pt x="180" y="1741"/>
                  </a:lnTo>
                  <a:lnTo>
                    <a:pt x="187" y="1747"/>
                  </a:lnTo>
                  <a:lnTo>
                    <a:pt x="192" y="1752"/>
                  </a:lnTo>
                  <a:lnTo>
                    <a:pt x="196" y="1760"/>
                  </a:lnTo>
                  <a:lnTo>
                    <a:pt x="198" y="1769"/>
                  </a:lnTo>
                  <a:lnTo>
                    <a:pt x="199" y="1779"/>
                  </a:lnTo>
                  <a:lnTo>
                    <a:pt x="199" y="1779"/>
                  </a:lnTo>
                  <a:lnTo>
                    <a:pt x="198" y="1789"/>
                  </a:lnTo>
                  <a:lnTo>
                    <a:pt x="196" y="1798"/>
                  </a:lnTo>
                  <a:lnTo>
                    <a:pt x="191" y="1805"/>
                  </a:lnTo>
                  <a:lnTo>
                    <a:pt x="187" y="1811"/>
                  </a:lnTo>
                  <a:lnTo>
                    <a:pt x="180" y="1817"/>
                  </a:lnTo>
                  <a:lnTo>
                    <a:pt x="172" y="1820"/>
                  </a:lnTo>
                  <a:lnTo>
                    <a:pt x="162" y="1822"/>
                  </a:lnTo>
                  <a:lnTo>
                    <a:pt x="152" y="1823"/>
                  </a:lnTo>
                  <a:lnTo>
                    <a:pt x="152" y="1823"/>
                  </a:lnTo>
                  <a:close/>
                  <a:moveTo>
                    <a:pt x="151" y="1685"/>
                  </a:moveTo>
                  <a:lnTo>
                    <a:pt x="79" y="1685"/>
                  </a:lnTo>
                  <a:lnTo>
                    <a:pt x="79" y="1620"/>
                  </a:lnTo>
                  <a:lnTo>
                    <a:pt x="149" y="1620"/>
                  </a:lnTo>
                  <a:lnTo>
                    <a:pt x="149" y="1620"/>
                  </a:lnTo>
                  <a:lnTo>
                    <a:pt x="158" y="1621"/>
                  </a:lnTo>
                  <a:lnTo>
                    <a:pt x="167" y="1622"/>
                  </a:lnTo>
                  <a:lnTo>
                    <a:pt x="173" y="1624"/>
                  </a:lnTo>
                  <a:lnTo>
                    <a:pt x="179" y="1628"/>
                  </a:lnTo>
                  <a:lnTo>
                    <a:pt x="183" y="1633"/>
                  </a:lnTo>
                  <a:lnTo>
                    <a:pt x="187" y="1639"/>
                  </a:lnTo>
                  <a:lnTo>
                    <a:pt x="188" y="1645"/>
                  </a:lnTo>
                  <a:lnTo>
                    <a:pt x="189" y="1653"/>
                  </a:lnTo>
                  <a:lnTo>
                    <a:pt x="189" y="1653"/>
                  </a:lnTo>
                  <a:lnTo>
                    <a:pt x="189" y="1659"/>
                  </a:lnTo>
                  <a:lnTo>
                    <a:pt x="188" y="1664"/>
                  </a:lnTo>
                  <a:lnTo>
                    <a:pt x="186" y="1670"/>
                  </a:lnTo>
                  <a:lnTo>
                    <a:pt x="182" y="1674"/>
                  </a:lnTo>
                  <a:lnTo>
                    <a:pt x="177" y="1679"/>
                  </a:lnTo>
                  <a:lnTo>
                    <a:pt x="170" y="1682"/>
                  </a:lnTo>
                  <a:lnTo>
                    <a:pt x="162" y="1684"/>
                  </a:lnTo>
                  <a:lnTo>
                    <a:pt x="151" y="1685"/>
                  </a:lnTo>
                  <a:lnTo>
                    <a:pt x="151" y="1685"/>
                  </a:lnTo>
                  <a:close/>
                  <a:moveTo>
                    <a:pt x="298" y="1778"/>
                  </a:moveTo>
                  <a:lnTo>
                    <a:pt x="298" y="1651"/>
                  </a:lnTo>
                  <a:lnTo>
                    <a:pt x="353" y="1651"/>
                  </a:lnTo>
                  <a:lnTo>
                    <a:pt x="353" y="1774"/>
                  </a:lnTo>
                  <a:lnTo>
                    <a:pt x="353" y="1774"/>
                  </a:lnTo>
                  <a:lnTo>
                    <a:pt x="353" y="1787"/>
                  </a:lnTo>
                  <a:lnTo>
                    <a:pt x="356" y="1799"/>
                  </a:lnTo>
                  <a:lnTo>
                    <a:pt x="359" y="1808"/>
                  </a:lnTo>
                  <a:lnTo>
                    <a:pt x="363" y="1815"/>
                  </a:lnTo>
                  <a:lnTo>
                    <a:pt x="369" y="1821"/>
                  </a:lnTo>
                  <a:lnTo>
                    <a:pt x="376" y="1825"/>
                  </a:lnTo>
                  <a:lnTo>
                    <a:pt x="385" y="1828"/>
                  </a:lnTo>
                  <a:lnTo>
                    <a:pt x="395" y="1829"/>
                  </a:lnTo>
                  <a:lnTo>
                    <a:pt x="395" y="1829"/>
                  </a:lnTo>
                  <a:lnTo>
                    <a:pt x="405" y="1828"/>
                  </a:lnTo>
                  <a:lnTo>
                    <a:pt x="412" y="1825"/>
                  </a:lnTo>
                  <a:lnTo>
                    <a:pt x="420" y="1821"/>
                  </a:lnTo>
                  <a:lnTo>
                    <a:pt x="426" y="1815"/>
                  </a:lnTo>
                  <a:lnTo>
                    <a:pt x="430" y="1808"/>
                  </a:lnTo>
                  <a:lnTo>
                    <a:pt x="433" y="1798"/>
                  </a:lnTo>
                  <a:lnTo>
                    <a:pt x="436" y="1787"/>
                  </a:lnTo>
                  <a:lnTo>
                    <a:pt x="436" y="1774"/>
                  </a:lnTo>
                  <a:lnTo>
                    <a:pt x="436" y="1651"/>
                  </a:lnTo>
                  <a:lnTo>
                    <a:pt x="491" y="1651"/>
                  </a:lnTo>
                  <a:lnTo>
                    <a:pt x="491" y="1874"/>
                  </a:lnTo>
                  <a:lnTo>
                    <a:pt x="436" y="1874"/>
                  </a:lnTo>
                  <a:lnTo>
                    <a:pt x="436" y="1857"/>
                  </a:lnTo>
                  <a:lnTo>
                    <a:pt x="436" y="1857"/>
                  </a:lnTo>
                  <a:lnTo>
                    <a:pt x="431" y="1862"/>
                  </a:lnTo>
                  <a:lnTo>
                    <a:pt x="425" y="1867"/>
                  </a:lnTo>
                  <a:lnTo>
                    <a:pt x="419" y="1871"/>
                  </a:lnTo>
                  <a:lnTo>
                    <a:pt x="412" y="1873"/>
                  </a:lnTo>
                  <a:lnTo>
                    <a:pt x="406" y="1877"/>
                  </a:lnTo>
                  <a:lnTo>
                    <a:pt x="398" y="1878"/>
                  </a:lnTo>
                  <a:lnTo>
                    <a:pt x="390" y="1879"/>
                  </a:lnTo>
                  <a:lnTo>
                    <a:pt x="382" y="1880"/>
                  </a:lnTo>
                  <a:lnTo>
                    <a:pt x="382" y="1880"/>
                  </a:lnTo>
                  <a:lnTo>
                    <a:pt x="369" y="1879"/>
                  </a:lnTo>
                  <a:lnTo>
                    <a:pt x="358" y="1877"/>
                  </a:lnTo>
                  <a:lnTo>
                    <a:pt x="348" y="1873"/>
                  </a:lnTo>
                  <a:lnTo>
                    <a:pt x="338" y="1869"/>
                  </a:lnTo>
                  <a:lnTo>
                    <a:pt x="330" y="1863"/>
                  </a:lnTo>
                  <a:lnTo>
                    <a:pt x="323" y="1858"/>
                  </a:lnTo>
                  <a:lnTo>
                    <a:pt x="318" y="1850"/>
                  </a:lnTo>
                  <a:lnTo>
                    <a:pt x="312" y="1842"/>
                  </a:lnTo>
                  <a:lnTo>
                    <a:pt x="309" y="1834"/>
                  </a:lnTo>
                  <a:lnTo>
                    <a:pt x="306" y="1827"/>
                  </a:lnTo>
                  <a:lnTo>
                    <a:pt x="301" y="1809"/>
                  </a:lnTo>
                  <a:lnTo>
                    <a:pt x="299" y="1792"/>
                  </a:lnTo>
                  <a:lnTo>
                    <a:pt x="298" y="1778"/>
                  </a:lnTo>
                  <a:lnTo>
                    <a:pt x="298" y="1778"/>
                  </a:lnTo>
                  <a:close/>
                  <a:moveTo>
                    <a:pt x="1143" y="1874"/>
                  </a:moveTo>
                  <a:lnTo>
                    <a:pt x="1087" y="1874"/>
                  </a:lnTo>
                  <a:lnTo>
                    <a:pt x="1087" y="1651"/>
                  </a:lnTo>
                  <a:lnTo>
                    <a:pt x="1143" y="1651"/>
                  </a:lnTo>
                  <a:lnTo>
                    <a:pt x="1143" y="1670"/>
                  </a:lnTo>
                  <a:lnTo>
                    <a:pt x="1143" y="1670"/>
                  </a:lnTo>
                  <a:lnTo>
                    <a:pt x="1148" y="1664"/>
                  </a:lnTo>
                  <a:lnTo>
                    <a:pt x="1154" y="1659"/>
                  </a:lnTo>
                  <a:lnTo>
                    <a:pt x="1160" y="1655"/>
                  </a:lnTo>
                  <a:lnTo>
                    <a:pt x="1167" y="1652"/>
                  </a:lnTo>
                  <a:lnTo>
                    <a:pt x="1175" y="1649"/>
                  </a:lnTo>
                  <a:lnTo>
                    <a:pt x="1182" y="1648"/>
                  </a:lnTo>
                  <a:lnTo>
                    <a:pt x="1190" y="1646"/>
                  </a:lnTo>
                  <a:lnTo>
                    <a:pt x="1198" y="1645"/>
                  </a:lnTo>
                  <a:lnTo>
                    <a:pt x="1198" y="1645"/>
                  </a:lnTo>
                  <a:lnTo>
                    <a:pt x="1208" y="1646"/>
                  </a:lnTo>
                  <a:lnTo>
                    <a:pt x="1217" y="1648"/>
                  </a:lnTo>
                  <a:lnTo>
                    <a:pt x="1226" y="1650"/>
                  </a:lnTo>
                  <a:lnTo>
                    <a:pt x="1234" y="1652"/>
                  </a:lnTo>
                  <a:lnTo>
                    <a:pt x="1242" y="1655"/>
                  </a:lnTo>
                  <a:lnTo>
                    <a:pt x="1248" y="1661"/>
                  </a:lnTo>
                  <a:lnTo>
                    <a:pt x="1254" y="1665"/>
                  </a:lnTo>
                  <a:lnTo>
                    <a:pt x="1259" y="1672"/>
                  </a:lnTo>
                  <a:lnTo>
                    <a:pt x="1265" y="1679"/>
                  </a:lnTo>
                  <a:lnTo>
                    <a:pt x="1268" y="1686"/>
                  </a:lnTo>
                  <a:lnTo>
                    <a:pt x="1273" y="1694"/>
                  </a:lnTo>
                  <a:lnTo>
                    <a:pt x="1275" y="1703"/>
                  </a:lnTo>
                  <a:lnTo>
                    <a:pt x="1277" y="1713"/>
                  </a:lnTo>
                  <a:lnTo>
                    <a:pt x="1279" y="1724"/>
                  </a:lnTo>
                  <a:lnTo>
                    <a:pt x="1280" y="1735"/>
                  </a:lnTo>
                  <a:lnTo>
                    <a:pt x="1280" y="1748"/>
                  </a:lnTo>
                  <a:lnTo>
                    <a:pt x="1280" y="1874"/>
                  </a:lnTo>
                  <a:lnTo>
                    <a:pt x="1225" y="1874"/>
                  </a:lnTo>
                  <a:lnTo>
                    <a:pt x="1225" y="1751"/>
                  </a:lnTo>
                  <a:lnTo>
                    <a:pt x="1225" y="1751"/>
                  </a:lnTo>
                  <a:lnTo>
                    <a:pt x="1225" y="1738"/>
                  </a:lnTo>
                  <a:lnTo>
                    <a:pt x="1223" y="1727"/>
                  </a:lnTo>
                  <a:lnTo>
                    <a:pt x="1219" y="1718"/>
                  </a:lnTo>
                  <a:lnTo>
                    <a:pt x="1215" y="1710"/>
                  </a:lnTo>
                  <a:lnTo>
                    <a:pt x="1209" y="1704"/>
                  </a:lnTo>
                  <a:lnTo>
                    <a:pt x="1203" y="1700"/>
                  </a:lnTo>
                  <a:lnTo>
                    <a:pt x="1195" y="1698"/>
                  </a:lnTo>
                  <a:lnTo>
                    <a:pt x="1185" y="1696"/>
                  </a:lnTo>
                  <a:lnTo>
                    <a:pt x="1185" y="1696"/>
                  </a:lnTo>
                  <a:lnTo>
                    <a:pt x="1175" y="1698"/>
                  </a:lnTo>
                  <a:lnTo>
                    <a:pt x="1166" y="1700"/>
                  </a:lnTo>
                  <a:lnTo>
                    <a:pt x="1159" y="1704"/>
                  </a:lnTo>
                  <a:lnTo>
                    <a:pt x="1154" y="1710"/>
                  </a:lnTo>
                  <a:lnTo>
                    <a:pt x="1148" y="1718"/>
                  </a:lnTo>
                  <a:lnTo>
                    <a:pt x="1145" y="1728"/>
                  </a:lnTo>
                  <a:lnTo>
                    <a:pt x="1143" y="1739"/>
                  </a:lnTo>
                  <a:lnTo>
                    <a:pt x="1143" y="1751"/>
                  </a:lnTo>
                  <a:lnTo>
                    <a:pt x="1143" y="1874"/>
                  </a:lnTo>
                  <a:close/>
                  <a:moveTo>
                    <a:pt x="597" y="1755"/>
                  </a:moveTo>
                  <a:lnTo>
                    <a:pt x="597" y="1874"/>
                  </a:lnTo>
                  <a:lnTo>
                    <a:pt x="541" y="1874"/>
                  </a:lnTo>
                  <a:lnTo>
                    <a:pt x="541" y="1651"/>
                  </a:lnTo>
                  <a:lnTo>
                    <a:pt x="597" y="1651"/>
                  </a:lnTo>
                  <a:lnTo>
                    <a:pt x="597" y="1755"/>
                  </a:lnTo>
                  <a:close/>
                  <a:moveTo>
                    <a:pt x="646" y="1585"/>
                  </a:moveTo>
                  <a:lnTo>
                    <a:pt x="701" y="1558"/>
                  </a:lnTo>
                  <a:lnTo>
                    <a:pt x="701" y="1760"/>
                  </a:lnTo>
                  <a:lnTo>
                    <a:pt x="701" y="1874"/>
                  </a:lnTo>
                  <a:lnTo>
                    <a:pt x="646" y="1874"/>
                  </a:lnTo>
                  <a:lnTo>
                    <a:pt x="646" y="1585"/>
                  </a:lnTo>
                  <a:close/>
                  <a:moveTo>
                    <a:pt x="877" y="1666"/>
                  </a:moveTo>
                  <a:lnTo>
                    <a:pt x="877" y="1666"/>
                  </a:lnTo>
                  <a:lnTo>
                    <a:pt x="873" y="1661"/>
                  </a:lnTo>
                  <a:lnTo>
                    <a:pt x="867" y="1658"/>
                  </a:lnTo>
                  <a:lnTo>
                    <a:pt x="860" y="1653"/>
                  </a:lnTo>
                  <a:lnTo>
                    <a:pt x="855" y="1651"/>
                  </a:lnTo>
                  <a:lnTo>
                    <a:pt x="848" y="1649"/>
                  </a:lnTo>
                  <a:lnTo>
                    <a:pt x="841" y="1646"/>
                  </a:lnTo>
                  <a:lnTo>
                    <a:pt x="828" y="1645"/>
                  </a:lnTo>
                  <a:lnTo>
                    <a:pt x="828" y="1645"/>
                  </a:lnTo>
                  <a:lnTo>
                    <a:pt x="818" y="1646"/>
                  </a:lnTo>
                  <a:lnTo>
                    <a:pt x="808" y="1648"/>
                  </a:lnTo>
                  <a:lnTo>
                    <a:pt x="799" y="1650"/>
                  </a:lnTo>
                  <a:lnTo>
                    <a:pt x="791" y="1653"/>
                  </a:lnTo>
                  <a:lnTo>
                    <a:pt x="784" y="1658"/>
                  </a:lnTo>
                  <a:lnTo>
                    <a:pt x="776" y="1663"/>
                  </a:lnTo>
                  <a:lnTo>
                    <a:pt x="769" y="1670"/>
                  </a:lnTo>
                  <a:lnTo>
                    <a:pt x="764" y="1676"/>
                  </a:lnTo>
                  <a:lnTo>
                    <a:pt x="758" y="1684"/>
                  </a:lnTo>
                  <a:lnTo>
                    <a:pt x="754" y="1693"/>
                  </a:lnTo>
                  <a:lnTo>
                    <a:pt x="749" y="1702"/>
                  </a:lnTo>
                  <a:lnTo>
                    <a:pt x="746" y="1712"/>
                  </a:lnTo>
                  <a:lnTo>
                    <a:pt x="744" y="1723"/>
                  </a:lnTo>
                  <a:lnTo>
                    <a:pt x="741" y="1735"/>
                  </a:lnTo>
                  <a:lnTo>
                    <a:pt x="740" y="1748"/>
                  </a:lnTo>
                  <a:lnTo>
                    <a:pt x="740" y="1760"/>
                  </a:lnTo>
                  <a:lnTo>
                    <a:pt x="740" y="1760"/>
                  </a:lnTo>
                  <a:lnTo>
                    <a:pt x="740" y="1774"/>
                  </a:lnTo>
                  <a:lnTo>
                    <a:pt x="741" y="1787"/>
                  </a:lnTo>
                  <a:lnTo>
                    <a:pt x="744" y="1799"/>
                  </a:lnTo>
                  <a:lnTo>
                    <a:pt x="746" y="1810"/>
                  </a:lnTo>
                  <a:lnTo>
                    <a:pt x="749" y="1821"/>
                  </a:lnTo>
                  <a:lnTo>
                    <a:pt x="752" y="1831"/>
                  </a:lnTo>
                  <a:lnTo>
                    <a:pt x="757" y="1840"/>
                  </a:lnTo>
                  <a:lnTo>
                    <a:pt x="762" y="1848"/>
                  </a:lnTo>
                  <a:lnTo>
                    <a:pt x="769" y="1856"/>
                  </a:lnTo>
                  <a:lnTo>
                    <a:pt x="775" y="1861"/>
                  </a:lnTo>
                  <a:lnTo>
                    <a:pt x="783" y="1867"/>
                  </a:lnTo>
                  <a:lnTo>
                    <a:pt x="790" y="1871"/>
                  </a:lnTo>
                  <a:lnTo>
                    <a:pt x="798" y="1874"/>
                  </a:lnTo>
                  <a:lnTo>
                    <a:pt x="807" y="1878"/>
                  </a:lnTo>
                  <a:lnTo>
                    <a:pt x="817" y="1879"/>
                  </a:lnTo>
                  <a:lnTo>
                    <a:pt x="827" y="1880"/>
                  </a:lnTo>
                  <a:lnTo>
                    <a:pt x="827" y="1880"/>
                  </a:lnTo>
                  <a:lnTo>
                    <a:pt x="834" y="1879"/>
                  </a:lnTo>
                  <a:lnTo>
                    <a:pt x="840" y="1878"/>
                  </a:lnTo>
                  <a:lnTo>
                    <a:pt x="847" y="1877"/>
                  </a:lnTo>
                  <a:lnTo>
                    <a:pt x="854" y="1874"/>
                  </a:lnTo>
                  <a:lnTo>
                    <a:pt x="859" y="1871"/>
                  </a:lnTo>
                  <a:lnTo>
                    <a:pt x="866" y="1868"/>
                  </a:lnTo>
                  <a:lnTo>
                    <a:pt x="871" y="1863"/>
                  </a:lnTo>
                  <a:lnTo>
                    <a:pt x="877" y="1858"/>
                  </a:lnTo>
                  <a:lnTo>
                    <a:pt x="877" y="1874"/>
                  </a:lnTo>
                  <a:lnTo>
                    <a:pt x="933" y="1874"/>
                  </a:lnTo>
                  <a:lnTo>
                    <a:pt x="933" y="1558"/>
                  </a:lnTo>
                  <a:lnTo>
                    <a:pt x="877" y="1585"/>
                  </a:lnTo>
                  <a:lnTo>
                    <a:pt x="877" y="1666"/>
                  </a:lnTo>
                  <a:close/>
                  <a:moveTo>
                    <a:pt x="838" y="1829"/>
                  </a:moveTo>
                  <a:lnTo>
                    <a:pt x="838" y="1829"/>
                  </a:lnTo>
                  <a:lnTo>
                    <a:pt x="831" y="1828"/>
                  </a:lnTo>
                  <a:lnTo>
                    <a:pt x="824" y="1825"/>
                  </a:lnTo>
                  <a:lnTo>
                    <a:pt x="817" y="1822"/>
                  </a:lnTo>
                  <a:lnTo>
                    <a:pt x="810" y="1815"/>
                  </a:lnTo>
                  <a:lnTo>
                    <a:pt x="805" y="1807"/>
                  </a:lnTo>
                  <a:lnTo>
                    <a:pt x="800" y="1794"/>
                  </a:lnTo>
                  <a:lnTo>
                    <a:pt x="797" y="1779"/>
                  </a:lnTo>
                  <a:lnTo>
                    <a:pt x="796" y="1759"/>
                  </a:lnTo>
                  <a:lnTo>
                    <a:pt x="796" y="1759"/>
                  </a:lnTo>
                  <a:lnTo>
                    <a:pt x="797" y="1741"/>
                  </a:lnTo>
                  <a:lnTo>
                    <a:pt x="800" y="1728"/>
                  </a:lnTo>
                  <a:lnTo>
                    <a:pt x="805" y="1717"/>
                  </a:lnTo>
                  <a:lnTo>
                    <a:pt x="810" y="1709"/>
                  </a:lnTo>
                  <a:lnTo>
                    <a:pt x="816" y="1702"/>
                  </a:lnTo>
                  <a:lnTo>
                    <a:pt x="824" y="1699"/>
                  </a:lnTo>
                  <a:lnTo>
                    <a:pt x="830" y="1696"/>
                  </a:lnTo>
                  <a:lnTo>
                    <a:pt x="838" y="1696"/>
                  </a:lnTo>
                  <a:lnTo>
                    <a:pt x="838" y="1696"/>
                  </a:lnTo>
                  <a:lnTo>
                    <a:pt x="845" y="1696"/>
                  </a:lnTo>
                  <a:lnTo>
                    <a:pt x="851" y="1699"/>
                  </a:lnTo>
                  <a:lnTo>
                    <a:pt x="858" y="1701"/>
                  </a:lnTo>
                  <a:lnTo>
                    <a:pt x="863" y="1704"/>
                  </a:lnTo>
                  <a:lnTo>
                    <a:pt x="867" y="1708"/>
                  </a:lnTo>
                  <a:lnTo>
                    <a:pt x="871" y="1711"/>
                  </a:lnTo>
                  <a:lnTo>
                    <a:pt x="877" y="1719"/>
                  </a:lnTo>
                  <a:lnTo>
                    <a:pt x="877" y="1807"/>
                  </a:lnTo>
                  <a:lnTo>
                    <a:pt x="877" y="1807"/>
                  </a:lnTo>
                  <a:lnTo>
                    <a:pt x="870" y="1814"/>
                  </a:lnTo>
                  <a:lnTo>
                    <a:pt x="863" y="1821"/>
                  </a:lnTo>
                  <a:lnTo>
                    <a:pt x="858" y="1824"/>
                  </a:lnTo>
                  <a:lnTo>
                    <a:pt x="851" y="1827"/>
                  </a:lnTo>
                  <a:lnTo>
                    <a:pt x="846" y="1828"/>
                  </a:lnTo>
                  <a:lnTo>
                    <a:pt x="838" y="1829"/>
                  </a:lnTo>
                  <a:lnTo>
                    <a:pt x="838" y="1829"/>
                  </a:lnTo>
                  <a:close/>
                  <a:moveTo>
                    <a:pt x="2084" y="1645"/>
                  </a:moveTo>
                  <a:lnTo>
                    <a:pt x="2084" y="1645"/>
                  </a:lnTo>
                  <a:lnTo>
                    <a:pt x="2079" y="1646"/>
                  </a:lnTo>
                  <a:lnTo>
                    <a:pt x="2072" y="1648"/>
                  </a:lnTo>
                  <a:lnTo>
                    <a:pt x="2059" y="1651"/>
                  </a:lnTo>
                  <a:lnTo>
                    <a:pt x="2046" y="1658"/>
                  </a:lnTo>
                  <a:lnTo>
                    <a:pt x="2035" y="1666"/>
                  </a:lnTo>
                  <a:lnTo>
                    <a:pt x="2035" y="1563"/>
                  </a:lnTo>
                  <a:lnTo>
                    <a:pt x="1980" y="1591"/>
                  </a:lnTo>
                  <a:lnTo>
                    <a:pt x="1980" y="1874"/>
                  </a:lnTo>
                  <a:lnTo>
                    <a:pt x="2035" y="1874"/>
                  </a:lnTo>
                  <a:lnTo>
                    <a:pt x="2035" y="1858"/>
                  </a:lnTo>
                  <a:lnTo>
                    <a:pt x="2035" y="1858"/>
                  </a:lnTo>
                  <a:lnTo>
                    <a:pt x="2040" y="1863"/>
                  </a:lnTo>
                  <a:lnTo>
                    <a:pt x="2046" y="1868"/>
                  </a:lnTo>
                  <a:lnTo>
                    <a:pt x="2052" y="1871"/>
                  </a:lnTo>
                  <a:lnTo>
                    <a:pt x="2059" y="1874"/>
                  </a:lnTo>
                  <a:lnTo>
                    <a:pt x="2064" y="1877"/>
                  </a:lnTo>
                  <a:lnTo>
                    <a:pt x="2072" y="1878"/>
                  </a:lnTo>
                  <a:lnTo>
                    <a:pt x="2079" y="1879"/>
                  </a:lnTo>
                  <a:lnTo>
                    <a:pt x="2085" y="1880"/>
                  </a:lnTo>
                  <a:lnTo>
                    <a:pt x="2085" y="1880"/>
                  </a:lnTo>
                  <a:lnTo>
                    <a:pt x="2095" y="1879"/>
                  </a:lnTo>
                  <a:lnTo>
                    <a:pt x="2105" y="1878"/>
                  </a:lnTo>
                  <a:lnTo>
                    <a:pt x="2114" y="1876"/>
                  </a:lnTo>
                  <a:lnTo>
                    <a:pt x="2123" y="1871"/>
                  </a:lnTo>
                  <a:lnTo>
                    <a:pt x="2131" y="1867"/>
                  </a:lnTo>
                  <a:lnTo>
                    <a:pt x="2137" y="1862"/>
                  </a:lnTo>
                  <a:lnTo>
                    <a:pt x="2144" y="1856"/>
                  </a:lnTo>
                  <a:lnTo>
                    <a:pt x="2150" y="1849"/>
                  </a:lnTo>
                  <a:lnTo>
                    <a:pt x="2155" y="1840"/>
                  </a:lnTo>
                  <a:lnTo>
                    <a:pt x="2160" y="1831"/>
                  </a:lnTo>
                  <a:lnTo>
                    <a:pt x="2163" y="1821"/>
                  </a:lnTo>
                  <a:lnTo>
                    <a:pt x="2166" y="1811"/>
                  </a:lnTo>
                  <a:lnTo>
                    <a:pt x="2170" y="1800"/>
                  </a:lnTo>
                  <a:lnTo>
                    <a:pt x="2171" y="1788"/>
                  </a:lnTo>
                  <a:lnTo>
                    <a:pt x="2172" y="1774"/>
                  </a:lnTo>
                  <a:lnTo>
                    <a:pt x="2173" y="1760"/>
                  </a:lnTo>
                  <a:lnTo>
                    <a:pt x="2173" y="1760"/>
                  </a:lnTo>
                  <a:lnTo>
                    <a:pt x="2172" y="1748"/>
                  </a:lnTo>
                  <a:lnTo>
                    <a:pt x="2171" y="1735"/>
                  </a:lnTo>
                  <a:lnTo>
                    <a:pt x="2169" y="1723"/>
                  </a:lnTo>
                  <a:lnTo>
                    <a:pt x="2166" y="1712"/>
                  </a:lnTo>
                  <a:lnTo>
                    <a:pt x="2163" y="1702"/>
                  </a:lnTo>
                  <a:lnTo>
                    <a:pt x="2159" y="1693"/>
                  </a:lnTo>
                  <a:lnTo>
                    <a:pt x="2154" y="1684"/>
                  </a:lnTo>
                  <a:lnTo>
                    <a:pt x="2149" y="1676"/>
                  </a:lnTo>
                  <a:lnTo>
                    <a:pt x="2143" y="1670"/>
                  </a:lnTo>
                  <a:lnTo>
                    <a:pt x="2136" y="1663"/>
                  </a:lnTo>
                  <a:lnTo>
                    <a:pt x="2129" y="1658"/>
                  </a:lnTo>
                  <a:lnTo>
                    <a:pt x="2121" y="1653"/>
                  </a:lnTo>
                  <a:lnTo>
                    <a:pt x="2113" y="1650"/>
                  </a:lnTo>
                  <a:lnTo>
                    <a:pt x="2104" y="1648"/>
                  </a:lnTo>
                  <a:lnTo>
                    <a:pt x="2094" y="1646"/>
                  </a:lnTo>
                  <a:lnTo>
                    <a:pt x="2084" y="1645"/>
                  </a:lnTo>
                  <a:lnTo>
                    <a:pt x="2084" y="1645"/>
                  </a:lnTo>
                  <a:close/>
                  <a:moveTo>
                    <a:pt x="2074" y="1696"/>
                  </a:moveTo>
                  <a:lnTo>
                    <a:pt x="2074" y="1696"/>
                  </a:lnTo>
                  <a:lnTo>
                    <a:pt x="2082" y="1698"/>
                  </a:lnTo>
                  <a:lnTo>
                    <a:pt x="2090" y="1700"/>
                  </a:lnTo>
                  <a:lnTo>
                    <a:pt x="2096" y="1704"/>
                  </a:lnTo>
                  <a:lnTo>
                    <a:pt x="2103" y="1711"/>
                  </a:lnTo>
                  <a:lnTo>
                    <a:pt x="2109" y="1719"/>
                  </a:lnTo>
                  <a:lnTo>
                    <a:pt x="2112" y="1730"/>
                  </a:lnTo>
                  <a:lnTo>
                    <a:pt x="2115" y="1743"/>
                  </a:lnTo>
                  <a:lnTo>
                    <a:pt x="2116" y="1759"/>
                  </a:lnTo>
                  <a:lnTo>
                    <a:pt x="2116" y="1759"/>
                  </a:lnTo>
                  <a:lnTo>
                    <a:pt x="2115" y="1775"/>
                  </a:lnTo>
                  <a:lnTo>
                    <a:pt x="2113" y="1790"/>
                  </a:lnTo>
                  <a:lnTo>
                    <a:pt x="2111" y="1801"/>
                  </a:lnTo>
                  <a:lnTo>
                    <a:pt x="2106" y="1811"/>
                  </a:lnTo>
                  <a:lnTo>
                    <a:pt x="2100" y="1819"/>
                  </a:lnTo>
                  <a:lnTo>
                    <a:pt x="2093" y="1824"/>
                  </a:lnTo>
                  <a:lnTo>
                    <a:pt x="2085" y="1828"/>
                  </a:lnTo>
                  <a:lnTo>
                    <a:pt x="2075" y="1829"/>
                  </a:lnTo>
                  <a:lnTo>
                    <a:pt x="2075" y="1829"/>
                  </a:lnTo>
                  <a:lnTo>
                    <a:pt x="2067" y="1828"/>
                  </a:lnTo>
                  <a:lnTo>
                    <a:pt x="2061" y="1827"/>
                  </a:lnTo>
                  <a:lnTo>
                    <a:pt x="2055" y="1823"/>
                  </a:lnTo>
                  <a:lnTo>
                    <a:pt x="2050" y="1821"/>
                  </a:lnTo>
                  <a:lnTo>
                    <a:pt x="2041" y="1813"/>
                  </a:lnTo>
                  <a:lnTo>
                    <a:pt x="2035" y="1808"/>
                  </a:lnTo>
                  <a:lnTo>
                    <a:pt x="2035" y="1719"/>
                  </a:lnTo>
                  <a:lnTo>
                    <a:pt x="2035" y="1719"/>
                  </a:lnTo>
                  <a:lnTo>
                    <a:pt x="2039" y="1714"/>
                  </a:lnTo>
                  <a:lnTo>
                    <a:pt x="2043" y="1710"/>
                  </a:lnTo>
                  <a:lnTo>
                    <a:pt x="2047" y="1705"/>
                  </a:lnTo>
                  <a:lnTo>
                    <a:pt x="2052" y="1702"/>
                  </a:lnTo>
                  <a:lnTo>
                    <a:pt x="2057" y="1700"/>
                  </a:lnTo>
                  <a:lnTo>
                    <a:pt x="2063" y="1698"/>
                  </a:lnTo>
                  <a:lnTo>
                    <a:pt x="2069" y="1696"/>
                  </a:lnTo>
                  <a:lnTo>
                    <a:pt x="2074" y="1696"/>
                  </a:lnTo>
                  <a:lnTo>
                    <a:pt x="2074" y="1696"/>
                  </a:lnTo>
                  <a:close/>
                  <a:moveTo>
                    <a:pt x="1455" y="1666"/>
                  </a:moveTo>
                  <a:lnTo>
                    <a:pt x="1455" y="1666"/>
                  </a:lnTo>
                  <a:lnTo>
                    <a:pt x="1451" y="1662"/>
                  </a:lnTo>
                  <a:lnTo>
                    <a:pt x="1445" y="1658"/>
                  </a:lnTo>
                  <a:lnTo>
                    <a:pt x="1438" y="1654"/>
                  </a:lnTo>
                  <a:lnTo>
                    <a:pt x="1433" y="1651"/>
                  </a:lnTo>
                  <a:lnTo>
                    <a:pt x="1426" y="1649"/>
                  </a:lnTo>
                  <a:lnTo>
                    <a:pt x="1419" y="1646"/>
                  </a:lnTo>
                  <a:lnTo>
                    <a:pt x="1413" y="1646"/>
                  </a:lnTo>
                  <a:lnTo>
                    <a:pt x="1406" y="1645"/>
                  </a:lnTo>
                  <a:lnTo>
                    <a:pt x="1406" y="1645"/>
                  </a:lnTo>
                  <a:lnTo>
                    <a:pt x="1396" y="1646"/>
                  </a:lnTo>
                  <a:lnTo>
                    <a:pt x="1386" y="1648"/>
                  </a:lnTo>
                  <a:lnTo>
                    <a:pt x="1377" y="1650"/>
                  </a:lnTo>
                  <a:lnTo>
                    <a:pt x="1369" y="1653"/>
                  </a:lnTo>
                  <a:lnTo>
                    <a:pt x="1362" y="1658"/>
                  </a:lnTo>
                  <a:lnTo>
                    <a:pt x="1354" y="1663"/>
                  </a:lnTo>
                  <a:lnTo>
                    <a:pt x="1347" y="1670"/>
                  </a:lnTo>
                  <a:lnTo>
                    <a:pt x="1342" y="1676"/>
                  </a:lnTo>
                  <a:lnTo>
                    <a:pt x="1336" y="1684"/>
                  </a:lnTo>
                  <a:lnTo>
                    <a:pt x="1332" y="1693"/>
                  </a:lnTo>
                  <a:lnTo>
                    <a:pt x="1327" y="1702"/>
                  </a:lnTo>
                  <a:lnTo>
                    <a:pt x="1324" y="1712"/>
                  </a:lnTo>
                  <a:lnTo>
                    <a:pt x="1322" y="1723"/>
                  </a:lnTo>
                  <a:lnTo>
                    <a:pt x="1319" y="1735"/>
                  </a:lnTo>
                  <a:lnTo>
                    <a:pt x="1318" y="1748"/>
                  </a:lnTo>
                  <a:lnTo>
                    <a:pt x="1318" y="1760"/>
                  </a:lnTo>
                  <a:lnTo>
                    <a:pt x="1318" y="1760"/>
                  </a:lnTo>
                  <a:lnTo>
                    <a:pt x="1318" y="1774"/>
                  </a:lnTo>
                  <a:lnTo>
                    <a:pt x="1319" y="1787"/>
                  </a:lnTo>
                  <a:lnTo>
                    <a:pt x="1322" y="1799"/>
                  </a:lnTo>
                  <a:lnTo>
                    <a:pt x="1324" y="1810"/>
                  </a:lnTo>
                  <a:lnTo>
                    <a:pt x="1327" y="1821"/>
                  </a:lnTo>
                  <a:lnTo>
                    <a:pt x="1330" y="1831"/>
                  </a:lnTo>
                  <a:lnTo>
                    <a:pt x="1336" y="1840"/>
                  </a:lnTo>
                  <a:lnTo>
                    <a:pt x="1340" y="1848"/>
                  </a:lnTo>
                  <a:lnTo>
                    <a:pt x="1347" y="1856"/>
                  </a:lnTo>
                  <a:lnTo>
                    <a:pt x="1353" y="1861"/>
                  </a:lnTo>
                  <a:lnTo>
                    <a:pt x="1360" y="1867"/>
                  </a:lnTo>
                  <a:lnTo>
                    <a:pt x="1368" y="1871"/>
                  </a:lnTo>
                  <a:lnTo>
                    <a:pt x="1376" y="1874"/>
                  </a:lnTo>
                  <a:lnTo>
                    <a:pt x="1385" y="1878"/>
                  </a:lnTo>
                  <a:lnTo>
                    <a:pt x="1395" y="1879"/>
                  </a:lnTo>
                  <a:lnTo>
                    <a:pt x="1405" y="1879"/>
                  </a:lnTo>
                  <a:lnTo>
                    <a:pt x="1405" y="1879"/>
                  </a:lnTo>
                  <a:lnTo>
                    <a:pt x="1412" y="1879"/>
                  </a:lnTo>
                  <a:lnTo>
                    <a:pt x="1418" y="1878"/>
                  </a:lnTo>
                  <a:lnTo>
                    <a:pt x="1425" y="1877"/>
                  </a:lnTo>
                  <a:lnTo>
                    <a:pt x="1432" y="1874"/>
                  </a:lnTo>
                  <a:lnTo>
                    <a:pt x="1438" y="1871"/>
                  </a:lnTo>
                  <a:lnTo>
                    <a:pt x="1444" y="1867"/>
                  </a:lnTo>
                  <a:lnTo>
                    <a:pt x="1449" y="1863"/>
                  </a:lnTo>
                  <a:lnTo>
                    <a:pt x="1455" y="1858"/>
                  </a:lnTo>
                  <a:lnTo>
                    <a:pt x="1455" y="1863"/>
                  </a:lnTo>
                  <a:lnTo>
                    <a:pt x="1455" y="1863"/>
                  </a:lnTo>
                  <a:lnTo>
                    <a:pt x="1455" y="1872"/>
                  </a:lnTo>
                  <a:lnTo>
                    <a:pt x="1454" y="1882"/>
                  </a:lnTo>
                  <a:lnTo>
                    <a:pt x="1452" y="1892"/>
                  </a:lnTo>
                  <a:lnTo>
                    <a:pt x="1449" y="1897"/>
                  </a:lnTo>
                  <a:lnTo>
                    <a:pt x="1446" y="1901"/>
                  </a:lnTo>
                  <a:lnTo>
                    <a:pt x="1443" y="1906"/>
                  </a:lnTo>
                  <a:lnTo>
                    <a:pt x="1438" y="1910"/>
                  </a:lnTo>
                  <a:lnTo>
                    <a:pt x="1432" y="1913"/>
                  </a:lnTo>
                  <a:lnTo>
                    <a:pt x="1425" y="1916"/>
                  </a:lnTo>
                  <a:lnTo>
                    <a:pt x="1417" y="1919"/>
                  </a:lnTo>
                  <a:lnTo>
                    <a:pt x="1407" y="1920"/>
                  </a:lnTo>
                  <a:lnTo>
                    <a:pt x="1396" y="1922"/>
                  </a:lnTo>
                  <a:lnTo>
                    <a:pt x="1384" y="1922"/>
                  </a:lnTo>
                  <a:lnTo>
                    <a:pt x="1382" y="1922"/>
                  </a:lnTo>
                  <a:lnTo>
                    <a:pt x="1401" y="1966"/>
                  </a:lnTo>
                  <a:lnTo>
                    <a:pt x="1402" y="1966"/>
                  </a:lnTo>
                  <a:lnTo>
                    <a:pt x="1402" y="1966"/>
                  </a:lnTo>
                  <a:lnTo>
                    <a:pt x="1415" y="1966"/>
                  </a:lnTo>
                  <a:lnTo>
                    <a:pt x="1427" y="1963"/>
                  </a:lnTo>
                  <a:lnTo>
                    <a:pt x="1439" y="1961"/>
                  </a:lnTo>
                  <a:lnTo>
                    <a:pt x="1449" y="1958"/>
                  </a:lnTo>
                  <a:lnTo>
                    <a:pt x="1459" y="1954"/>
                  </a:lnTo>
                  <a:lnTo>
                    <a:pt x="1468" y="1950"/>
                  </a:lnTo>
                  <a:lnTo>
                    <a:pt x="1476" y="1943"/>
                  </a:lnTo>
                  <a:lnTo>
                    <a:pt x="1484" y="1938"/>
                  </a:lnTo>
                  <a:lnTo>
                    <a:pt x="1491" y="1930"/>
                  </a:lnTo>
                  <a:lnTo>
                    <a:pt x="1495" y="1921"/>
                  </a:lnTo>
                  <a:lnTo>
                    <a:pt x="1501" y="1912"/>
                  </a:lnTo>
                  <a:lnTo>
                    <a:pt x="1504" y="1902"/>
                  </a:lnTo>
                  <a:lnTo>
                    <a:pt x="1507" y="1891"/>
                  </a:lnTo>
                  <a:lnTo>
                    <a:pt x="1509" y="1880"/>
                  </a:lnTo>
                  <a:lnTo>
                    <a:pt x="1511" y="1868"/>
                  </a:lnTo>
                  <a:lnTo>
                    <a:pt x="1511" y="1853"/>
                  </a:lnTo>
                  <a:lnTo>
                    <a:pt x="1511" y="1651"/>
                  </a:lnTo>
                  <a:lnTo>
                    <a:pt x="1455" y="1651"/>
                  </a:lnTo>
                  <a:lnTo>
                    <a:pt x="1455" y="1666"/>
                  </a:lnTo>
                  <a:close/>
                  <a:moveTo>
                    <a:pt x="1455" y="1719"/>
                  </a:moveTo>
                  <a:lnTo>
                    <a:pt x="1455" y="1807"/>
                  </a:lnTo>
                  <a:lnTo>
                    <a:pt x="1455" y="1807"/>
                  </a:lnTo>
                  <a:lnTo>
                    <a:pt x="1448" y="1814"/>
                  </a:lnTo>
                  <a:lnTo>
                    <a:pt x="1439" y="1822"/>
                  </a:lnTo>
                  <a:lnTo>
                    <a:pt x="1435" y="1824"/>
                  </a:lnTo>
                  <a:lnTo>
                    <a:pt x="1429" y="1827"/>
                  </a:lnTo>
                  <a:lnTo>
                    <a:pt x="1423" y="1828"/>
                  </a:lnTo>
                  <a:lnTo>
                    <a:pt x="1416" y="1829"/>
                  </a:lnTo>
                  <a:lnTo>
                    <a:pt x="1416" y="1829"/>
                  </a:lnTo>
                  <a:lnTo>
                    <a:pt x="1408" y="1828"/>
                  </a:lnTo>
                  <a:lnTo>
                    <a:pt x="1402" y="1825"/>
                  </a:lnTo>
                  <a:lnTo>
                    <a:pt x="1394" y="1821"/>
                  </a:lnTo>
                  <a:lnTo>
                    <a:pt x="1388" y="1815"/>
                  </a:lnTo>
                  <a:lnTo>
                    <a:pt x="1383" y="1807"/>
                  </a:lnTo>
                  <a:lnTo>
                    <a:pt x="1378" y="1794"/>
                  </a:lnTo>
                  <a:lnTo>
                    <a:pt x="1375" y="1779"/>
                  </a:lnTo>
                  <a:lnTo>
                    <a:pt x="1374" y="1759"/>
                  </a:lnTo>
                  <a:lnTo>
                    <a:pt x="1374" y="1759"/>
                  </a:lnTo>
                  <a:lnTo>
                    <a:pt x="1375" y="1741"/>
                  </a:lnTo>
                  <a:lnTo>
                    <a:pt x="1378" y="1728"/>
                  </a:lnTo>
                  <a:lnTo>
                    <a:pt x="1383" y="1717"/>
                  </a:lnTo>
                  <a:lnTo>
                    <a:pt x="1388" y="1709"/>
                  </a:lnTo>
                  <a:lnTo>
                    <a:pt x="1394" y="1702"/>
                  </a:lnTo>
                  <a:lnTo>
                    <a:pt x="1402" y="1699"/>
                  </a:lnTo>
                  <a:lnTo>
                    <a:pt x="1408" y="1696"/>
                  </a:lnTo>
                  <a:lnTo>
                    <a:pt x="1416" y="1696"/>
                  </a:lnTo>
                  <a:lnTo>
                    <a:pt x="1416" y="1696"/>
                  </a:lnTo>
                  <a:lnTo>
                    <a:pt x="1423" y="1696"/>
                  </a:lnTo>
                  <a:lnTo>
                    <a:pt x="1429" y="1699"/>
                  </a:lnTo>
                  <a:lnTo>
                    <a:pt x="1436" y="1701"/>
                  </a:lnTo>
                  <a:lnTo>
                    <a:pt x="1441" y="1703"/>
                  </a:lnTo>
                  <a:lnTo>
                    <a:pt x="1445" y="1708"/>
                  </a:lnTo>
                  <a:lnTo>
                    <a:pt x="1449" y="1711"/>
                  </a:lnTo>
                  <a:lnTo>
                    <a:pt x="1455" y="1719"/>
                  </a:lnTo>
                  <a:lnTo>
                    <a:pt x="1455" y="1719"/>
                  </a:lnTo>
                  <a:close/>
                  <a:moveTo>
                    <a:pt x="1683" y="1705"/>
                  </a:moveTo>
                  <a:lnTo>
                    <a:pt x="1683" y="1705"/>
                  </a:lnTo>
                  <a:lnTo>
                    <a:pt x="1696" y="1699"/>
                  </a:lnTo>
                  <a:lnTo>
                    <a:pt x="1709" y="1694"/>
                  </a:lnTo>
                  <a:lnTo>
                    <a:pt x="1724" y="1691"/>
                  </a:lnTo>
                  <a:lnTo>
                    <a:pt x="1740" y="1690"/>
                  </a:lnTo>
                  <a:lnTo>
                    <a:pt x="1740" y="1690"/>
                  </a:lnTo>
                  <a:lnTo>
                    <a:pt x="1750" y="1691"/>
                  </a:lnTo>
                  <a:lnTo>
                    <a:pt x="1757" y="1692"/>
                  </a:lnTo>
                  <a:lnTo>
                    <a:pt x="1764" y="1694"/>
                  </a:lnTo>
                  <a:lnTo>
                    <a:pt x="1770" y="1699"/>
                  </a:lnTo>
                  <a:lnTo>
                    <a:pt x="1774" y="1703"/>
                  </a:lnTo>
                  <a:lnTo>
                    <a:pt x="1777" y="1709"/>
                  </a:lnTo>
                  <a:lnTo>
                    <a:pt x="1780" y="1714"/>
                  </a:lnTo>
                  <a:lnTo>
                    <a:pt x="1780" y="1722"/>
                  </a:lnTo>
                  <a:lnTo>
                    <a:pt x="1780" y="1738"/>
                  </a:lnTo>
                  <a:lnTo>
                    <a:pt x="1780" y="1738"/>
                  </a:lnTo>
                  <a:lnTo>
                    <a:pt x="1770" y="1733"/>
                  </a:lnTo>
                  <a:lnTo>
                    <a:pt x="1757" y="1730"/>
                  </a:lnTo>
                  <a:lnTo>
                    <a:pt x="1745" y="1728"/>
                  </a:lnTo>
                  <a:lnTo>
                    <a:pt x="1732" y="1727"/>
                  </a:lnTo>
                  <a:lnTo>
                    <a:pt x="1732" y="1727"/>
                  </a:lnTo>
                  <a:lnTo>
                    <a:pt x="1716" y="1728"/>
                  </a:lnTo>
                  <a:lnTo>
                    <a:pt x="1701" y="1731"/>
                  </a:lnTo>
                  <a:lnTo>
                    <a:pt x="1686" y="1735"/>
                  </a:lnTo>
                  <a:lnTo>
                    <a:pt x="1678" y="1739"/>
                  </a:lnTo>
                  <a:lnTo>
                    <a:pt x="1672" y="1743"/>
                  </a:lnTo>
                  <a:lnTo>
                    <a:pt x="1666" y="1748"/>
                  </a:lnTo>
                  <a:lnTo>
                    <a:pt x="1661" y="1753"/>
                  </a:lnTo>
                  <a:lnTo>
                    <a:pt x="1655" y="1759"/>
                  </a:lnTo>
                  <a:lnTo>
                    <a:pt x="1651" y="1765"/>
                  </a:lnTo>
                  <a:lnTo>
                    <a:pt x="1647" y="1773"/>
                  </a:lnTo>
                  <a:lnTo>
                    <a:pt x="1645" y="1782"/>
                  </a:lnTo>
                  <a:lnTo>
                    <a:pt x="1644" y="1791"/>
                  </a:lnTo>
                  <a:lnTo>
                    <a:pt x="1643" y="1800"/>
                  </a:lnTo>
                  <a:lnTo>
                    <a:pt x="1643" y="1800"/>
                  </a:lnTo>
                  <a:lnTo>
                    <a:pt x="1644" y="1811"/>
                  </a:lnTo>
                  <a:lnTo>
                    <a:pt x="1645" y="1821"/>
                  </a:lnTo>
                  <a:lnTo>
                    <a:pt x="1647" y="1829"/>
                  </a:lnTo>
                  <a:lnTo>
                    <a:pt x="1651" y="1838"/>
                  </a:lnTo>
                  <a:lnTo>
                    <a:pt x="1654" y="1844"/>
                  </a:lnTo>
                  <a:lnTo>
                    <a:pt x="1659" y="1851"/>
                  </a:lnTo>
                  <a:lnTo>
                    <a:pt x="1664" y="1857"/>
                  </a:lnTo>
                  <a:lnTo>
                    <a:pt x="1671" y="1862"/>
                  </a:lnTo>
                  <a:lnTo>
                    <a:pt x="1676" y="1867"/>
                  </a:lnTo>
                  <a:lnTo>
                    <a:pt x="1683" y="1870"/>
                  </a:lnTo>
                  <a:lnTo>
                    <a:pt x="1697" y="1876"/>
                  </a:lnTo>
                  <a:lnTo>
                    <a:pt x="1712" y="1879"/>
                  </a:lnTo>
                  <a:lnTo>
                    <a:pt x="1726" y="1880"/>
                  </a:lnTo>
                  <a:lnTo>
                    <a:pt x="1726" y="1880"/>
                  </a:lnTo>
                  <a:lnTo>
                    <a:pt x="1738" y="1878"/>
                  </a:lnTo>
                  <a:lnTo>
                    <a:pt x="1746" y="1877"/>
                  </a:lnTo>
                  <a:lnTo>
                    <a:pt x="1753" y="1874"/>
                  </a:lnTo>
                  <a:lnTo>
                    <a:pt x="1761" y="1871"/>
                  </a:lnTo>
                  <a:lnTo>
                    <a:pt x="1767" y="1867"/>
                  </a:lnTo>
                  <a:lnTo>
                    <a:pt x="1774" y="1862"/>
                  </a:lnTo>
                  <a:lnTo>
                    <a:pt x="1780" y="1857"/>
                  </a:lnTo>
                  <a:lnTo>
                    <a:pt x="1780" y="1874"/>
                  </a:lnTo>
                  <a:lnTo>
                    <a:pt x="1835" y="1874"/>
                  </a:lnTo>
                  <a:lnTo>
                    <a:pt x="1835" y="1723"/>
                  </a:lnTo>
                  <a:lnTo>
                    <a:pt x="1835" y="1723"/>
                  </a:lnTo>
                  <a:lnTo>
                    <a:pt x="1835" y="1714"/>
                  </a:lnTo>
                  <a:lnTo>
                    <a:pt x="1834" y="1707"/>
                  </a:lnTo>
                  <a:lnTo>
                    <a:pt x="1832" y="1699"/>
                  </a:lnTo>
                  <a:lnTo>
                    <a:pt x="1830" y="1691"/>
                  </a:lnTo>
                  <a:lnTo>
                    <a:pt x="1825" y="1684"/>
                  </a:lnTo>
                  <a:lnTo>
                    <a:pt x="1822" y="1678"/>
                  </a:lnTo>
                  <a:lnTo>
                    <a:pt x="1816" y="1672"/>
                  </a:lnTo>
                  <a:lnTo>
                    <a:pt x="1811" y="1666"/>
                  </a:lnTo>
                  <a:lnTo>
                    <a:pt x="1805" y="1662"/>
                  </a:lnTo>
                  <a:lnTo>
                    <a:pt x="1798" y="1658"/>
                  </a:lnTo>
                  <a:lnTo>
                    <a:pt x="1791" y="1654"/>
                  </a:lnTo>
                  <a:lnTo>
                    <a:pt x="1783" y="1651"/>
                  </a:lnTo>
                  <a:lnTo>
                    <a:pt x="1774" y="1649"/>
                  </a:lnTo>
                  <a:lnTo>
                    <a:pt x="1765" y="1648"/>
                  </a:lnTo>
                  <a:lnTo>
                    <a:pt x="1755" y="1646"/>
                  </a:lnTo>
                  <a:lnTo>
                    <a:pt x="1745" y="1645"/>
                  </a:lnTo>
                  <a:lnTo>
                    <a:pt x="1745" y="1645"/>
                  </a:lnTo>
                  <a:lnTo>
                    <a:pt x="1733" y="1646"/>
                  </a:lnTo>
                  <a:lnTo>
                    <a:pt x="1723" y="1646"/>
                  </a:lnTo>
                  <a:lnTo>
                    <a:pt x="1712" y="1649"/>
                  </a:lnTo>
                  <a:lnTo>
                    <a:pt x="1701" y="1651"/>
                  </a:lnTo>
                  <a:lnTo>
                    <a:pt x="1691" y="1654"/>
                  </a:lnTo>
                  <a:lnTo>
                    <a:pt x="1681" y="1658"/>
                  </a:lnTo>
                  <a:lnTo>
                    <a:pt x="1671" y="1662"/>
                  </a:lnTo>
                  <a:lnTo>
                    <a:pt x="1661" y="1668"/>
                  </a:lnTo>
                  <a:lnTo>
                    <a:pt x="1683" y="1705"/>
                  </a:lnTo>
                  <a:close/>
                  <a:moveTo>
                    <a:pt x="1698" y="1800"/>
                  </a:moveTo>
                  <a:lnTo>
                    <a:pt x="1698" y="1800"/>
                  </a:lnTo>
                  <a:lnTo>
                    <a:pt x="1698" y="1793"/>
                  </a:lnTo>
                  <a:lnTo>
                    <a:pt x="1701" y="1787"/>
                  </a:lnTo>
                  <a:lnTo>
                    <a:pt x="1704" y="1781"/>
                  </a:lnTo>
                  <a:lnTo>
                    <a:pt x="1708" y="1777"/>
                  </a:lnTo>
                  <a:lnTo>
                    <a:pt x="1714" y="1773"/>
                  </a:lnTo>
                  <a:lnTo>
                    <a:pt x="1721" y="1771"/>
                  </a:lnTo>
                  <a:lnTo>
                    <a:pt x="1728" y="1769"/>
                  </a:lnTo>
                  <a:lnTo>
                    <a:pt x="1736" y="1769"/>
                  </a:lnTo>
                  <a:lnTo>
                    <a:pt x="1736" y="1769"/>
                  </a:lnTo>
                  <a:lnTo>
                    <a:pt x="1748" y="1769"/>
                  </a:lnTo>
                  <a:lnTo>
                    <a:pt x="1760" y="1771"/>
                  </a:lnTo>
                  <a:lnTo>
                    <a:pt x="1770" y="1774"/>
                  </a:lnTo>
                  <a:lnTo>
                    <a:pt x="1780" y="1780"/>
                  </a:lnTo>
                  <a:lnTo>
                    <a:pt x="1780" y="1810"/>
                  </a:lnTo>
                  <a:lnTo>
                    <a:pt x="1780" y="1810"/>
                  </a:lnTo>
                  <a:lnTo>
                    <a:pt x="1777" y="1814"/>
                  </a:lnTo>
                  <a:lnTo>
                    <a:pt x="1773" y="1819"/>
                  </a:lnTo>
                  <a:lnTo>
                    <a:pt x="1768" y="1823"/>
                  </a:lnTo>
                  <a:lnTo>
                    <a:pt x="1763" y="1827"/>
                  </a:lnTo>
                  <a:lnTo>
                    <a:pt x="1757" y="1830"/>
                  </a:lnTo>
                  <a:lnTo>
                    <a:pt x="1751" y="1832"/>
                  </a:lnTo>
                  <a:lnTo>
                    <a:pt x="1744" y="1833"/>
                  </a:lnTo>
                  <a:lnTo>
                    <a:pt x="1736" y="1834"/>
                  </a:lnTo>
                  <a:lnTo>
                    <a:pt x="1736" y="1834"/>
                  </a:lnTo>
                  <a:lnTo>
                    <a:pt x="1728" y="1833"/>
                  </a:lnTo>
                  <a:lnTo>
                    <a:pt x="1721" y="1831"/>
                  </a:lnTo>
                  <a:lnTo>
                    <a:pt x="1714" y="1829"/>
                  </a:lnTo>
                  <a:lnTo>
                    <a:pt x="1708" y="1824"/>
                  </a:lnTo>
                  <a:lnTo>
                    <a:pt x="1704" y="1820"/>
                  </a:lnTo>
                  <a:lnTo>
                    <a:pt x="1701" y="1814"/>
                  </a:lnTo>
                  <a:lnTo>
                    <a:pt x="1699" y="1808"/>
                  </a:lnTo>
                  <a:lnTo>
                    <a:pt x="1698" y="1800"/>
                  </a:lnTo>
                  <a:lnTo>
                    <a:pt x="1698" y="1800"/>
                  </a:lnTo>
                  <a:close/>
                  <a:moveTo>
                    <a:pt x="2350" y="1810"/>
                  </a:moveTo>
                  <a:lnTo>
                    <a:pt x="2350" y="1810"/>
                  </a:lnTo>
                  <a:lnTo>
                    <a:pt x="2342" y="1817"/>
                  </a:lnTo>
                  <a:lnTo>
                    <a:pt x="2332" y="1822"/>
                  </a:lnTo>
                  <a:lnTo>
                    <a:pt x="2326" y="1824"/>
                  </a:lnTo>
                  <a:lnTo>
                    <a:pt x="2320" y="1827"/>
                  </a:lnTo>
                  <a:lnTo>
                    <a:pt x="2313" y="1828"/>
                  </a:lnTo>
                  <a:lnTo>
                    <a:pt x="2306" y="1829"/>
                  </a:lnTo>
                  <a:lnTo>
                    <a:pt x="2306" y="1829"/>
                  </a:lnTo>
                  <a:lnTo>
                    <a:pt x="2301" y="1828"/>
                  </a:lnTo>
                  <a:lnTo>
                    <a:pt x="2294" y="1828"/>
                  </a:lnTo>
                  <a:lnTo>
                    <a:pt x="2286" y="1825"/>
                  </a:lnTo>
                  <a:lnTo>
                    <a:pt x="2277" y="1821"/>
                  </a:lnTo>
                  <a:lnTo>
                    <a:pt x="2270" y="1815"/>
                  </a:lnTo>
                  <a:lnTo>
                    <a:pt x="2266" y="1811"/>
                  </a:lnTo>
                  <a:lnTo>
                    <a:pt x="2263" y="1807"/>
                  </a:lnTo>
                  <a:lnTo>
                    <a:pt x="2261" y="1801"/>
                  </a:lnTo>
                  <a:lnTo>
                    <a:pt x="2259" y="1794"/>
                  </a:lnTo>
                  <a:lnTo>
                    <a:pt x="2257" y="1788"/>
                  </a:lnTo>
                  <a:lnTo>
                    <a:pt x="2256" y="1780"/>
                  </a:lnTo>
                  <a:lnTo>
                    <a:pt x="2393" y="1780"/>
                  </a:lnTo>
                  <a:lnTo>
                    <a:pt x="2393" y="1780"/>
                  </a:lnTo>
                  <a:lnTo>
                    <a:pt x="2394" y="1763"/>
                  </a:lnTo>
                  <a:lnTo>
                    <a:pt x="2394" y="1763"/>
                  </a:lnTo>
                  <a:lnTo>
                    <a:pt x="2394" y="1750"/>
                  </a:lnTo>
                  <a:lnTo>
                    <a:pt x="2392" y="1738"/>
                  </a:lnTo>
                  <a:lnTo>
                    <a:pt x="2391" y="1725"/>
                  </a:lnTo>
                  <a:lnTo>
                    <a:pt x="2388" y="1714"/>
                  </a:lnTo>
                  <a:lnTo>
                    <a:pt x="2384" y="1704"/>
                  </a:lnTo>
                  <a:lnTo>
                    <a:pt x="2380" y="1694"/>
                  </a:lnTo>
                  <a:lnTo>
                    <a:pt x="2374" y="1685"/>
                  </a:lnTo>
                  <a:lnTo>
                    <a:pt x="2369" y="1678"/>
                  </a:lnTo>
                  <a:lnTo>
                    <a:pt x="2362" y="1670"/>
                  </a:lnTo>
                  <a:lnTo>
                    <a:pt x="2355" y="1664"/>
                  </a:lnTo>
                  <a:lnTo>
                    <a:pt x="2348" y="1659"/>
                  </a:lnTo>
                  <a:lnTo>
                    <a:pt x="2339" y="1654"/>
                  </a:lnTo>
                  <a:lnTo>
                    <a:pt x="2330" y="1651"/>
                  </a:lnTo>
                  <a:lnTo>
                    <a:pt x="2321" y="1648"/>
                  </a:lnTo>
                  <a:lnTo>
                    <a:pt x="2311" y="1646"/>
                  </a:lnTo>
                  <a:lnTo>
                    <a:pt x="2300" y="1645"/>
                  </a:lnTo>
                  <a:lnTo>
                    <a:pt x="2300" y="1645"/>
                  </a:lnTo>
                  <a:lnTo>
                    <a:pt x="2290" y="1646"/>
                  </a:lnTo>
                  <a:lnTo>
                    <a:pt x="2280" y="1648"/>
                  </a:lnTo>
                  <a:lnTo>
                    <a:pt x="2270" y="1651"/>
                  </a:lnTo>
                  <a:lnTo>
                    <a:pt x="2260" y="1654"/>
                  </a:lnTo>
                  <a:lnTo>
                    <a:pt x="2251" y="1659"/>
                  </a:lnTo>
                  <a:lnTo>
                    <a:pt x="2243" y="1665"/>
                  </a:lnTo>
                  <a:lnTo>
                    <a:pt x="2235" y="1671"/>
                  </a:lnTo>
                  <a:lnTo>
                    <a:pt x="2229" y="1679"/>
                  </a:lnTo>
                  <a:lnTo>
                    <a:pt x="2222" y="1686"/>
                  </a:lnTo>
                  <a:lnTo>
                    <a:pt x="2216" y="1695"/>
                  </a:lnTo>
                  <a:lnTo>
                    <a:pt x="2212" y="1705"/>
                  </a:lnTo>
                  <a:lnTo>
                    <a:pt x="2207" y="1715"/>
                  </a:lnTo>
                  <a:lnTo>
                    <a:pt x="2204" y="1727"/>
                  </a:lnTo>
                  <a:lnTo>
                    <a:pt x="2202" y="1739"/>
                  </a:lnTo>
                  <a:lnTo>
                    <a:pt x="2201" y="1750"/>
                  </a:lnTo>
                  <a:lnTo>
                    <a:pt x="2200" y="1763"/>
                  </a:lnTo>
                  <a:lnTo>
                    <a:pt x="2200" y="1763"/>
                  </a:lnTo>
                  <a:lnTo>
                    <a:pt x="2201" y="1775"/>
                  </a:lnTo>
                  <a:lnTo>
                    <a:pt x="2202" y="1788"/>
                  </a:lnTo>
                  <a:lnTo>
                    <a:pt x="2204" y="1800"/>
                  </a:lnTo>
                  <a:lnTo>
                    <a:pt x="2207" y="1811"/>
                  </a:lnTo>
                  <a:lnTo>
                    <a:pt x="2212" y="1821"/>
                  </a:lnTo>
                  <a:lnTo>
                    <a:pt x="2216" y="1831"/>
                  </a:lnTo>
                  <a:lnTo>
                    <a:pt x="2222" y="1840"/>
                  </a:lnTo>
                  <a:lnTo>
                    <a:pt x="2229" y="1848"/>
                  </a:lnTo>
                  <a:lnTo>
                    <a:pt x="2236" y="1854"/>
                  </a:lnTo>
                  <a:lnTo>
                    <a:pt x="2244" y="1861"/>
                  </a:lnTo>
                  <a:lnTo>
                    <a:pt x="2253" y="1867"/>
                  </a:lnTo>
                  <a:lnTo>
                    <a:pt x="2262" y="1871"/>
                  </a:lnTo>
                  <a:lnTo>
                    <a:pt x="2272" y="1874"/>
                  </a:lnTo>
                  <a:lnTo>
                    <a:pt x="2283" y="1878"/>
                  </a:lnTo>
                  <a:lnTo>
                    <a:pt x="2294" y="1879"/>
                  </a:lnTo>
                  <a:lnTo>
                    <a:pt x="2306" y="1880"/>
                  </a:lnTo>
                  <a:lnTo>
                    <a:pt x="2306" y="1880"/>
                  </a:lnTo>
                  <a:lnTo>
                    <a:pt x="2317" y="1879"/>
                  </a:lnTo>
                  <a:lnTo>
                    <a:pt x="2327" y="1878"/>
                  </a:lnTo>
                  <a:lnTo>
                    <a:pt x="2339" y="1874"/>
                  </a:lnTo>
                  <a:lnTo>
                    <a:pt x="2349" y="1871"/>
                  </a:lnTo>
                  <a:lnTo>
                    <a:pt x="2359" y="1866"/>
                  </a:lnTo>
                  <a:lnTo>
                    <a:pt x="2368" y="1860"/>
                  </a:lnTo>
                  <a:lnTo>
                    <a:pt x="2376" y="1852"/>
                  </a:lnTo>
                  <a:lnTo>
                    <a:pt x="2385" y="1844"/>
                  </a:lnTo>
                  <a:lnTo>
                    <a:pt x="2350" y="1810"/>
                  </a:lnTo>
                  <a:close/>
                  <a:moveTo>
                    <a:pt x="2257" y="1739"/>
                  </a:moveTo>
                  <a:lnTo>
                    <a:pt x="2257" y="1739"/>
                  </a:lnTo>
                  <a:lnTo>
                    <a:pt x="2259" y="1729"/>
                  </a:lnTo>
                  <a:lnTo>
                    <a:pt x="2261" y="1720"/>
                  </a:lnTo>
                  <a:lnTo>
                    <a:pt x="2264" y="1712"/>
                  </a:lnTo>
                  <a:lnTo>
                    <a:pt x="2270" y="1705"/>
                  </a:lnTo>
                  <a:lnTo>
                    <a:pt x="2275" y="1700"/>
                  </a:lnTo>
                  <a:lnTo>
                    <a:pt x="2282" y="1696"/>
                  </a:lnTo>
                  <a:lnTo>
                    <a:pt x="2290" y="1693"/>
                  </a:lnTo>
                  <a:lnTo>
                    <a:pt x="2299" y="1693"/>
                  </a:lnTo>
                  <a:lnTo>
                    <a:pt x="2299" y="1693"/>
                  </a:lnTo>
                  <a:lnTo>
                    <a:pt x="2309" y="1694"/>
                  </a:lnTo>
                  <a:lnTo>
                    <a:pt x="2317" y="1696"/>
                  </a:lnTo>
                  <a:lnTo>
                    <a:pt x="2324" y="1701"/>
                  </a:lnTo>
                  <a:lnTo>
                    <a:pt x="2330" y="1708"/>
                  </a:lnTo>
                  <a:lnTo>
                    <a:pt x="2334" y="1714"/>
                  </a:lnTo>
                  <a:lnTo>
                    <a:pt x="2338" y="1722"/>
                  </a:lnTo>
                  <a:lnTo>
                    <a:pt x="2340" y="1731"/>
                  </a:lnTo>
                  <a:lnTo>
                    <a:pt x="2341" y="1739"/>
                  </a:lnTo>
                  <a:lnTo>
                    <a:pt x="2257" y="1739"/>
                  </a:lnTo>
                  <a:close/>
                  <a:moveTo>
                    <a:pt x="2884" y="1810"/>
                  </a:moveTo>
                  <a:lnTo>
                    <a:pt x="2884" y="1810"/>
                  </a:lnTo>
                  <a:lnTo>
                    <a:pt x="2875" y="1817"/>
                  </a:lnTo>
                  <a:lnTo>
                    <a:pt x="2867" y="1822"/>
                  </a:lnTo>
                  <a:lnTo>
                    <a:pt x="2860" y="1824"/>
                  </a:lnTo>
                  <a:lnTo>
                    <a:pt x="2854" y="1827"/>
                  </a:lnTo>
                  <a:lnTo>
                    <a:pt x="2848" y="1828"/>
                  </a:lnTo>
                  <a:lnTo>
                    <a:pt x="2840" y="1829"/>
                  </a:lnTo>
                  <a:lnTo>
                    <a:pt x="2840" y="1829"/>
                  </a:lnTo>
                  <a:lnTo>
                    <a:pt x="2834" y="1828"/>
                  </a:lnTo>
                  <a:lnTo>
                    <a:pt x="2828" y="1828"/>
                  </a:lnTo>
                  <a:lnTo>
                    <a:pt x="2820" y="1825"/>
                  </a:lnTo>
                  <a:lnTo>
                    <a:pt x="2812" y="1821"/>
                  </a:lnTo>
                  <a:lnTo>
                    <a:pt x="2804" y="1815"/>
                  </a:lnTo>
                  <a:lnTo>
                    <a:pt x="2801" y="1811"/>
                  </a:lnTo>
                  <a:lnTo>
                    <a:pt x="2798" y="1807"/>
                  </a:lnTo>
                  <a:lnTo>
                    <a:pt x="2795" y="1801"/>
                  </a:lnTo>
                  <a:lnTo>
                    <a:pt x="2793" y="1794"/>
                  </a:lnTo>
                  <a:lnTo>
                    <a:pt x="2791" y="1788"/>
                  </a:lnTo>
                  <a:lnTo>
                    <a:pt x="2790" y="1780"/>
                  </a:lnTo>
                  <a:lnTo>
                    <a:pt x="2928" y="1780"/>
                  </a:lnTo>
                  <a:lnTo>
                    <a:pt x="2928" y="1780"/>
                  </a:lnTo>
                  <a:lnTo>
                    <a:pt x="2929" y="1763"/>
                  </a:lnTo>
                  <a:lnTo>
                    <a:pt x="2929" y="1763"/>
                  </a:lnTo>
                  <a:lnTo>
                    <a:pt x="2928" y="1750"/>
                  </a:lnTo>
                  <a:lnTo>
                    <a:pt x="2927" y="1738"/>
                  </a:lnTo>
                  <a:lnTo>
                    <a:pt x="2924" y="1725"/>
                  </a:lnTo>
                  <a:lnTo>
                    <a:pt x="2922" y="1714"/>
                  </a:lnTo>
                  <a:lnTo>
                    <a:pt x="2918" y="1704"/>
                  </a:lnTo>
                  <a:lnTo>
                    <a:pt x="2913" y="1694"/>
                  </a:lnTo>
                  <a:lnTo>
                    <a:pt x="2909" y="1685"/>
                  </a:lnTo>
                  <a:lnTo>
                    <a:pt x="2903" y="1678"/>
                  </a:lnTo>
                  <a:lnTo>
                    <a:pt x="2897" y="1670"/>
                  </a:lnTo>
                  <a:lnTo>
                    <a:pt x="2889" y="1664"/>
                  </a:lnTo>
                  <a:lnTo>
                    <a:pt x="2881" y="1659"/>
                  </a:lnTo>
                  <a:lnTo>
                    <a:pt x="2873" y="1654"/>
                  </a:lnTo>
                  <a:lnTo>
                    <a:pt x="2864" y="1651"/>
                  </a:lnTo>
                  <a:lnTo>
                    <a:pt x="2854" y="1648"/>
                  </a:lnTo>
                  <a:lnTo>
                    <a:pt x="2844" y="1646"/>
                  </a:lnTo>
                  <a:lnTo>
                    <a:pt x="2834" y="1645"/>
                  </a:lnTo>
                  <a:lnTo>
                    <a:pt x="2834" y="1645"/>
                  </a:lnTo>
                  <a:lnTo>
                    <a:pt x="2823" y="1646"/>
                  </a:lnTo>
                  <a:lnTo>
                    <a:pt x="2813" y="1648"/>
                  </a:lnTo>
                  <a:lnTo>
                    <a:pt x="2803" y="1651"/>
                  </a:lnTo>
                  <a:lnTo>
                    <a:pt x="2794" y="1654"/>
                  </a:lnTo>
                  <a:lnTo>
                    <a:pt x="2785" y="1659"/>
                  </a:lnTo>
                  <a:lnTo>
                    <a:pt x="2777" y="1665"/>
                  </a:lnTo>
                  <a:lnTo>
                    <a:pt x="2770" y="1671"/>
                  </a:lnTo>
                  <a:lnTo>
                    <a:pt x="2762" y="1679"/>
                  </a:lnTo>
                  <a:lnTo>
                    <a:pt x="2755" y="1686"/>
                  </a:lnTo>
                  <a:lnTo>
                    <a:pt x="2750" y="1695"/>
                  </a:lnTo>
                  <a:lnTo>
                    <a:pt x="2745" y="1705"/>
                  </a:lnTo>
                  <a:lnTo>
                    <a:pt x="2741" y="1715"/>
                  </a:lnTo>
                  <a:lnTo>
                    <a:pt x="2739" y="1727"/>
                  </a:lnTo>
                  <a:lnTo>
                    <a:pt x="2735" y="1739"/>
                  </a:lnTo>
                  <a:lnTo>
                    <a:pt x="2734" y="1750"/>
                  </a:lnTo>
                  <a:lnTo>
                    <a:pt x="2734" y="1763"/>
                  </a:lnTo>
                  <a:lnTo>
                    <a:pt x="2734" y="1763"/>
                  </a:lnTo>
                  <a:lnTo>
                    <a:pt x="2734" y="1775"/>
                  </a:lnTo>
                  <a:lnTo>
                    <a:pt x="2735" y="1788"/>
                  </a:lnTo>
                  <a:lnTo>
                    <a:pt x="2738" y="1800"/>
                  </a:lnTo>
                  <a:lnTo>
                    <a:pt x="2741" y="1811"/>
                  </a:lnTo>
                  <a:lnTo>
                    <a:pt x="2745" y="1821"/>
                  </a:lnTo>
                  <a:lnTo>
                    <a:pt x="2751" y="1831"/>
                  </a:lnTo>
                  <a:lnTo>
                    <a:pt x="2757" y="1840"/>
                  </a:lnTo>
                  <a:lnTo>
                    <a:pt x="2763" y="1848"/>
                  </a:lnTo>
                  <a:lnTo>
                    <a:pt x="2770" y="1854"/>
                  </a:lnTo>
                  <a:lnTo>
                    <a:pt x="2778" y="1861"/>
                  </a:lnTo>
                  <a:lnTo>
                    <a:pt x="2787" y="1867"/>
                  </a:lnTo>
                  <a:lnTo>
                    <a:pt x="2797" y="1871"/>
                  </a:lnTo>
                  <a:lnTo>
                    <a:pt x="2807" y="1874"/>
                  </a:lnTo>
                  <a:lnTo>
                    <a:pt x="2817" y="1878"/>
                  </a:lnTo>
                  <a:lnTo>
                    <a:pt x="2829" y="1879"/>
                  </a:lnTo>
                  <a:lnTo>
                    <a:pt x="2840" y="1880"/>
                  </a:lnTo>
                  <a:lnTo>
                    <a:pt x="2840" y="1880"/>
                  </a:lnTo>
                  <a:lnTo>
                    <a:pt x="2851" y="1879"/>
                  </a:lnTo>
                  <a:lnTo>
                    <a:pt x="2862" y="1878"/>
                  </a:lnTo>
                  <a:lnTo>
                    <a:pt x="2872" y="1874"/>
                  </a:lnTo>
                  <a:lnTo>
                    <a:pt x="2882" y="1871"/>
                  </a:lnTo>
                  <a:lnTo>
                    <a:pt x="2892" y="1866"/>
                  </a:lnTo>
                  <a:lnTo>
                    <a:pt x="2902" y="1860"/>
                  </a:lnTo>
                  <a:lnTo>
                    <a:pt x="2911" y="1852"/>
                  </a:lnTo>
                  <a:lnTo>
                    <a:pt x="2919" y="1844"/>
                  </a:lnTo>
                  <a:lnTo>
                    <a:pt x="2884" y="1810"/>
                  </a:lnTo>
                  <a:close/>
                  <a:moveTo>
                    <a:pt x="2791" y="1739"/>
                  </a:moveTo>
                  <a:lnTo>
                    <a:pt x="2791" y="1739"/>
                  </a:lnTo>
                  <a:lnTo>
                    <a:pt x="2792" y="1729"/>
                  </a:lnTo>
                  <a:lnTo>
                    <a:pt x="2795" y="1720"/>
                  </a:lnTo>
                  <a:lnTo>
                    <a:pt x="2799" y="1712"/>
                  </a:lnTo>
                  <a:lnTo>
                    <a:pt x="2803" y="1705"/>
                  </a:lnTo>
                  <a:lnTo>
                    <a:pt x="2810" y="1700"/>
                  </a:lnTo>
                  <a:lnTo>
                    <a:pt x="2817" y="1696"/>
                  </a:lnTo>
                  <a:lnTo>
                    <a:pt x="2824" y="1693"/>
                  </a:lnTo>
                  <a:lnTo>
                    <a:pt x="2833" y="1693"/>
                  </a:lnTo>
                  <a:lnTo>
                    <a:pt x="2833" y="1693"/>
                  </a:lnTo>
                  <a:lnTo>
                    <a:pt x="2843" y="1694"/>
                  </a:lnTo>
                  <a:lnTo>
                    <a:pt x="2851" y="1696"/>
                  </a:lnTo>
                  <a:lnTo>
                    <a:pt x="2859" y="1701"/>
                  </a:lnTo>
                  <a:lnTo>
                    <a:pt x="2864" y="1708"/>
                  </a:lnTo>
                  <a:lnTo>
                    <a:pt x="2869" y="1714"/>
                  </a:lnTo>
                  <a:lnTo>
                    <a:pt x="2872" y="1722"/>
                  </a:lnTo>
                  <a:lnTo>
                    <a:pt x="2874" y="1731"/>
                  </a:lnTo>
                  <a:lnTo>
                    <a:pt x="2875" y="1739"/>
                  </a:lnTo>
                  <a:lnTo>
                    <a:pt x="2791" y="1739"/>
                  </a:lnTo>
                  <a:close/>
                  <a:moveTo>
                    <a:pt x="2658" y="1797"/>
                  </a:moveTo>
                  <a:lnTo>
                    <a:pt x="2658" y="1797"/>
                  </a:lnTo>
                  <a:lnTo>
                    <a:pt x="2658" y="1804"/>
                  </a:lnTo>
                  <a:lnTo>
                    <a:pt x="2659" y="1810"/>
                  </a:lnTo>
                  <a:lnTo>
                    <a:pt x="2661" y="1815"/>
                  </a:lnTo>
                  <a:lnTo>
                    <a:pt x="2663" y="1820"/>
                  </a:lnTo>
                  <a:lnTo>
                    <a:pt x="2667" y="1823"/>
                  </a:lnTo>
                  <a:lnTo>
                    <a:pt x="2671" y="1825"/>
                  </a:lnTo>
                  <a:lnTo>
                    <a:pt x="2675" y="1827"/>
                  </a:lnTo>
                  <a:lnTo>
                    <a:pt x="2682" y="1827"/>
                  </a:lnTo>
                  <a:lnTo>
                    <a:pt x="2682" y="1827"/>
                  </a:lnTo>
                  <a:lnTo>
                    <a:pt x="2690" y="1827"/>
                  </a:lnTo>
                  <a:lnTo>
                    <a:pt x="2699" y="1824"/>
                  </a:lnTo>
                  <a:lnTo>
                    <a:pt x="2708" y="1821"/>
                  </a:lnTo>
                  <a:lnTo>
                    <a:pt x="2715" y="1817"/>
                  </a:lnTo>
                  <a:lnTo>
                    <a:pt x="2709" y="1869"/>
                  </a:lnTo>
                  <a:lnTo>
                    <a:pt x="2709" y="1869"/>
                  </a:lnTo>
                  <a:lnTo>
                    <a:pt x="2699" y="1873"/>
                  </a:lnTo>
                  <a:lnTo>
                    <a:pt x="2687" y="1877"/>
                  </a:lnTo>
                  <a:lnTo>
                    <a:pt x="2674" y="1879"/>
                  </a:lnTo>
                  <a:lnTo>
                    <a:pt x="2662" y="1880"/>
                  </a:lnTo>
                  <a:lnTo>
                    <a:pt x="2662" y="1880"/>
                  </a:lnTo>
                  <a:lnTo>
                    <a:pt x="2654" y="1879"/>
                  </a:lnTo>
                  <a:lnTo>
                    <a:pt x="2647" y="1878"/>
                  </a:lnTo>
                  <a:lnTo>
                    <a:pt x="2640" y="1876"/>
                  </a:lnTo>
                  <a:lnTo>
                    <a:pt x="2634" y="1873"/>
                  </a:lnTo>
                  <a:lnTo>
                    <a:pt x="2629" y="1870"/>
                  </a:lnTo>
                  <a:lnTo>
                    <a:pt x="2623" y="1867"/>
                  </a:lnTo>
                  <a:lnTo>
                    <a:pt x="2620" y="1862"/>
                  </a:lnTo>
                  <a:lnTo>
                    <a:pt x="2615" y="1857"/>
                  </a:lnTo>
                  <a:lnTo>
                    <a:pt x="2610" y="1847"/>
                  </a:lnTo>
                  <a:lnTo>
                    <a:pt x="2605" y="1834"/>
                  </a:lnTo>
                  <a:lnTo>
                    <a:pt x="2603" y="1823"/>
                  </a:lnTo>
                  <a:lnTo>
                    <a:pt x="2602" y="1811"/>
                  </a:lnTo>
                  <a:lnTo>
                    <a:pt x="2602" y="1702"/>
                  </a:lnTo>
                  <a:lnTo>
                    <a:pt x="2568" y="1702"/>
                  </a:lnTo>
                  <a:lnTo>
                    <a:pt x="2568" y="1651"/>
                  </a:lnTo>
                  <a:lnTo>
                    <a:pt x="2602" y="1651"/>
                  </a:lnTo>
                  <a:lnTo>
                    <a:pt x="2602" y="1593"/>
                  </a:lnTo>
                  <a:lnTo>
                    <a:pt x="2658" y="1565"/>
                  </a:lnTo>
                  <a:lnTo>
                    <a:pt x="2658" y="1651"/>
                  </a:lnTo>
                  <a:lnTo>
                    <a:pt x="2708" y="1651"/>
                  </a:lnTo>
                  <a:lnTo>
                    <a:pt x="2708" y="1702"/>
                  </a:lnTo>
                  <a:lnTo>
                    <a:pt x="2658" y="1702"/>
                  </a:lnTo>
                  <a:lnTo>
                    <a:pt x="2658" y="1797"/>
                  </a:lnTo>
                  <a:close/>
                  <a:moveTo>
                    <a:pt x="2550" y="1869"/>
                  </a:moveTo>
                  <a:lnTo>
                    <a:pt x="2550" y="1869"/>
                  </a:lnTo>
                  <a:lnTo>
                    <a:pt x="2540" y="1873"/>
                  </a:lnTo>
                  <a:lnTo>
                    <a:pt x="2529" y="1877"/>
                  </a:lnTo>
                  <a:lnTo>
                    <a:pt x="2516" y="1879"/>
                  </a:lnTo>
                  <a:lnTo>
                    <a:pt x="2504" y="1880"/>
                  </a:lnTo>
                  <a:lnTo>
                    <a:pt x="2504" y="1880"/>
                  </a:lnTo>
                  <a:lnTo>
                    <a:pt x="2495" y="1879"/>
                  </a:lnTo>
                  <a:lnTo>
                    <a:pt x="2489" y="1878"/>
                  </a:lnTo>
                  <a:lnTo>
                    <a:pt x="2482" y="1876"/>
                  </a:lnTo>
                  <a:lnTo>
                    <a:pt x="2475" y="1873"/>
                  </a:lnTo>
                  <a:lnTo>
                    <a:pt x="2471" y="1870"/>
                  </a:lnTo>
                  <a:lnTo>
                    <a:pt x="2465" y="1867"/>
                  </a:lnTo>
                  <a:lnTo>
                    <a:pt x="2461" y="1862"/>
                  </a:lnTo>
                  <a:lnTo>
                    <a:pt x="2458" y="1857"/>
                  </a:lnTo>
                  <a:lnTo>
                    <a:pt x="2451" y="1847"/>
                  </a:lnTo>
                  <a:lnTo>
                    <a:pt x="2448" y="1834"/>
                  </a:lnTo>
                  <a:lnTo>
                    <a:pt x="2444" y="1823"/>
                  </a:lnTo>
                  <a:lnTo>
                    <a:pt x="2444" y="1811"/>
                  </a:lnTo>
                  <a:lnTo>
                    <a:pt x="2444" y="1702"/>
                  </a:lnTo>
                  <a:lnTo>
                    <a:pt x="2410" y="1702"/>
                  </a:lnTo>
                  <a:lnTo>
                    <a:pt x="2410" y="1651"/>
                  </a:lnTo>
                  <a:lnTo>
                    <a:pt x="2444" y="1651"/>
                  </a:lnTo>
                  <a:lnTo>
                    <a:pt x="2444" y="1593"/>
                  </a:lnTo>
                  <a:lnTo>
                    <a:pt x="2500" y="1565"/>
                  </a:lnTo>
                  <a:lnTo>
                    <a:pt x="2500" y="1651"/>
                  </a:lnTo>
                  <a:lnTo>
                    <a:pt x="2546" y="1651"/>
                  </a:lnTo>
                  <a:lnTo>
                    <a:pt x="2546" y="1702"/>
                  </a:lnTo>
                  <a:lnTo>
                    <a:pt x="2500" y="1702"/>
                  </a:lnTo>
                  <a:lnTo>
                    <a:pt x="2500" y="1797"/>
                  </a:lnTo>
                  <a:lnTo>
                    <a:pt x="2500" y="1797"/>
                  </a:lnTo>
                  <a:lnTo>
                    <a:pt x="2500" y="1804"/>
                  </a:lnTo>
                  <a:lnTo>
                    <a:pt x="2501" y="1810"/>
                  </a:lnTo>
                  <a:lnTo>
                    <a:pt x="2503" y="1815"/>
                  </a:lnTo>
                  <a:lnTo>
                    <a:pt x="2505" y="1820"/>
                  </a:lnTo>
                  <a:lnTo>
                    <a:pt x="2509" y="1823"/>
                  </a:lnTo>
                  <a:lnTo>
                    <a:pt x="2513" y="1825"/>
                  </a:lnTo>
                  <a:lnTo>
                    <a:pt x="2518" y="1827"/>
                  </a:lnTo>
                  <a:lnTo>
                    <a:pt x="2523" y="1827"/>
                  </a:lnTo>
                  <a:lnTo>
                    <a:pt x="2523" y="1827"/>
                  </a:lnTo>
                  <a:lnTo>
                    <a:pt x="2532" y="1827"/>
                  </a:lnTo>
                  <a:lnTo>
                    <a:pt x="2541" y="1824"/>
                  </a:lnTo>
                  <a:lnTo>
                    <a:pt x="2549" y="1821"/>
                  </a:lnTo>
                  <a:lnTo>
                    <a:pt x="2556" y="1817"/>
                  </a:lnTo>
                  <a:lnTo>
                    <a:pt x="2550" y="1869"/>
                  </a:lnTo>
                  <a:close/>
                  <a:moveTo>
                    <a:pt x="3096" y="1713"/>
                  </a:moveTo>
                  <a:lnTo>
                    <a:pt x="3096" y="1713"/>
                  </a:lnTo>
                  <a:lnTo>
                    <a:pt x="3088" y="1708"/>
                  </a:lnTo>
                  <a:lnTo>
                    <a:pt x="3079" y="1704"/>
                  </a:lnTo>
                  <a:lnTo>
                    <a:pt x="3069" y="1702"/>
                  </a:lnTo>
                  <a:lnTo>
                    <a:pt x="3059" y="1701"/>
                  </a:lnTo>
                  <a:lnTo>
                    <a:pt x="3059" y="1701"/>
                  </a:lnTo>
                  <a:lnTo>
                    <a:pt x="3050" y="1702"/>
                  </a:lnTo>
                  <a:lnTo>
                    <a:pt x="3041" y="1704"/>
                  </a:lnTo>
                  <a:lnTo>
                    <a:pt x="3034" y="1709"/>
                  </a:lnTo>
                  <a:lnTo>
                    <a:pt x="3029" y="1714"/>
                  </a:lnTo>
                  <a:lnTo>
                    <a:pt x="3024" y="1721"/>
                  </a:lnTo>
                  <a:lnTo>
                    <a:pt x="3022" y="1730"/>
                  </a:lnTo>
                  <a:lnTo>
                    <a:pt x="3020" y="1741"/>
                  </a:lnTo>
                  <a:lnTo>
                    <a:pt x="3019" y="1753"/>
                  </a:lnTo>
                  <a:lnTo>
                    <a:pt x="3019" y="1874"/>
                  </a:lnTo>
                  <a:lnTo>
                    <a:pt x="2964" y="1874"/>
                  </a:lnTo>
                  <a:lnTo>
                    <a:pt x="2964" y="1651"/>
                  </a:lnTo>
                  <a:lnTo>
                    <a:pt x="3019" y="1651"/>
                  </a:lnTo>
                  <a:lnTo>
                    <a:pt x="3019" y="1670"/>
                  </a:lnTo>
                  <a:lnTo>
                    <a:pt x="3019" y="1670"/>
                  </a:lnTo>
                  <a:lnTo>
                    <a:pt x="3024" y="1664"/>
                  </a:lnTo>
                  <a:lnTo>
                    <a:pt x="3030" y="1659"/>
                  </a:lnTo>
                  <a:lnTo>
                    <a:pt x="3036" y="1655"/>
                  </a:lnTo>
                  <a:lnTo>
                    <a:pt x="3042" y="1652"/>
                  </a:lnTo>
                  <a:lnTo>
                    <a:pt x="3048" y="1649"/>
                  </a:lnTo>
                  <a:lnTo>
                    <a:pt x="3054" y="1648"/>
                  </a:lnTo>
                  <a:lnTo>
                    <a:pt x="3061" y="1646"/>
                  </a:lnTo>
                  <a:lnTo>
                    <a:pt x="3069" y="1645"/>
                  </a:lnTo>
                  <a:lnTo>
                    <a:pt x="3069" y="1645"/>
                  </a:lnTo>
                  <a:lnTo>
                    <a:pt x="3080" y="1646"/>
                  </a:lnTo>
                  <a:lnTo>
                    <a:pt x="3091" y="1650"/>
                  </a:lnTo>
                  <a:lnTo>
                    <a:pt x="3101" y="1653"/>
                  </a:lnTo>
                  <a:lnTo>
                    <a:pt x="3110" y="1659"/>
                  </a:lnTo>
                  <a:lnTo>
                    <a:pt x="3096" y="1713"/>
                  </a:lnTo>
                  <a:close/>
                  <a:moveTo>
                    <a:pt x="597" y="1591"/>
                  </a:moveTo>
                  <a:lnTo>
                    <a:pt x="597" y="1619"/>
                  </a:lnTo>
                  <a:lnTo>
                    <a:pt x="541" y="1619"/>
                  </a:lnTo>
                  <a:lnTo>
                    <a:pt x="541" y="1563"/>
                  </a:lnTo>
                  <a:lnTo>
                    <a:pt x="597" y="1563"/>
                  </a:lnTo>
                  <a:lnTo>
                    <a:pt x="597" y="1591"/>
                  </a:lnTo>
                  <a:close/>
                  <a:moveTo>
                    <a:pt x="981" y="1651"/>
                  </a:moveTo>
                  <a:lnTo>
                    <a:pt x="1037" y="1651"/>
                  </a:lnTo>
                  <a:lnTo>
                    <a:pt x="1037" y="1751"/>
                  </a:lnTo>
                  <a:lnTo>
                    <a:pt x="1037" y="1874"/>
                  </a:lnTo>
                  <a:lnTo>
                    <a:pt x="981" y="1874"/>
                  </a:lnTo>
                  <a:lnTo>
                    <a:pt x="981" y="1651"/>
                  </a:lnTo>
                  <a:close/>
                  <a:moveTo>
                    <a:pt x="1037" y="1591"/>
                  </a:moveTo>
                  <a:lnTo>
                    <a:pt x="1037" y="1619"/>
                  </a:lnTo>
                  <a:lnTo>
                    <a:pt x="981" y="1619"/>
                  </a:lnTo>
                  <a:lnTo>
                    <a:pt x="981" y="1563"/>
                  </a:lnTo>
                  <a:lnTo>
                    <a:pt x="1037" y="1563"/>
                  </a:lnTo>
                  <a:lnTo>
                    <a:pt x="1037" y="1591"/>
                  </a:lnTo>
                  <a:close/>
                  <a:moveTo>
                    <a:pt x="2558" y="2058"/>
                  </a:moveTo>
                  <a:lnTo>
                    <a:pt x="2558" y="2058"/>
                  </a:lnTo>
                  <a:lnTo>
                    <a:pt x="2552" y="2053"/>
                  </a:lnTo>
                  <a:lnTo>
                    <a:pt x="2546" y="2049"/>
                  </a:lnTo>
                  <a:lnTo>
                    <a:pt x="2541" y="2046"/>
                  </a:lnTo>
                  <a:lnTo>
                    <a:pt x="2534" y="2042"/>
                  </a:lnTo>
                  <a:lnTo>
                    <a:pt x="2529" y="2040"/>
                  </a:lnTo>
                  <a:lnTo>
                    <a:pt x="2522" y="2039"/>
                  </a:lnTo>
                  <a:lnTo>
                    <a:pt x="2508" y="2037"/>
                  </a:lnTo>
                  <a:lnTo>
                    <a:pt x="2508" y="2037"/>
                  </a:lnTo>
                  <a:lnTo>
                    <a:pt x="2498" y="2038"/>
                  </a:lnTo>
                  <a:lnTo>
                    <a:pt x="2489" y="2039"/>
                  </a:lnTo>
                  <a:lnTo>
                    <a:pt x="2480" y="2042"/>
                  </a:lnTo>
                  <a:lnTo>
                    <a:pt x="2471" y="2046"/>
                  </a:lnTo>
                  <a:lnTo>
                    <a:pt x="2463" y="2050"/>
                  </a:lnTo>
                  <a:lnTo>
                    <a:pt x="2456" y="2055"/>
                  </a:lnTo>
                  <a:lnTo>
                    <a:pt x="2450" y="2061"/>
                  </a:lnTo>
                  <a:lnTo>
                    <a:pt x="2443" y="2068"/>
                  </a:lnTo>
                  <a:lnTo>
                    <a:pt x="2439" y="2076"/>
                  </a:lnTo>
                  <a:lnTo>
                    <a:pt x="2433" y="2085"/>
                  </a:lnTo>
                  <a:lnTo>
                    <a:pt x="2430" y="2093"/>
                  </a:lnTo>
                  <a:lnTo>
                    <a:pt x="2426" y="2105"/>
                  </a:lnTo>
                  <a:lnTo>
                    <a:pt x="2423" y="2115"/>
                  </a:lnTo>
                  <a:lnTo>
                    <a:pt x="2422" y="2127"/>
                  </a:lnTo>
                  <a:lnTo>
                    <a:pt x="2421" y="2139"/>
                  </a:lnTo>
                  <a:lnTo>
                    <a:pt x="2420" y="2152"/>
                  </a:lnTo>
                  <a:lnTo>
                    <a:pt x="2420" y="2152"/>
                  </a:lnTo>
                  <a:lnTo>
                    <a:pt x="2421" y="2166"/>
                  </a:lnTo>
                  <a:lnTo>
                    <a:pt x="2422" y="2178"/>
                  </a:lnTo>
                  <a:lnTo>
                    <a:pt x="2423" y="2190"/>
                  </a:lnTo>
                  <a:lnTo>
                    <a:pt x="2426" y="2202"/>
                  </a:lnTo>
                  <a:lnTo>
                    <a:pt x="2429" y="2212"/>
                  </a:lnTo>
                  <a:lnTo>
                    <a:pt x="2433" y="2222"/>
                  </a:lnTo>
                  <a:lnTo>
                    <a:pt x="2438" y="2231"/>
                  </a:lnTo>
                  <a:lnTo>
                    <a:pt x="2443" y="2239"/>
                  </a:lnTo>
                  <a:lnTo>
                    <a:pt x="2449" y="2247"/>
                  </a:lnTo>
                  <a:lnTo>
                    <a:pt x="2455" y="2252"/>
                  </a:lnTo>
                  <a:lnTo>
                    <a:pt x="2462" y="2258"/>
                  </a:lnTo>
                  <a:lnTo>
                    <a:pt x="2470" y="2262"/>
                  </a:lnTo>
                  <a:lnTo>
                    <a:pt x="2479" y="2267"/>
                  </a:lnTo>
                  <a:lnTo>
                    <a:pt x="2488" y="2269"/>
                  </a:lnTo>
                  <a:lnTo>
                    <a:pt x="2496" y="2270"/>
                  </a:lnTo>
                  <a:lnTo>
                    <a:pt x="2506" y="2271"/>
                  </a:lnTo>
                  <a:lnTo>
                    <a:pt x="2506" y="2271"/>
                  </a:lnTo>
                  <a:lnTo>
                    <a:pt x="2513" y="2270"/>
                  </a:lnTo>
                  <a:lnTo>
                    <a:pt x="2521" y="2269"/>
                  </a:lnTo>
                  <a:lnTo>
                    <a:pt x="2528" y="2268"/>
                  </a:lnTo>
                  <a:lnTo>
                    <a:pt x="2533" y="2266"/>
                  </a:lnTo>
                  <a:lnTo>
                    <a:pt x="2540" y="2262"/>
                  </a:lnTo>
                  <a:lnTo>
                    <a:pt x="2546" y="2259"/>
                  </a:lnTo>
                  <a:lnTo>
                    <a:pt x="2552" y="2255"/>
                  </a:lnTo>
                  <a:lnTo>
                    <a:pt x="2558" y="2249"/>
                  </a:lnTo>
                  <a:lnTo>
                    <a:pt x="2558" y="2266"/>
                  </a:lnTo>
                  <a:lnTo>
                    <a:pt x="2613" y="2266"/>
                  </a:lnTo>
                  <a:lnTo>
                    <a:pt x="2613" y="1949"/>
                  </a:lnTo>
                  <a:lnTo>
                    <a:pt x="2558" y="1977"/>
                  </a:lnTo>
                  <a:lnTo>
                    <a:pt x="2558" y="2058"/>
                  </a:lnTo>
                  <a:close/>
                  <a:moveTo>
                    <a:pt x="2519" y="2220"/>
                  </a:moveTo>
                  <a:lnTo>
                    <a:pt x="2519" y="2220"/>
                  </a:lnTo>
                  <a:lnTo>
                    <a:pt x="2511" y="2219"/>
                  </a:lnTo>
                  <a:lnTo>
                    <a:pt x="2504" y="2217"/>
                  </a:lnTo>
                  <a:lnTo>
                    <a:pt x="2496" y="2214"/>
                  </a:lnTo>
                  <a:lnTo>
                    <a:pt x="2490" y="2207"/>
                  </a:lnTo>
                  <a:lnTo>
                    <a:pt x="2484" y="2198"/>
                  </a:lnTo>
                  <a:lnTo>
                    <a:pt x="2480" y="2186"/>
                  </a:lnTo>
                  <a:lnTo>
                    <a:pt x="2478" y="2170"/>
                  </a:lnTo>
                  <a:lnTo>
                    <a:pt x="2476" y="2150"/>
                  </a:lnTo>
                  <a:lnTo>
                    <a:pt x="2476" y="2150"/>
                  </a:lnTo>
                  <a:lnTo>
                    <a:pt x="2478" y="2133"/>
                  </a:lnTo>
                  <a:lnTo>
                    <a:pt x="2480" y="2119"/>
                  </a:lnTo>
                  <a:lnTo>
                    <a:pt x="2484" y="2108"/>
                  </a:lnTo>
                  <a:lnTo>
                    <a:pt x="2490" y="2100"/>
                  </a:lnTo>
                  <a:lnTo>
                    <a:pt x="2496" y="2095"/>
                  </a:lnTo>
                  <a:lnTo>
                    <a:pt x="2503" y="2090"/>
                  </a:lnTo>
                  <a:lnTo>
                    <a:pt x="2511" y="2089"/>
                  </a:lnTo>
                  <a:lnTo>
                    <a:pt x="2518" y="2088"/>
                  </a:lnTo>
                  <a:lnTo>
                    <a:pt x="2518" y="2088"/>
                  </a:lnTo>
                  <a:lnTo>
                    <a:pt x="2525" y="2089"/>
                  </a:lnTo>
                  <a:lnTo>
                    <a:pt x="2532" y="2090"/>
                  </a:lnTo>
                  <a:lnTo>
                    <a:pt x="2538" y="2092"/>
                  </a:lnTo>
                  <a:lnTo>
                    <a:pt x="2543" y="2096"/>
                  </a:lnTo>
                  <a:lnTo>
                    <a:pt x="2548" y="2099"/>
                  </a:lnTo>
                  <a:lnTo>
                    <a:pt x="2552" y="2102"/>
                  </a:lnTo>
                  <a:lnTo>
                    <a:pt x="2558" y="2110"/>
                  </a:lnTo>
                  <a:lnTo>
                    <a:pt x="2558" y="2198"/>
                  </a:lnTo>
                  <a:lnTo>
                    <a:pt x="2558" y="2198"/>
                  </a:lnTo>
                  <a:lnTo>
                    <a:pt x="2551" y="2206"/>
                  </a:lnTo>
                  <a:lnTo>
                    <a:pt x="2543" y="2212"/>
                  </a:lnTo>
                  <a:lnTo>
                    <a:pt x="2538" y="2216"/>
                  </a:lnTo>
                  <a:lnTo>
                    <a:pt x="2532" y="2218"/>
                  </a:lnTo>
                  <a:lnTo>
                    <a:pt x="2525" y="2219"/>
                  </a:lnTo>
                  <a:lnTo>
                    <a:pt x="2519" y="2220"/>
                  </a:lnTo>
                  <a:lnTo>
                    <a:pt x="2519" y="2220"/>
                  </a:lnTo>
                  <a:close/>
                  <a:moveTo>
                    <a:pt x="677" y="2105"/>
                  </a:moveTo>
                  <a:lnTo>
                    <a:pt x="677" y="2105"/>
                  </a:lnTo>
                  <a:lnTo>
                    <a:pt x="669" y="2100"/>
                  </a:lnTo>
                  <a:lnTo>
                    <a:pt x="660" y="2096"/>
                  </a:lnTo>
                  <a:lnTo>
                    <a:pt x="650" y="2093"/>
                  </a:lnTo>
                  <a:lnTo>
                    <a:pt x="640" y="2092"/>
                  </a:lnTo>
                  <a:lnTo>
                    <a:pt x="640" y="2092"/>
                  </a:lnTo>
                  <a:lnTo>
                    <a:pt x="631" y="2093"/>
                  </a:lnTo>
                  <a:lnTo>
                    <a:pt x="622" y="2096"/>
                  </a:lnTo>
                  <a:lnTo>
                    <a:pt x="616" y="2100"/>
                  </a:lnTo>
                  <a:lnTo>
                    <a:pt x="610" y="2106"/>
                  </a:lnTo>
                  <a:lnTo>
                    <a:pt x="606" y="2112"/>
                  </a:lnTo>
                  <a:lnTo>
                    <a:pt x="604" y="2121"/>
                  </a:lnTo>
                  <a:lnTo>
                    <a:pt x="601" y="2132"/>
                  </a:lnTo>
                  <a:lnTo>
                    <a:pt x="600" y="2145"/>
                  </a:lnTo>
                  <a:lnTo>
                    <a:pt x="600" y="2266"/>
                  </a:lnTo>
                  <a:lnTo>
                    <a:pt x="546" y="2266"/>
                  </a:lnTo>
                  <a:lnTo>
                    <a:pt x="546" y="2042"/>
                  </a:lnTo>
                  <a:lnTo>
                    <a:pt x="600" y="2042"/>
                  </a:lnTo>
                  <a:lnTo>
                    <a:pt x="600" y="2061"/>
                  </a:lnTo>
                  <a:lnTo>
                    <a:pt x="600" y="2061"/>
                  </a:lnTo>
                  <a:lnTo>
                    <a:pt x="606" y="2056"/>
                  </a:lnTo>
                  <a:lnTo>
                    <a:pt x="611" y="2050"/>
                  </a:lnTo>
                  <a:lnTo>
                    <a:pt x="617" y="2047"/>
                  </a:lnTo>
                  <a:lnTo>
                    <a:pt x="624" y="2043"/>
                  </a:lnTo>
                  <a:lnTo>
                    <a:pt x="629" y="2040"/>
                  </a:lnTo>
                  <a:lnTo>
                    <a:pt x="636" y="2039"/>
                  </a:lnTo>
                  <a:lnTo>
                    <a:pt x="644" y="2038"/>
                  </a:lnTo>
                  <a:lnTo>
                    <a:pt x="650" y="2037"/>
                  </a:lnTo>
                  <a:lnTo>
                    <a:pt x="650" y="2037"/>
                  </a:lnTo>
                  <a:lnTo>
                    <a:pt x="661" y="2038"/>
                  </a:lnTo>
                  <a:lnTo>
                    <a:pt x="672" y="2041"/>
                  </a:lnTo>
                  <a:lnTo>
                    <a:pt x="684" y="2046"/>
                  </a:lnTo>
                  <a:lnTo>
                    <a:pt x="692" y="2051"/>
                  </a:lnTo>
                  <a:lnTo>
                    <a:pt x="677" y="2105"/>
                  </a:lnTo>
                  <a:close/>
                  <a:moveTo>
                    <a:pt x="242" y="2042"/>
                  </a:moveTo>
                  <a:lnTo>
                    <a:pt x="297" y="2042"/>
                  </a:lnTo>
                  <a:lnTo>
                    <a:pt x="233" y="2266"/>
                  </a:lnTo>
                  <a:lnTo>
                    <a:pt x="186" y="2266"/>
                  </a:lnTo>
                  <a:lnTo>
                    <a:pt x="161" y="2174"/>
                  </a:lnTo>
                  <a:lnTo>
                    <a:pt x="161" y="2174"/>
                  </a:lnTo>
                  <a:lnTo>
                    <a:pt x="149" y="2125"/>
                  </a:lnTo>
                  <a:lnTo>
                    <a:pt x="149" y="2125"/>
                  </a:lnTo>
                  <a:lnTo>
                    <a:pt x="143" y="2148"/>
                  </a:lnTo>
                  <a:lnTo>
                    <a:pt x="137" y="2175"/>
                  </a:lnTo>
                  <a:lnTo>
                    <a:pt x="111" y="2266"/>
                  </a:lnTo>
                  <a:lnTo>
                    <a:pt x="63" y="2266"/>
                  </a:lnTo>
                  <a:lnTo>
                    <a:pt x="63" y="2265"/>
                  </a:lnTo>
                  <a:lnTo>
                    <a:pt x="0" y="2042"/>
                  </a:lnTo>
                  <a:lnTo>
                    <a:pt x="58" y="2042"/>
                  </a:lnTo>
                  <a:lnTo>
                    <a:pt x="78" y="2126"/>
                  </a:lnTo>
                  <a:lnTo>
                    <a:pt x="78" y="2126"/>
                  </a:lnTo>
                  <a:lnTo>
                    <a:pt x="83" y="2152"/>
                  </a:lnTo>
                  <a:lnTo>
                    <a:pt x="89" y="2180"/>
                  </a:lnTo>
                  <a:lnTo>
                    <a:pt x="89" y="2180"/>
                  </a:lnTo>
                  <a:lnTo>
                    <a:pt x="96" y="2152"/>
                  </a:lnTo>
                  <a:lnTo>
                    <a:pt x="102" y="2125"/>
                  </a:lnTo>
                  <a:lnTo>
                    <a:pt x="126" y="2042"/>
                  </a:lnTo>
                  <a:lnTo>
                    <a:pt x="173" y="2042"/>
                  </a:lnTo>
                  <a:lnTo>
                    <a:pt x="197" y="2125"/>
                  </a:lnTo>
                  <a:lnTo>
                    <a:pt x="197" y="2125"/>
                  </a:lnTo>
                  <a:lnTo>
                    <a:pt x="203" y="2151"/>
                  </a:lnTo>
                  <a:lnTo>
                    <a:pt x="210" y="2181"/>
                  </a:lnTo>
                  <a:lnTo>
                    <a:pt x="210" y="2181"/>
                  </a:lnTo>
                  <a:lnTo>
                    <a:pt x="215" y="2156"/>
                  </a:lnTo>
                  <a:lnTo>
                    <a:pt x="221" y="2125"/>
                  </a:lnTo>
                  <a:lnTo>
                    <a:pt x="242" y="2042"/>
                  </a:lnTo>
                  <a:close/>
                  <a:moveTo>
                    <a:pt x="409" y="2037"/>
                  </a:moveTo>
                  <a:lnTo>
                    <a:pt x="409" y="2037"/>
                  </a:lnTo>
                  <a:lnTo>
                    <a:pt x="399" y="2038"/>
                  </a:lnTo>
                  <a:lnTo>
                    <a:pt x="388" y="2039"/>
                  </a:lnTo>
                  <a:lnTo>
                    <a:pt x="378" y="2042"/>
                  </a:lnTo>
                  <a:lnTo>
                    <a:pt x="369" y="2046"/>
                  </a:lnTo>
                  <a:lnTo>
                    <a:pt x="360" y="2050"/>
                  </a:lnTo>
                  <a:lnTo>
                    <a:pt x="351" y="2056"/>
                  </a:lnTo>
                  <a:lnTo>
                    <a:pt x="343" y="2062"/>
                  </a:lnTo>
                  <a:lnTo>
                    <a:pt x="337" y="2070"/>
                  </a:lnTo>
                  <a:lnTo>
                    <a:pt x="330" y="2078"/>
                  </a:lnTo>
                  <a:lnTo>
                    <a:pt x="325" y="2087"/>
                  </a:lnTo>
                  <a:lnTo>
                    <a:pt x="319" y="2097"/>
                  </a:lnTo>
                  <a:lnTo>
                    <a:pt x="316" y="2107"/>
                  </a:lnTo>
                  <a:lnTo>
                    <a:pt x="312" y="2118"/>
                  </a:lnTo>
                  <a:lnTo>
                    <a:pt x="310" y="2129"/>
                  </a:lnTo>
                  <a:lnTo>
                    <a:pt x="308" y="2141"/>
                  </a:lnTo>
                  <a:lnTo>
                    <a:pt x="308" y="2155"/>
                  </a:lnTo>
                  <a:lnTo>
                    <a:pt x="308" y="2155"/>
                  </a:lnTo>
                  <a:lnTo>
                    <a:pt x="308" y="2167"/>
                  </a:lnTo>
                  <a:lnTo>
                    <a:pt x="310" y="2179"/>
                  </a:lnTo>
                  <a:lnTo>
                    <a:pt x="312" y="2190"/>
                  </a:lnTo>
                  <a:lnTo>
                    <a:pt x="316" y="2201"/>
                  </a:lnTo>
                  <a:lnTo>
                    <a:pt x="319" y="2211"/>
                  </a:lnTo>
                  <a:lnTo>
                    <a:pt x="325" y="2221"/>
                  </a:lnTo>
                  <a:lnTo>
                    <a:pt x="330" y="2230"/>
                  </a:lnTo>
                  <a:lnTo>
                    <a:pt x="337" y="2238"/>
                  </a:lnTo>
                  <a:lnTo>
                    <a:pt x="343" y="2246"/>
                  </a:lnTo>
                  <a:lnTo>
                    <a:pt x="351" y="2252"/>
                  </a:lnTo>
                  <a:lnTo>
                    <a:pt x="360" y="2258"/>
                  </a:lnTo>
                  <a:lnTo>
                    <a:pt x="369" y="2262"/>
                  </a:lnTo>
                  <a:lnTo>
                    <a:pt x="378" y="2266"/>
                  </a:lnTo>
                  <a:lnTo>
                    <a:pt x="388" y="2269"/>
                  </a:lnTo>
                  <a:lnTo>
                    <a:pt x="399" y="2270"/>
                  </a:lnTo>
                  <a:lnTo>
                    <a:pt x="409" y="2271"/>
                  </a:lnTo>
                  <a:lnTo>
                    <a:pt x="409" y="2271"/>
                  </a:lnTo>
                  <a:lnTo>
                    <a:pt x="420" y="2270"/>
                  </a:lnTo>
                  <a:lnTo>
                    <a:pt x="431" y="2269"/>
                  </a:lnTo>
                  <a:lnTo>
                    <a:pt x="441" y="2266"/>
                  </a:lnTo>
                  <a:lnTo>
                    <a:pt x="450" y="2262"/>
                  </a:lnTo>
                  <a:lnTo>
                    <a:pt x="459" y="2258"/>
                  </a:lnTo>
                  <a:lnTo>
                    <a:pt x="468" y="2252"/>
                  </a:lnTo>
                  <a:lnTo>
                    <a:pt x="476" y="2246"/>
                  </a:lnTo>
                  <a:lnTo>
                    <a:pt x="482" y="2238"/>
                  </a:lnTo>
                  <a:lnTo>
                    <a:pt x="489" y="2230"/>
                  </a:lnTo>
                  <a:lnTo>
                    <a:pt x="495" y="2221"/>
                  </a:lnTo>
                  <a:lnTo>
                    <a:pt x="499" y="2211"/>
                  </a:lnTo>
                  <a:lnTo>
                    <a:pt x="504" y="2201"/>
                  </a:lnTo>
                  <a:lnTo>
                    <a:pt x="507" y="2190"/>
                  </a:lnTo>
                  <a:lnTo>
                    <a:pt x="509" y="2179"/>
                  </a:lnTo>
                  <a:lnTo>
                    <a:pt x="511" y="2167"/>
                  </a:lnTo>
                  <a:lnTo>
                    <a:pt x="511" y="2155"/>
                  </a:lnTo>
                  <a:lnTo>
                    <a:pt x="511" y="2155"/>
                  </a:lnTo>
                  <a:lnTo>
                    <a:pt x="511" y="2141"/>
                  </a:lnTo>
                  <a:lnTo>
                    <a:pt x="509" y="2129"/>
                  </a:lnTo>
                  <a:lnTo>
                    <a:pt x="507" y="2118"/>
                  </a:lnTo>
                  <a:lnTo>
                    <a:pt x="504" y="2107"/>
                  </a:lnTo>
                  <a:lnTo>
                    <a:pt x="499" y="2097"/>
                  </a:lnTo>
                  <a:lnTo>
                    <a:pt x="495" y="2087"/>
                  </a:lnTo>
                  <a:lnTo>
                    <a:pt x="489" y="2078"/>
                  </a:lnTo>
                  <a:lnTo>
                    <a:pt x="482" y="2070"/>
                  </a:lnTo>
                  <a:lnTo>
                    <a:pt x="476" y="2062"/>
                  </a:lnTo>
                  <a:lnTo>
                    <a:pt x="468" y="2056"/>
                  </a:lnTo>
                  <a:lnTo>
                    <a:pt x="459" y="2050"/>
                  </a:lnTo>
                  <a:lnTo>
                    <a:pt x="450" y="2046"/>
                  </a:lnTo>
                  <a:lnTo>
                    <a:pt x="441" y="2042"/>
                  </a:lnTo>
                  <a:lnTo>
                    <a:pt x="431" y="2039"/>
                  </a:lnTo>
                  <a:lnTo>
                    <a:pt x="420" y="2038"/>
                  </a:lnTo>
                  <a:lnTo>
                    <a:pt x="409" y="2037"/>
                  </a:lnTo>
                  <a:lnTo>
                    <a:pt x="409" y="2037"/>
                  </a:lnTo>
                  <a:close/>
                  <a:moveTo>
                    <a:pt x="409" y="2219"/>
                  </a:moveTo>
                  <a:lnTo>
                    <a:pt x="409" y="2219"/>
                  </a:lnTo>
                  <a:lnTo>
                    <a:pt x="399" y="2218"/>
                  </a:lnTo>
                  <a:lnTo>
                    <a:pt x="390" y="2215"/>
                  </a:lnTo>
                  <a:lnTo>
                    <a:pt x="383" y="2209"/>
                  </a:lnTo>
                  <a:lnTo>
                    <a:pt x="377" y="2201"/>
                  </a:lnTo>
                  <a:lnTo>
                    <a:pt x="371" y="2192"/>
                  </a:lnTo>
                  <a:lnTo>
                    <a:pt x="367" y="2181"/>
                  </a:lnTo>
                  <a:lnTo>
                    <a:pt x="365" y="2168"/>
                  </a:lnTo>
                  <a:lnTo>
                    <a:pt x="365" y="2155"/>
                  </a:lnTo>
                  <a:lnTo>
                    <a:pt x="365" y="2155"/>
                  </a:lnTo>
                  <a:lnTo>
                    <a:pt x="365" y="2140"/>
                  </a:lnTo>
                  <a:lnTo>
                    <a:pt x="367" y="2127"/>
                  </a:lnTo>
                  <a:lnTo>
                    <a:pt x="371" y="2117"/>
                  </a:lnTo>
                  <a:lnTo>
                    <a:pt x="377" y="2107"/>
                  </a:lnTo>
                  <a:lnTo>
                    <a:pt x="383" y="2099"/>
                  </a:lnTo>
                  <a:lnTo>
                    <a:pt x="390" y="2093"/>
                  </a:lnTo>
                  <a:lnTo>
                    <a:pt x="399" y="2090"/>
                  </a:lnTo>
                  <a:lnTo>
                    <a:pt x="409" y="2089"/>
                  </a:lnTo>
                  <a:lnTo>
                    <a:pt x="409" y="2089"/>
                  </a:lnTo>
                  <a:lnTo>
                    <a:pt x="419" y="2090"/>
                  </a:lnTo>
                  <a:lnTo>
                    <a:pt x="428" y="2093"/>
                  </a:lnTo>
                  <a:lnTo>
                    <a:pt x="436" y="2099"/>
                  </a:lnTo>
                  <a:lnTo>
                    <a:pt x="442" y="2107"/>
                  </a:lnTo>
                  <a:lnTo>
                    <a:pt x="448" y="2117"/>
                  </a:lnTo>
                  <a:lnTo>
                    <a:pt x="451" y="2127"/>
                  </a:lnTo>
                  <a:lnTo>
                    <a:pt x="453" y="2140"/>
                  </a:lnTo>
                  <a:lnTo>
                    <a:pt x="455" y="2155"/>
                  </a:lnTo>
                  <a:lnTo>
                    <a:pt x="455" y="2155"/>
                  </a:lnTo>
                  <a:lnTo>
                    <a:pt x="453" y="2168"/>
                  </a:lnTo>
                  <a:lnTo>
                    <a:pt x="451" y="2181"/>
                  </a:lnTo>
                  <a:lnTo>
                    <a:pt x="448" y="2192"/>
                  </a:lnTo>
                  <a:lnTo>
                    <a:pt x="442" y="2201"/>
                  </a:lnTo>
                  <a:lnTo>
                    <a:pt x="436" y="2209"/>
                  </a:lnTo>
                  <a:lnTo>
                    <a:pt x="428" y="2215"/>
                  </a:lnTo>
                  <a:lnTo>
                    <a:pt x="419" y="2218"/>
                  </a:lnTo>
                  <a:lnTo>
                    <a:pt x="409" y="2219"/>
                  </a:lnTo>
                  <a:lnTo>
                    <a:pt x="409" y="2219"/>
                  </a:lnTo>
                  <a:close/>
                  <a:moveTo>
                    <a:pt x="2285" y="2105"/>
                  </a:moveTo>
                  <a:lnTo>
                    <a:pt x="2285" y="2105"/>
                  </a:lnTo>
                  <a:lnTo>
                    <a:pt x="2276" y="2100"/>
                  </a:lnTo>
                  <a:lnTo>
                    <a:pt x="2267" y="2096"/>
                  </a:lnTo>
                  <a:lnTo>
                    <a:pt x="2257" y="2093"/>
                  </a:lnTo>
                  <a:lnTo>
                    <a:pt x="2249" y="2092"/>
                  </a:lnTo>
                  <a:lnTo>
                    <a:pt x="2249" y="2092"/>
                  </a:lnTo>
                  <a:lnTo>
                    <a:pt x="2239" y="2093"/>
                  </a:lnTo>
                  <a:lnTo>
                    <a:pt x="2231" y="2096"/>
                  </a:lnTo>
                  <a:lnTo>
                    <a:pt x="2224" y="2100"/>
                  </a:lnTo>
                  <a:lnTo>
                    <a:pt x="2219" y="2106"/>
                  </a:lnTo>
                  <a:lnTo>
                    <a:pt x="2214" y="2112"/>
                  </a:lnTo>
                  <a:lnTo>
                    <a:pt x="2211" y="2121"/>
                  </a:lnTo>
                  <a:lnTo>
                    <a:pt x="2209" y="2132"/>
                  </a:lnTo>
                  <a:lnTo>
                    <a:pt x="2209" y="2145"/>
                  </a:lnTo>
                  <a:lnTo>
                    <a:pt x="2209" y="2266"/>
                  </a:lnTo>
                  <a:lnTo>
                    <a:pt x="2153" y="2266"/>
                  </a:lnTo>
                  <a:lnTo>
                    <a:pt x="2153" y="2042"/>
                  </a:lnTo>
                  <a:lnTo>
                    <a:pt x="2209" y="2042"/>
                  </a:lnTo>
                  <a:lnTo>
                    <a:pt x="2209" y="2061"/>
                  </a:lnTo>
                  <a:lnTo>
                    <a:pt x="2209" y="2061"/>
                  </a:lnTo>
                  <a:lnTo>
                    <a:pt x="2213" y="2056"/>
                  </a:lnTo>
                  <a:lnTo>
                    <a:pt x="2219" y="2050"/>
                  </a:lnTo>
                  <a:lnTo>
                    <a:pt x="2224" y="2047"/>
                  </a:lnTo>
                  <a:lnTo>
                    <a:pt x="2231" y="2043"/>
                  </a:lnTo>
                  <a:lnTo>
                    <a:pt x="2237" y="2040"/>
                  </a:lnTo>
                  <a:lnTo>
                    <a:pt x="2244" y="2039"/>
                  </a:lnTo>
                  <a:lnTo>
                    <a:pt x="2251" y="2038"/>
                  </a:lnTo>
                  <a:lnTo>
                    <a:pt x="2257" y="2037"/>
                  </a:lnTo>
                  <a:lnTo>
                    <a:pt x="2257" y="2037"/>
                  </a:lnTo>
                  <a:lnTo>
                    <a:pt x="2269" y="2038"/>
                  </a:lnTo>
                  <a:lnTo>
                    <a:pt x="2280" y="2041"/>
                  </a:lnTo>
                  <a:lnTo>
                    <a:pt x="2291" y="2046"/>
                  </a:lnTo>
                  <a:lnTo>
                    <a:pt x="2300" y="2051"/>
                  </a:lnTo>
                  <a:lnTo>
                    <a:pt x="2285" y="2105"/>
                  </a:lnTo>
                  <a:close/>
                  <a:moveTo>
                    <a:pt x="1850" y="2042"/>
                  </a:moveTo>
                  <a:lnTo>
                    <a:pt x="1904" y="2042"/>
                  </a:lnTo>
                  <a:lnTo>
                    <a:pt x="1841" y="2266"/>
                  </a:lnTo>
                  <a:lnTo>
                    <a:pt x="1793" y="2266"/>
                  </a:lnTo>
                  <a:lnTo>
                    <a:pt x="1768" y="2174"/>
                  </a:lnTo>
                  <a:lnTo>
                    <a:pt x="1768" y="2174"/>
                  </a:lnTo>
                  <a:lnTo>
                    <a:pt x="1756" y="2125"/>
                  </a:lnTo>
                  <a:lnTo>
                    <a:pt x="1756" y="2125"/>
                  </a:lnTo>
                  <a:lnTo>
                    <a:pt x="1751" y="2148"/>
                  </a:lnTo>
                  <a:lnTo>
                    <a:pt x="1744" y="2175"/>
                  </a:lnTo>
                  <a:lnTo>
                    <a:pt x="1720" y="2266"/>
                  </a:lnTo>
                  <a:lnTo>
                    <a:pt x="1672" y="2266"/>
                  </a:lnTo>
                  <a:lnTo>
                    <a:pt x="1671" y="2265"/>
                  </a:lnTo>
                  <a:lnTo>
                    <a:pt x="1608" y="2042"/>
                  </a:lnTo>
                  <a:lnTo>
                    <a:pt x="1665" y="2042"/>
                  </a:lnTo>
                  <a:lnTo>
                    <a:pt x="1686" y="2126"/>
                  </a:lnTo>
                  <a:lnTo>
                    <a:pt x="1686" y="2126"/>
                  </a:lnTo>
                  <a:lnTo>
                    <a:pt x="1692" y="2152"/>
                  </a:lnTo>
                  <a:lnTo>
                    <a:pt x="1697" y="2180"/>
                  </a:lnTo>
                  <a:lnTo>
                    <a:pt x="1697" y="2180"/>
                  </a:lnTo>
                  <a:lnTo>
                    <a:pt x="1703" y="2152"/>
                  </a:lnTo>
                  <a:lnTo>
                    <a:pt x="1711" y="2125"/>
                  </a:lnTo>
                  <a:lnTo>
                    <a:pt x="1734" y="2042"/>
                  </a:lnTo>
                  <a:lnTo>
                    <a:pt x="1781" y="2042"/>
                  </a:lnTo>
                  <a:lnTo>
                    <a:pt x="1804" y="2125"/>
                  </a:lnTo>
                  <a:lnTo>
                    <a:pt x="1804" y="2125"/>
                  </a:lnTo>
                  <a:lnTo>
                    <a:pt x="1811" y="2151"/>
                  </a:lnTo>
                  <a:lnTo>
                    <a:pt x="1817" y="2181"/>
                  </a:lnTo>
                  <a:lnTo>
                    <a:pt x="1817" y="2181"/>
                  </a:lnTo>
                  <a:lnTo>
                    <a:pt x="1823" y="2156"/>
                  </a:lnTo>
                  <a:lnTo>
                    <a:pt x="1830" y="2125"/>
                  </a:lnTo>
                  <a:lnTo>
                    <a:pt x="1850" y="2042"/>
                  </a:lnTo>
                  <a:close/>
                  <a:moveTo>
                    <a:pt x="2016" y="2037"/>
                  </a:moveTo>
                  <a:lnTo>
                    <a:pt x="2016" y="2037"/>
                  </a:lnTo>
                  <a:lnTo>
                    <a:pt x="2006" y="2038"/>
                  </a:lnTo>
                  <a:lnTo>
                    <a:pt x="1995" y="2039"/>
                  </a:lnTo>
                  <a:lnTo>
                    <a:pt x="1985" y="2042"/>
                  </a:lnTo>
                  <a:lnTo>
                    <a:pt x="1976" y="2046"/>
                  </a:lnTo>
                  <a:lnTo>
                    <a:pt x="1967" y="2050"/>
                  </a:lnTo>
                  <a:lnTo>
                    <a:pt x="1958" y="2057"/>
                  </a:lnTo>
                  <a:lnTo>
                    <a:pt x="1951" y="2062"/>
                  </a:lnTo>
                  <a:lnTo>
                    <a:pt x="1944" y="2070"/>
                  </a:lnTo>
                  <a:lnTo>
                    <a:pt x="1937" y="2078"/>
                  </a:lnTo>
                  <a:lnTo>
                    <a:pt x="1932" y="2087"/>
                  </a:lnTo>
                  <a:lnTo>
                    <a:pt x="1926" y="2097"/>
                  </a:lnTo>
                  <a:lnTo>
                    <a:pt x="1923" y="2107"/>
                  </a:lnTo>
                  <a:lnTo>
                    <a:pt x="1920" y="2118"/>
                  </a:lnTo>
                  <a:lnTo>
                    <a:pt x="1916" y="2130"/>
                  </a:lnTo>
                  <a:lnTo>
                    <a:pt x="1915" y="2141"/>
                  </a:lnTo>
                  <a:lnTo>
                    <a:pt x="1915" y="2155"/>
                  </a:lnTo>
                  <a:lnTo>
                    <a:pt x="1915" y="2155"/>
                  </a:lnTo>
                  <a:lnTo>
                    <a:pt x="1915" y="2167"/>
                  </a:lnTo>
                  <a:lnTo>
                    <a:pt x="1916" y="2179"/>
                  </a:lnTo>
                  <a:lnTo>
                    <a:pt x="1920" y="2190"/>
                  </a:lnTo>
                  <a:lnTo>
                    <a:pt x="1923" y="2201"/>
                  </a:lnTo>
                  <a:lnTo>
                    <a:pt x="1926" y="2211"/>
                  </a:lnTo>
                  <a:lnTo>
                    <a:pt x="1932" y="2221"/>
                  </a:lnTo>
                  <a:lnTo>
                    <a:pt x="1937" y="2230"/>
                  </a:lnTo>
                  <a:lnTo>
                    <a:pt x="1944" y="2238"/>
                  </a:lnTo>
                  <a:lnTo>
                    <a:pt x="1951" y="2246"/>
                  </a:lnTo>
                  <a:lnTo>
                    <a:pt x="1958" y="2252"/>
                  </a:lnTo>
                  <a:lnTo>
                    <a:pt x="1967" y="2258"/>
                  </a:lnTo>
                  <a:lnTo>
                    <a:pt x="1976" y="2262"/>
                  </a:lnTo>
                  <a:lnTo>
                    <a:pt x="1985" y="2266"/>
                  </a:lnTo>
                  <a:lnTo>
                    <a:pt x="1995" y="2269"/>
                  </a:lnTo>
                  <a:lnTo>
                    <a:pt x="2006" y="2270"/>
                  </a:lnTo>
                  <a:lnTo>
                    <a:pt x="2016" y="2271"/>
                  </a:lnTo>
                  <a:lnTo>
                    <a:pt x="2016" y="2271"/>
                  </a:lnTo>
                  <a:lnTo>
                    <a:pt x="2027" y="2270"/>
                  </a:lnTo>
                  <a:lnTo>
                    <a:pt x="2039" y="2269"/>
                  </a:lnTo>
                  <a:lnTo>
                    <a:pt x="2049" y="2266"/>
                  </a:lnTo>
                  <a:lnTo>
                    <a:pt x="2057" y="2262"/>
                  </a:lnTo>
                  <a:lnTo>
                    <a:pt x="2066" y="2258"/>
                  </a:lnTo>
                  <a:lnTo>
                    <a:pt x="2075" y="2252"/>
                  </a:lnTo>
                  <a:lnTo>
                    <a:pt x="2083" y="2246"/>
                  </a:lnTo>
                  <a:lnTo>
                    <a:pt x="2090" y="2238"/>
                  </a:lnTo>
                  <a:lnTo>
                    <a:pt x="2096" y="2230"/>
                  </a:lnTo>
                  <a:lnTo>
                    <a:pt x="2102" y="2221"/>
                  </a:lnTo>
                  <a:lnTo>
                    <a:pt x="2106" y="2211"/>
                  </a:lnTo>
                  <a:lnTo>
                    <a:pt x="2111" y="2201"/>
                  </a:lnTo>
                  <a:lnTo>
                    <a:pt x="2114" y="2190"/>
                  </a:lnTo>
                  <a:lnTo>
                    <a:pt x="2116" y="2179"/>
                  </a:lnTo>
                  <a:lnTo>
                    <a:pt x="2119" y="2167"/>
                  </a:lnTo>
                  <a:lnTo>
                    <a:pt x="2119" y="2155"/>
                  </a:lnTo>
                  <a:lnTo>
                    <a:pt x="2119" y="2155"/>
                  </a:lnTo>
                  <a:lnTo>
                    <a:pt x="2119" y="2141"/>
                  </a:lnTo>
                  <a:lnTo>
                    <a:pt x="2116" y="2130"/>
                  </a:lnTo>
                  <a:lnTo>
                    <a:pt x="2114" y="2118"/>
                  </a:lnTo>
                  <a:lnTo>
                    <a:pt x="2111" y="2107"/>
                  </a:lnTo>
                  <a:lnTo>
                    <a:pt x="2106" y="2097"/>
                  </a:lnTo>
                  <a:lnTo>
                    <a:pt x="2102" y="2087"/>
                  </a:lnTo>
                  <a:lnTo>
                    <a:pt x="2096" y="2078"/>
                  </a:lnTo>
                  <a:lnTo>
                    <a:pt x="2090" y="2070"/>
                  </a:lnTo>
                  <a:lnTo>
                    <a:pt x="2083" y="2062"/>
                  </a:lnTo>
                  <a:lnTo>
                    <a:pt x="2075" y="2057"/>
                  </a:lnTo>
                  <a:lnTo>
                    <a:pt x="2066" y="2050"/>
                  </a:lnTo>
                  <a:lnTo>
                    <a:pt x="2057" y="2046"/>
                  </a:lnTo>
                  <a:lnTo>
                    <a:pt x="2049" y="2042"/>
                  </a:lnTo>
                  <a:lnTo>
                    <a:pt x="2039" y="2039"/>
                  </a:lnTo>
                  <a:lnTo>
                    <a:pt x="2027" y="2038"/>
                  </a:lnTo>
                  <a:lnTo>
                    <a:pt x="2016" y="2037"/>
                  </a:lnTo>
                  <a:lnTo>
                    <a:pt x="2016" y="2037"/>
                  </a:lnTo>
                  <a:close/>
                  <a:moveTo>
                    <a:pt x="2016" y="2219"/>
                  </a:moveTo>
                  <a:lnTo>
                    <a:pt x="2016" y="2219"/>
                  </a:lnTo>
                  <a:lnTo>
                    <a:pt x="2006" y="2218"/>
                  </a:lnTo>
                  <a:lnTo>
                    <a:pt x="1998" y="2215"/>
                  </a:lnTo>
                  <a:lnTo>
                    <a:pt x="1991" y="2209"/>
                  </a:lnTo>
                  <a:lnTo>
                    <a:pt x="1984" y="2201"/>
                  </a:lnTo>
                  <a:lnTo>
                    <a:pt x="1978" y="2192"/>
                  </a:lnTo>
                  <a:lnTo>
                    <a:pt x="1974" y="2181"/>
                  </a:lnTo>
                  <a:lnTo>
                    <a:pt x="1972" y="2168"/>
                  </a:lnTo>
                  <a:lnTo>
                    <a:pt x="1972" y="2155"/>
                  </a:lnTo>
                  <a:lnTo>
                    <a:pt x="1972" y="2155"/>
                  </a:lnTo>
                  <a:lnTo>
                    <a:pt x="1972" y="2140"/>
                  </a:lnTo>
                  <a:lnTo>
                    <a:pt x="1974" y="2128"/>
                  </a:lnTo>
                  <a:lnTo>
                    <a:pt x="1978" y="2117"/>
                  </a:lnTo>
                  <a:lnTo>
                    <a:pt x="1984" y="2107"/>
                  </a:lnTo>
                  <a:lnTo>
                    <a:pt x="1991" y="2099"/>
                  </a:lnTo>
                  <a:lnTo>
                    <a:pt x="1998" y="2093"/>
                  </a:lnTo>
                  <a:lnTo>
                    <a:pt x="2006" y="2090"/>
                  </a:lnTo>
                  <a:lnTo>
                    <a:pt x="2016" y="2089"/>
                  </a:lnTo>
                  <a:lnTo>
                    <a:pt x="2016" y="2089"/>
                  </a:lnTo>
                  <a:lnTo>
                    <a:pt x="2026" y="2090"/>
                  </a:lnTo>
                  <a:lnTo>
                    <a:pt x="2035" y="2093"/>
                  </a:lnTo>
                  <a:lnTo>
                    <a:pt x="2043" y="2099"/>
                  </a:lnTo>
                  <a:lnTo>
                    <a:pt x="2050" y="2107"/>
                  </a:lnTo>
                  <a:lnTo>
                    <a:pt x="2055" y="2117"/>
                  </a:lnTo>
                  <a:lnTo>
                    <a:pt x="2059" y="2128"/>
                  </a:lnTo>
                  <a:lnTo>
                    <a:pt x="2061" y="2140"/>
                  </a:lnTo>
                  <a:lnTo>
                    <a:pt x="2062" y="2155"/>
                  </a:lnTo>
                  <a:lnTo>
                    <a:pt x="2062" y="2155"/>
                  </a:lnTo>
                  <a:lnTo>
                    <a:pt x="2061" y="2168"/>
                  </a:lnTo>
                  <a:lnTo>
                    <a:pt x="2059" y="2181"/>
                  </a:lnTo>
                  <a:lnTo>
                    <a:pt x="2055" y="2192"/>
                  </a:lnTo>
                  <a:lnTo>
                    <a:pt x="2050" y="2201"/>
                  </a:lnTo>
                  <a:lnTo>
                    <a:pt x="2043" y="2209"/>
                  </a:lnTo>
                  <a:lnTo>
                    <a:pt x="2035" y="2215"/>
                  </a:lnTo>
                  <a:lnTo>
                    <a:pt x="2026" y="2218"/>
                  </a:lnTo>
                  <a:lnTo>
                    <a:pt x="2016" y="2219"/>
                  </a:lnTo>
                  <a:lnTo>
                    <a:pt x="2016" y="2219"/>
                  </a:lnTo>
                  <a:close/>
                  <a:moveTo>
                    <a:pt x="843" y="2116"/>
                  </a:moveTo>
                  <a:lnTo>
                    <a:pt x="910" y="2266"/>
                  </a:lnTo>
                  <a:lnTo>
                    <a:pt x="849" y="2266"/>
                  </a:lnTo>
                  <a:lnTo>
                    <a:pt x="803" y="2162"/>
                  </a:lnTo>
                  <a:lnTo>
                    <a:pt x="772" y="2199"/>
                  </a:lnTo>
                  <a:lnTo>
                    <a:pt x="772" y="2266"/>
                  </a:lnTo>
                  <a:lnTo>
                    <a:pt x="718" y="2266"/>
                  </a:lnTo>
                  <a:lnTo>
                    <a:pt x="718" y="1977"/>
                  </a:lnTo>
                  <a:lnTo>
                    <a:pt x="772" y="1949"/>
                  </a:lnTo>
                  <a:lnTo>
                    <a:pt x="772" y="2128"/>
                  </a:lnTo>
                  <a:lnTo>
                    <a:pt x="772" y="2128"/>
                  </a:lnTo>
                  <a:lnTo>
                    <a:pt x="794" y="2099"/>
                  </a:lnTo>
                  <a:lnTo>
                    <a:pt x="838" y="2042"/>
                  </a:lnTo>
                  <a:lnTo>
                    <a:pt x="903" y="2042"/>
                  </a:lnTo>
                  <a:lnTo>
                    <a:pt x="843" y="2116"/>
                  </a:lnTo>
                  <a:close/>
                  <a:moveTo>
                    <a:pt x="1105" y="2266"/>
                  </a:moveTo>
                  <a:lnTo>
                    <a:pt x="1049" y="2266"/>
                  </a:lnTo>
                  <a:lnTo>
                    <a:pt x="1049" y="2042"/>
                  </a:lnTo>
                  <a:lnTo>
                    <a:pt x="1105" y="2042"/>
                  </a:lnTo>
                  <a:lnTo>
                    <a:pt x="1105" y="2061"/>
                  </a:lnTo>
                  <a:lnTo>
                    <a:pt x="1105" y="2061"/>
                  </a:lnTo>
                  <a:lnTo>
                    <a:pt x="1110" y="2056"/>
                  </a:lnTo>
                  <a:lnTo>
                    <a:pt x="1116" y="2051"/>
                  </a:lnTo>
                  <a:lnTo>
                    <a:pt x="1123" y="2047"/>
                  </a:lnTo>
                  <a:lnTo>
                    <a:pt x="1129" y="2043"/>
                  </a:lnTo>
                  <a:lnTo>
                    <a:pt x="1137" y="2041"/>
                  </a:lnTo>
                  <a:lnTo>
                    <a:pt x="1145" y="2039"/>
                  </a:lnTo>
                  <a:lnTo>
                    <a:pt x="1153" y="2038"/>
                  </a:lnTo>
                  <a:lnTo>
                    <a:pt x="1162" y="2037"/>
                  </a:lnTo>
                  <a:lnTo>
                    <a:pt x="1162" y="2037"/>
                  </a:lnTo>
                  <a:lnTo>
                    <a:pt x="1172" y="2038"/>
                  </a:lnTo>
                  <a:lnTo>
                    <a:pt x="1180" y="2039"/>
                  </a:lnTo>
                  <a:lnTo>
                    <a:pt x="1188" y="2041"/>
                  </a:lnTo>
                  <a:lnTo>
                    <a:pt x="1197" y="2043"/>
                  </a:lnTo>
                  <a:lnTo>
                    <a:pt x="1204" y="2048"/>
                  </a:lnTo>
                  <a:lnTo>
                    <a:pt x="1210" y="2052"/>
                  </a:lnTo>
                  <a:lnTo>
                    <a:pt x="1217" y="2057"/>
                  </a:lnTo>
                  <a:lnTo>
                    <a:pt x="1223" y="2063"/>
                  </a:lnTo>
                  <a:lnTo>
                    <a:pt x="1227" y="2070"/>
                  </a:lnTo>
                  <a:lnTo>
                    <a:pt x="1232" y="2078"/>
                  </a:lnTo>
                  <a:lnTo>
                    <a:pt x="1235" y="2086"/>
                  </a:lnTo>
                  <a:lnTo>
                    <a:pt x="1238" y="2096"/>
                  </a:lnTo>
                  <a:lnTo>
                    <a:pt x="1240" y="2106"/>
                  </a:lnTo>
                  <a:lnTo>
                    <a:pt x="1242" y="2116"/>
                  </a:lnTo>
                  <a:lnTo>
                    <a:pt x="1243" y="2127"/>
                  </a:lnTo>
                  <a:lnTo>
                    <a:pt x="1244" y="2139"/>
                  </a:lnTo>
                  <a:lnTo>
                    <a:pt x="1244" y="2266"/>
                  </a:lnTo>
                  <a:lnTo>
                    <a:pt x="1188" y="2266"/>
                  </a:lnTo>
                  <a:lnTo>
                    <a:pt x="1188" y="2142"/>
                  </a:lnTo>
                  <a:lnTo>
                    <a:pt x="1188" y="2142"/>
                  </a:lnTo>
                  <a:lnTo>
                    <a:pt x="1187" y="2130"/>
                  </a:lnTo>
                  <a:lnTo>
                    <a:pt x="1186" y="2118"/>
                  </a:lnTo>
                  <a:lnTo>
                    <a:pt x="1183" y="2109"/>
                  </a:lnTo>
                  <a:lnTo>
                    <a:pt x="1178" y="2101"/>
                  </a:lnTo>
                  <a:lnTo>
                    <a:pt x="1173" y="2096"/>
                  </a:lnTo>
                  <a:lnTo>
                    <a:pt x="1166" y="2091"/>
                  </a:lnTo>
                  <a:lnTo>
                    <a:pt x="1157" y="2089"/>
                  </a:lnTo>
                  <a:lnTo>
                    <a:pt x="1147" y="2088"/>
                  </a:lnTo>
                  <a:lnTo>
                    <a:pt x="1147" y="2088"/>
                  </a:lnTo>
                  <a:lnTo>
                    <a:pt x="1138" y="2089"/>
                  </a:lnTo>
                  <a:lnTo>
                    <a:pt x="1129" y="2091"/>
                  </a:lnTo>
                  <a:lnTo>
                    <a:pt x="1122" y="2096"/>
                  </a:lnTo>
                  <a:lnTo>
                    <a:pt x="1116" y="2102"/>
                  </a:lnTo>
                  <a:lnTo>
                    <a:pt x="1112" y="2109"/>
                  </a:lnTo>
                  <a:lnTo>
                    <a:pt x="1108" y="2119"/>
                  </a:lnTo>
                  <a:lnTo>
                    <a:pt x="1106" y="2130"/>
                  </a:lnTo>
                  <a:lnTo>
                    <a:pt x="1105" y="2142"/>
                  </a:lnTo>
                  <a:lnTo>
                    <a:pt x="1105" y="2266"/>
                  </a:lnTo>
                  <a:close/>
                  <a:moveTo>
                    <a:pt x="1418" y="2058"/>
                  </a:moveTo>
                  <a:lnTo>
                    <a:pt x="1418" y="2058"/>
                  </a:lnTo>
                  <a:lnTo>
                    <a:pt x="1413" y="2053"/>
                  </a:lnTo>
                  <a:lnTo>
                    <a:pt x="1407" y="2049"/>
                  </a:lnTo>
                  <a:lnTo>
                    <a:pt x="1402" y="2046"/>
                  </a:lnTo>
                  <a:lnTo>
                    <a:pt x="1395" y="2042"/>
                  </a:lnTo>
                  <a:lnTo>
                    <a:pt x="1388" y="2040"/>
                  </a:lnTo>
                  <a:lnTo>
                    <a:pt x="1382" y="2039"/>
                  </a:lnTo>
                  <a:lnTo>
                    <a:pt x="1375" y="2038"/>
                  </a:lnTo>
                  <a:lnTo>
                    <a:pt x="1368" y="2037"/>
                  </a:lnTo>
                  <a:lnTo>
                    <a:pt x="1368" y="2037"/>
                  </a:lnTo>
                  <a:lnTo>
                    <a:pt x="1358" y="2038"/>
                  </a:lnTo>
                  <a:lnTo>
                    <a:pt x="1349" y="2039"/>
                  </a:lnTo>
                  <a:lnTo>
                    <a:pt x="1340" y="2041"/>
                  </a:lnTo>
                  <a:lnTo>
                    <a:pt x="1332" y="2046"/>
                  </a:lnTo>
                  <a:lnTo>
                    <a:pt x="1324" y="2049"/>
                  </a:lnTo>
                  <a:lnTo>
                    <a:pt x="1317" y="2055"/>
                  </a:lnTo>
                  <a:lnTo>
                    <a:pt x="1310" y="2061"/>
                  </a:lnTo>
                  <a:lnTo>
                    <a:pt x="1304" y="2068"/>
                  </a:lnTo>
                  <a:lnTo>
                    <a:pt x="1298" y="2076"/>
                  </a:lnTo>
                  <a:lnTo>
                    <a:pt x="1294" y="2085"/>
                  </a:lnTo>
                  <a:lnTo>
                    <a:pt x="1289" y="2093"/>
                  </a:lnTo>
                  <a:lnTo>
                    <a:pt x="1286" y="2105"/>
                  </a:lnTo>
                  <a:lnTo>
                    <a:pt x="1284" y="2115"/>
                  </a:lnTo>
                  <a:lnTo>
                    <a:pt x="1282" y="2127"/>
                  </a:lnTo>
                  <a:lnTo>
                    <a:pt x="1280" y="2139"/>
                  </a:lnTo>
                  <a:lnTo>
                    <a:pt x="1280" y="2151"/>
                  </a:lnTo>
                  <a:lnTo>
                    <a:pt x="1280" y="2151"/>
                  </a:lnTo>
                  <a:lnTo>
                    <a:pt x="1280" y="2166"/>
                  </a:lnTo>
                  <a:lnTo>
                    <a:pt x="1282" y="2178"/>
                  </a:lnTo>
                  <a:lnTo>
                    <a:pt x="1284" y="2190"/>
                  </a:lnTo>
                  <a:lnTo>
                    <a:pt x="1286" y="2202"/>
                  </a:lnTo>
                  <a:lnTo>
                    <a:pt x="1289" y="2212"/>
                  </a:lnTo>
                  <a:lnTo>
                    <a:pt x="1294" y="2222"/>
                  </a:lnTo>
                  <a:lnTo>
                    <a:pt x="1298" y="2231"/>
                  </a:lnTo>
                  <a:lnTo>
                    <a:pt x="1304" y="2239"/>
                  </a:lnTo>
                  <a:lnTo>
                    <a:pt x="1309" y="2247"/>
                  </a:lnTo>
                  <a:lnTo>
                    <a:pt x="1316" y="2252"/>
                  </a:lnTo>
                  <a:lnTo>
                    <a:pt x="1323" y="2258"/>
                  </a:lnTo>
                  <a:lnTo>
                    <a:pt x="1330" y="2262"/>
                  </a:lnTo>
                  <a:lnTo>
                    <a:pt x="1339" y="2266"/>
                  </a:lnTo>
                  <a:lnTo>
                    <a:pt x="1348" y="2269"/>
                  </a:lnTo>
                  <a:lnTo>
                    <a:pt x="1357" y="2270"/>
                  </a:lnTo>
                  <a:lnTo>
                    <a:pt x="1367" y="2271"/>
                  </a:lnTo>
                  <a:lnTo>
                    <a:pt x="1367" y="2271"/>
                  </a:lnTo>
                  <a:lnTo>
                    <a:pt x="1374" y="2270"/>
                  </a:lnTo>
                  <a:lnTo>
                    <a:pt x="1382" y="2269"/>
                  </a:lnTo>
                  <a:lnTo>
                    <a:pt x="1388" y="2268"/>
                  </a:lnTo>
                  <a:lnTo>
                    <a:pt x="1395" y="2266"/>
                  </a:lnTo>
                  <a:lnTo>
                    <a:pt x="1401" y="2262"/>
                  </a:lnTo>
                  <a:lnTo>
                    <a:pt x="1407" y="2259"/>
                  </a:lnTo>
                  <a:lnTo>
                    <a:pt x="1413" y="2255"/>
                  </a:lnTo>
                  <a:lnTo>
                    <a:pt x="1418" y="2249"/>
                  </a:lnTo>
                  <a:lnTo>
                    <a:pt x="1418" y="2255"/>
                  </a:lnTo>
                  <a:lnTo>
                    <a:pt x="1418" y="2255"/>
                  </a:lnTo>
                  <a:lnTo>
                    <a:pt x="1418" y="2264"/>
                  </a:lnTo>
                  <a:lnTo>
                    <a:pt x="1417" y="2274"/>
                  </a:lnTo>
                  <a:lnTo>
                    <a:pt x="1414" y="2284"/>
                  </a:lnTo>
                  <a:lnTo>
                    <a:pt x="1412" y="2288"/>
                  </a:lnTo>
                  <a:lnTo>
                    <a:pt x="1409" y="2293"/>
                  </a:lnTo>
                  <a:lnTo>
                    <a:pt x="1405" y="2297"/>
                  </a:lnTo>
                  <a:lnTo>
                    <a:pt x="1401" y="2301"/>
                  </a:lnTo>
                  <a:lnTo>
                    <a:pt x="1395" y="2305"/>
                  </a:lnTo>
                  <a:lnTo>
                    <a:pt x="1388" y="2308"/>
                  </a:lnTo>
                  <a:lnTo>
                    <a:pt x="1379" y="2310"/>
                  </a:lnTo>
                  <a:lnTo>
                    <a:pt x="1370" y="2313"/>
                  </a:lnTo>
                  <a:lnTo>
                    <a:pt x="1359" y="2314"/>
                  </a:lnTo>
                  <a:lnTo>
                    <a:pt x="1346" y="2314"/>
                  </a:lnTo>
                  <a:lnTo>
                    <a:pt x="1344" y="2314"/>
                  </a:lnTo>
                  <a:lnTo>
                    <a:pt x="1364" y="2357"/>
                  </a:lnTo>
                  <a:lnTo>
                    <a:pt x="1365" y="2357"/>
                  </a:lnTo>
                  <a:lnTo>
                    <a:pt x="1365" y="2357"/>
                  </a:lnTo>
                  <a:lnTo>
                    <a:pt x="1378" y="2357"/>
                  </a:lnTo>
                  <a:lnTo>
                    <a:pt x="1390" y="2356"/>
                  </a:lnTo>
                  <a:lnTo>
                    <a:pt x="1402" y="2353"/>
                  </a:lnTo>
                  <a:lnTo>
                    <a:pt x="1413" y="2350"/>
                  </a:lnTo>
                  <a:lnTo>
                    <a:pt x="1423" y="2346"/>
                  </a:lnTo>
                  <a:lnTo>
                    <a:pt x="1432" y="2341"/>
                  </a:lnTo>
                  <a:lnTo>
                    <a:pt x="1439" y="2336"/>
                  </a:lnTo>
                  <a:lnTo>
                    <a:pt x="1446" y="2329"/>
                  </a:lnTo>
                  <a:lnTo>
                    <a:pt x="1453" y="2321"/>
                  </a:lnTo>
                  <a:lnTo>
                    <a:pt x="1458" y="2314"/>
                  </a:lnTo>
                  <a:lnTo>
                    <a:pt x="1463" y="2304"/>
                  </a:lnTo>
                  <a:lnTo>
                    <a:pt x="1466" y="2294"/>
                  </a:lnTo>
                  <a:lnTo>
                    <a:pt x="1469" y="2284"/>
                  </a:lnTo>
                  <a:lnTo>
                    <a:pt x="1472" y="2271"/>
                  </a:lnTo>
                  <a:lnTo>
                    <a:pt x="1473" y="2259"/>
                  </a:lnTo>
                  <a:lnTo>
                    <a:pt x="1473" y="2246"/>
                  </a:lnTo>
                  <a:lnTo>
                    <a:pt x="1473" y="2042"/>
                  </a:lnTo>
                  <a:lnTo>
                    <a:pt x="1418" y="2042"/>
                  </a:lnTo>
                  <a:lnTo>
                    <a:pt x="1418" y="2058"/>
                  </a:lnTo>
                  <a:close/>
                  <a:moveTo>
                    <a:pt x="1418" y="2110"/>
                  </a:moveTo>
                  <a:lnTo>
                    <a:pt x="1418" y="2198"/>
                  </a:lnTo>
                  <a:lnTo>
                    <a:pt x="1418" y="2198"/>
                  </a:lnTo>
                  <a:lnTo>
                    <a:pt x="1411" y="2206"/>
                  </a:lnTo>
                  <a:lnTo>
                    <a:pt x="1403" y="2214"/>
                  </a:lnTo>
                  <a:lnTo>
                    <a:pt x="1397" y="2216"/>
                  </a:lnTo>
                  <a:lnTo>
                    <a:pt x="1392" y="2218"/>
                  </a:lnTo>
                  <a:lnTo>
                    <a:pt x="1386" y="2219"/>
                  </a:lnTo>
                  <a:lnTo>
                    <a:pt x="1378" y="2220"/>
                  </a:lnTo>
                  <a:lnTo>
                    <a:pt x="1378" y="2220"/>
                  </a:lnTo>
                  <a:lnTo>
                    <a:pt x="1372" y="2219"/>
                  </a:lnTo>
                  <a:lnTo>
                    <a:pt x="1364" y="2217"/>
                  </a:lnTo>
                  <a:lnTo>
                    <a:pt x="1357" y="2214"/>
                  </a:lnTo>
                  <a:lnTo>
                    <a:pt x="1350" y="2207"/>
                  </a:lnTo>
                  <a:lnTo>
                    <a:pt x="1345" y="2198"/>
                  </a:lnTo>
                  <a:lnTo>
                    <a:pt x="1340" y="2186"/>
                  </a:lnTo>
                  <a:lnTo>
                    <a:pt x="1338" y="2170"/>
                  </a:lnTo>
                  <a:lnTo>
                    <a:pt x="1337" y="2150"/>
                  </a:lnTo>
                  <a:lnTo>
                    <a:pt x="1337" y="2150"/>
                  </a:lnTo>
                  <a:lnTo>
                    <a:pt x="1338" y="2133"/>
                  </a:lnTo>
                  <a:lnTo>
                    <a:pt x="1340" y="2119"/>
                  </a:lnTo>
                  <a:lnTo>
                    <a:pt x="1345" y="2108"/>
                  </a:lnTo>
                  <a:lnTo>
                    <a:pt x="1350" y="2100"/>
                  </a:lnTo>
                  <a:lnTo>
                    <a:pt x="1357" y="2095"/>
                  </a:lnTo>
                  <a:lnTo>
                    <a:pt x="1364" y="2090"/>
                  </a:lnTo>
                  <a:lnTo>
                    <a:pt x="1372" y="2089"/>
                  </a:lnTo>
                  <a:lnTo>
                    <a:pt x="1378" y="2088"/>
                  </a:lnTo>
                  <a:lnTo>
                    <a:pt x="1378" y="2088"/>
                  </a:lnTo>
                  <a:lnTo>
                    <a:pt x="1386" y="2089"/>
                  </a:lnTo>
                  <a:lnTo>
                    <a:pt x="1393" y="2090"/>
                  </a:lnTo>
                  <a:lnTo>
                    <a:pt x="1398" y="2092"/>
                  </a:lnTo>
                  <a:lnTo>
                    <a:pt x="1404" y="2096"/>
                  </a:lnTo>
                  <a:lnTo>
                    <a:pt x="1408" y="2099"/>
                  </a:lnTo>
                  <a:lnTo>
                    <a:pt x="1412" y="2102"/>
                  </a:lnTo>
                  <a:lnTo>
                    <a:pt x="1418" y="2110"/>
                  </a:lnTo>
                  <a:lnTo>
                    <a:pt x="1418" y="2110"/>
                  </a:lnTo>
                  <a:close/>
                  <a:moveTo>
                    <a:pt x="945" y="2042"/>
                  </a:moveTo>
                  <a:lnTo>
                    <a:pt x="1000" y="2042"/>
                  </a:lnTo>
                  <a:lnTo>
                    <a:pt x="1000" y="2139"/>
                  </a:lnTo>
                  <a:lnTo>
                    <a:pt x="1000" y="2266"/>
                  </a:lnTo>
                  <a:lnTo>
                    <a:pt x="945" y="2266"/>
                  </a:lnTo>
                  <a:lnTo>
                    <a:pt x="945" y="2042"/>
                  </a:lnTo>
                  <a:close/>
                  <a:moveTo>
                    <a:pt x="1000" y="1982"/>
                  </a:moveTo>
                  <a:lnTo>
                    <a:pt x="1000" y="2010"/>
                  </a:lnTo>
                  <a:lnTo>
                    <a:pt x="945" y="2010"/>
                  </a:lnTo>
                  <a:lnTo>
                    <a:pt x="945" y="1954"/>
                  </a:lnTo>
                  <a:lnTo>
                    <a:pt x="1000" y="1954"/>
                  </a:lnTo>
                  <a:lnTo>
                    <a:pt x="1000" y="1982"/>
                  </a:lnTo>
                  <a:close/>
                  <a:moveTo>
                    <a:pt x="2325" y="1977"/>
                  </a:moveTo>
                  <a:lnTo>
                    <a:pt x="2381" y="1949"/>
                  </a:lnTo>
                  <a:lnTo>
                    <a:pt x="2381" y="2144"/>
                  </a:lnTo>
                  <a:lnTo>
                    <a:pt x="2381" y="2266"/>
                  </a:lnTo>
                  <a:lnTo>
                    <a:pt x="2325" y="2266"/>
                  </a:lnTo>
                  <a:lnTo>
                    <a:pt x="2325" y="1977"/>
                  </a:lnTo>
                  <a:close/>
                  <a:moveTo>
                    <a:pt x="400" y="762"/>
                  </a:moveTo>
                  <a:lnTo>
                    <a:pt x="856" y="762"/>
                  </a:lnTo>
                  <a:lnTo>
                    <a:pt x="856" y="498"/>
                  </a:lnTo>
                  <a:lnTo>
                    <a:pt x="400" y="498"/>
                  </a:lnTo>
                  <a:lnTo>
                    <a:pt x="400" y="290"/>
                  </a:lnTo>
                  <a:lnTo>
                    <a:pt x="905" y="290"/>
                  </a:lnTo>
                  <a:lnTo>
                    <a:pt x="737" y="0"/>
                  </a:lnTo>
                  <a:lnTo>
                    <a:pt x="22" y="0"/>
                  </a:lnTo>
                  <a:lnTo>
                    <a:pt x="22" y="1261"/>
                  </a:lnTo>
                  <a:lnTo>
                    <a:pt x="1030" y="1261"/>
                  </a:lnTo>
                  <a:lnTo>
                    <a:pt x="1030" y="970"/>
                  </a:lnTo>
                  <a:lnTo>
                    <a:pt x="400" y="970"/>
                  </a:lnTo>
                  <a:lnTo>
                    <a:pt x="400" y="762"/>
                  </a:lnTo>
                  <a:close/>
                  <a:moveTo>
                    <a:pt x="1702" y="0"/>
                  </a:moveTo>
                  <a:lnTo>
                    <a:pt x="1487" y="411"/>
                  </a:lnTo>
                  <a:lnTo>
                    <a:pt x="1274" y="0"/>
                  </a:lnTo>
                  <a:lnTo>
                    <a:pt x="856" y="0"/>
                  </a:lnTo>
                  <a:lnTo>
                    <a:pt x="1296" y="762"/>
                  </a:lnTo>
                  <a:lnTo>
                    <a:pt x="1296" y="1261"/>
                  </a:lnTo>
                  <a:lnTo>
                    <a:pt x="1673" y="1261"/>
                  </a:lnTo>
                  <a:lnTo>
                    <a:pt x="1673" y="762"/>
                  </a:lnTo>
                  <a:lnTo>
                    <a:pt x="2114" y="0"/>
                  </a:lnTo>
                  <a:lnTo>
                    <a:pt x="1702" y="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endParaRPr>
            </a:p>
          </p:txBody>
        </p:sp>
      </p:grpSp>
      <p:sp>
        <p:nvSpPr>
          <p:cNvPr id="16" name="TextBox 15"/>
          <p:cNvSpPr txBox="1"/>
          <p:nvPr userDrawn="1"/>
        </p:nvSpPr>
        <p:spPr>
          <a:xfrm>
            <a:off x="9375775" y="169817"/>
            <a:ext cx="1905000" cy="298543"/>
          </a:xfrm>
          <a:prstGeom prst="rect">
            <a:avLst/>
          </a:prstGeom>
          <a:noFill/>
          <a:ln cmpd="thinThick">
            <a:solidFill>
              <a:schemeClr val="accent1"/>
            </a:solidFill>
            <a:prstDash val="lgDashDot"/>
          </a:ln>
        </p:spPr>
        <p:txBody>
          <a:bodyPr wrap="square" lIns="0" tIns="36576" rIns="0" bIns="0" rtlCol="0">
            <a:spAutoFit/>
          </a:bodyPr>
          <a:lstStyle/>
          <a:p>
            <a:pPr marL="0" indent="0" algn="ctr">
              <a:lnSpc>
                <a:spcPct val="85000"/>
              </a:lnSpc>
              <a:spcAft>
                <a:spcPts val="600"/>
              </a:spcAft>
              <a:buClr>
                <a:schemeClr val="accent2"/>
              </a:buClr>
              <a:buSzPct val="70000"/>
              <a:buFontTx/>
              <a:buNone/>
            </a:pPr>
            <a:r>
              <a:rPr lang="en-US" sz="2000" dirty="0">
                <a:solidFill>
                  <a:srgbClr val="FF0000"/>
                </a:solidFill>
              </a:rPr>
              <a:t>DRAFT</a:t>
            </a:r>
            <a:endParaRPr lang="en-IN" sz="2000" dirty="0" err="1">
              <a:solidFill>
                <a:srgbClr val="FF0000"/>
              </a:solidFill>
            </a:endParaRPr>
          </a:p>
        </p:txBody>
      </p:sp>
    </p:spTree>
    <p:extLst>
      <p:ext uri="{BB962C8B-B14F-4D97-AF65-F5344CB8AC3E}">
        <p14:creationId xmlns:p14="http://schemas.microsoft.com/office/powerpoint/2010/main" val="13329939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pproved question tall">
    <p:spTree>
      <p:nvGrpSpPr>
        <p:cNvPr id="1" name=""/>
        <p:cNvGrpSpPr/>
        <p:nvPr/>
      </p:nvGrpSpPr>
      <p:grpSpPr>
        <a:xfrm>
          <a:off x="0" y="0"/>
          <a:ext cx="0" cy="0"/>
          <a:chOff x="0" y="0"/>
          <a:chExt cx="0" cy="0"/>
        </a:xfrm>
      </p:grpSpPr>
      <p:grpSp>
        <p:nvGrpSpPr>
          <p:cNvPr id="11" name="Group 4"/>
          <p:cNvGrpSpPr>
            <a:grpSpLocks noChangeAspect="1"/>
          </p:cNvGrpSpPr>
          <p:nvPr userDrawn="1"/>
        </p:nvGrpSpPr>
        <p:grpSpPr bwMode="auto">
          <a:xfrm>
            <a:off x="10603161" y="5340350"/>
            <a:ext cx="987425" cy="1157288"/>
            <a:chOff x="4857" y="3364"/>
            <a:chExt cx="622" cy="729"/>
          </a:xfrm>
        </p:grpSpPr>
        <p:sp>
          <p:nvSpPr>
            <p:cNvPr id="15" name="AutoShape 3"/>
            <p:cNvSpPr>
              <a:spLocks noChangeAspect="1" noChangeArrowheads="1" noTextEdit="1"/>
            </p:cNvSpPr>
            <p:nvPr userDrawn="1"/>
          </p:nvSpPr>
          <p:spPr bwMode="auto">
            <a:xfrm>
              <a:off x="4857" y="3364"/>
              <a:ext cx="622" cy="7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endParaRPr>
            </a:p>
          </p:txBody>
        </p:sp>
        <p:sp>
          <p:nvSpPr>
            <p:cNvPr id="16" name="Freeform 5"/>
            <p:cNvSpPr>
              <a:spLocks/>
            </p:cNvSpPr>
            <p:nvPr userDrawn="1"/>
          </p:nvSpPr>
          <p:spPr bwMode="auto">
            <a:xfrm>
              <a:off x="4857" y="3364"/>
              <a:ext cx="498" cy="182"/>
            </a:xfrm>
            <a:custGeom>
              <a:avLst/>
              <a:gdLst>
                <a:gd name="T0" fmla="*/ 2491 w 2491"/>
                <a:gd name="T1" fmla="*/ 0 h 910"/>
                <a:gd name="T2" fmla="*/ 0 w 2491"/>
                <a:gd name="T3" fmla="*/ 910 h 910"/>
                <a:gd name="T4" fmla="*/ 2491 w 2491"/>
                <a:gd name="T5" fmla="*/ 469 h 910"/>
                <a:gd name="T6" fmla="*/ 2491 w 2491"/>
                <a:gd name="T7" fmla="*/ 0 h 910"/>
              </a:gdLst>
              <a:ahLst/>
              <a:cxnLst>
                <a:cxn ang="0">
                  <a:pos x="T0" y="T1"/>
                </a:cxn>
                <a:cxn ang="0">
                  <a:pos x="T2" y="T3"/>
                </a:cxn>
                <a:cxn ang="0">
                  <a:pos x="T4" y="T5"/>
                </a:cxn>
                <a:cxn ang="0">
                  <a:pos x="T6" y="T7"/>
                </a:cxn>
              </a:cxnLst>
              <a:rect l="0" t="0" r="r" b="b"/>
              <a:pathLst>
                <a:path w="2491" h="910">
                  <a:moveTo>
                    <a:pt x="2491" y="0"/>
                  </a:moveTo>
                  <a:lnTo>
                    <a:pt x="0" y="910"/>
                  </a:lnTo>
                  <a:lnTo>
                    <a:pt x="2491" y="469"/>
                  </a:lnTo>
                  <a:lnTo>
                    <a:pt x="2491" y="0"/>
                  </a:lnTo>
                  <a:close/>
                </a:path>
              </a:pathLst>
            </a:custGeom>
            <a:solidFill>
              <a:srgbClr val="FF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endParaRPr>
            </a:p>
          </p:txBody>
        </p:sp>
        <p:sp>
          <p:nvSpPr>
            <p:cNvPr id="19" name="Freeform 6"/>
            <p:cNvSpPr>
              <a:spLocks noEditPoints="1"/>
            </p:cNvSpPr>
            <p:nvPr userDrawn="1"/>
          </p:nvSpPr>
          <p:spPr bwMode="auto">
            <a:xfrm>
              <a:off x="4857" y="3622"/>
              <a:ext cx="622" cy="471"/>
            </a:xfrm>
            <a:custGeom>
              <a:avLst/>
              <a:gdLst>
                <a:gd name="T0" fmla="*/ 235 w 3110"/>
                <a:gd name="T1" fmla="*/ 1600 h 2357"/>
                <a:gd name="T2" fmla="*/ 255 w 3110"/>
                <a:gd name="T3" fmla="*/ 1809 h 2357"/>
                <a:gd name="T4" fmla="*/ 152 w 3110"/>
                <a:gd name="T5" fmla="*/ 1823 h 2357"/>
                <a:gd name="T6" fmla="*/ 353 w 3110"/>
                <a:gd name="T7" fmla="*/ 1774 h 2357"/>
                <a:gd name="T8" fmla="*/ 419 w 3110"/>
                <a:gd name="T9" fmla="*/ 1871 h 2357"/>
                <a:gd name="T10" fmla="*/ 1148 w 3110"/>
                <a:gd name="T11" fmla="*/ 1664 h 2357"/>
                <a:gd name="T12" fmla="*/ 1225 w 3110"/>
                <a:gd name="T13" fmla="*/ 1751 h 2357"/>
                <a:gd name="T14" fmla="*/ 701 w 3110"/>
                <a:gd name="T15" fmla="*/ 1558 h 2357"/>
                <a:gd name="T16" fmla="*/ 744 w 3110"/>
                <a:gd name="T17" fmla="*/ 1723 h 2357"/>
                <a:gd name="T18" fmla="*/ 866 w 3110"/>
                <a:gd name="T19" fmla="*/ 1868 h 2357"/>
                <a:gd name="T20" fmla="*/ 838 w 3110"/>
                <a:gd name="T21" fmla="*/ 1696 h 2357"/>
                <a:gd name="T22" fmla="*/ 2035 w 3110"/>
                <a:gd name="T23" fmla="*/ 1874 h 2357"/>
                <a:gd name="T24" fmla="*/ 2173 w 3110"/>
                <a:gd name="T25" fmla="*/ 1760 h 2357"/>
                <a:gd name="T26" fmla="*/ 2115 w 3110"/>
                <a:gd name="T27" fmla="*/ 1743 h 2357"/>
                <a:gd name="T28" fmla="*/ 2074 w 3110"/>
                <a:gd name="T29" fmla="*/ 1696 h 2357"/>
                <a:gd name="T30" fmla="*/ 1318 w 3110"/>
                <a:gd name="T31" fmla="*/ 1748 h 2357"/>
                <a:gd name="T32" fmla="*/ 1455 w 3110"/>
                <a:gd name="T33" fmla="*/ 1858 h 2357"/>
                <a:gd name="T34" fmla="*/ 1484 w 3110"/>
                <a:gd name="T35" fmla="*/ 1938 h 2357"/>
                <a:gd name="T36" fmla="*/ 1378 w 3110"/>
                <a:gd name="T37" fmla="*/ 1794 h 2357"/>
                <a:gd name="T38" fmla="*/ 1740 w 3110"/>
                <a:gd name="T39" fmla="*/ 1690 h 2357"/>
                <a:gd name="T40" fmla="*/ 1644 w 3110"/>
                <a:gd name="T41" fmla="*/ 1791 h 2357"/>
                <a:gd name="T42" fmla="*/ 1835 w 3110"/>
                <a:gd name="T43" fmla="*/ 1723 h 2357"/>
                <a:gd name="T44" fmla="*/ 1698 w 3110"/>
                <a:gd name="T45" fmla="*/ 1800 h 2357"/>
                <a:gd name="T46" fmla="*/ 1721 w 3110"/>
                <a:gd name="T47" fmla="*/ 1831 h 2357"/>
                <a:gd name="T48" fmla="*/ 2256 w 3110"/>
                <a:gd name="T49" fmla="*/ 1780 h 2357"/>
                <a:gd name="T50" fmla="*/ 2243 w 3110"/>
                <a:gd name="T51" fmla="*/ 1665 h 2357"/>
                <a:gd name="T52" fmla="*/ 2306 w 3110"/>
                <a:gd name="T53" fmla="*/ 1880 h 2357"/>
                <a:gd name="T54" fmla="*/ 2338 w 3110"/>
                <a:gd name="T55" fmla="*/ 1722 h 2357"/>
                <a:gd name="T56" fmla="*/ 2929 w 3110"/>
                <a:gd name="T57" fmla="*/ 1763 h 2357"/>
                <a:gd name="T58" fmla="*/ 2750 w 3110"/>
                <a:gd name="T59" fmla="*/ 1695 h 2357"/>
                <a:gd name="T60" fmla="*/ 2872 w 3110"/>
                <a:gd name="T61" fmla="*/ 1874 h 2357"/>
                <a:gd name="T62" fmla="*/ 2658 w 3110"/>
                <a:gd name="T63" fmla="*/ 1797 h 2357"/>
                <a:gd name="T64" fmla="*/ 2623 w 3110"/>
                <a:gd name="T65" fmla="*/ 1867 h 2357"/>
                <a:gd name="T66" fmla="*/ 2482 w 3110"/>
                <a:gd name="T67" fmla="*/ 1876 h 2357"/>
                <a:gd name="T68" fmla="*/ 2513 w 3110"/>
                <a:gd name="T69" fmla="*/ 1825 h 2357"/>
                <a:gd name="T70" fmla="*/ 3019 w 3110"/>
                <a:gd name="T71" fmla="*/ 1651 h 2357"/>
                <a:gd name="T72" fmla="*/ 981 w 3110"/>
                <a:gd name="T73" fmla="*/ 1874 h 2357"/>
                <a:gd name="T74" fmla="*/ 2433 w 3110"/>
                <a:gd name="T75" fmla="*/ 2085 h 2357"/>
                <a:gd name="T76" fmla="*/ 2528 w 3110"/>
                <a:gd name="T77" fmla="*/ 2268 h 2357"/>
                <a:gd name="T78" fmla="*/ 2503 w 3110"/>
                <a:gd name="T79" fmla="*/ 2090 h 2357"/>
                <a:gd name="T80" fmla="*/ 631 w 3110"/>
                <a:gd name="T81" fmla="*/ 2093 h 2357"/>
                <a:gd name="T82" fmla="*/ 677 w 3110"/>
                <a:gd name="T83" fmla="*/ 2105 h 2357"/>
                <a:gd name="T84" fmla="*/ 203 w 3110"/>
                <a:gd name="T85" fmla="*/ 2151 h 2357"/>
                <a:gd name="T86" fmla="*/ 312 w 3110"/>
                <a:gd name="T87" fmla="*/ 2190 h 2357"/>
                <a:gd name="T88" fmla="*/ 507 w 3110"/>
                <a:gd name="T89" fmla="*/ 2190 h 2357"/>
                <a:gd name="T90" fmla="*/ 377 w 3110"/>
                <a:gd name="T91" fmla="*/ 2201 h 2357"/>
                <a:gd name="T92" fmla="*/ 442 w 3110"/>
                <a:gd name="T93" fmla="*/ 2201 h 2357"/>
                <a:gd name="T94" fmla="*/ 2213 w 3110"/>
                <a:gd name="T95" fmla="*/ 2056 h 2357"/>
                <a:gd name="T96" fmla="*/ 1608 w 3110"/>
                <a:gd name="T97" fmla="*/ 2042 h 2357"/>
                <a:gd name="T98" fmla="*/ 1951 w 3110"/>
                <a:gd name="T99" fmla="*/ 2062 h 2357"/>
                <a:gd name="T100" fmla="*/ 2016 w 3110"/>
                <a:gd name="T101" fmla="*/ 2271 h 2357"/>
                <a:gd name="T102" fmla="*/ 2075 w 3110"/>
                <a:gd name="T103" fmla="*/ 2057 h 2357"/>
                <a:gd name="T104" fmla="*/ 2016 w 3110"/>
                <a:gd name="T105" fmla="*/ 2089 h 2357"/>
                <a:gd name="T106" fmla="*/ 772 w 3110"/>
                <a:gd name="T107" fmla="*/ 1949 h 2357"/>
                <a:gd name="T108" fmla="*/ 1210 w 3110"/>
                <a:gd name="T109" fmla="*/ 2052 h 2357"/>
                <a:gd name="T110" fmla="*/ 1116 w 3110"/>
                <a:gd name="T111" fmla="*/ 2102 h 2357"/>
                <a:gd name="T112" fmla="*/ 1289 w 3110"/>
                <a:gd name="T113" fmla="*/ 2093 h 2357"/>
                <a:gd name="T114" fmla="*/ 1395 w 3110"/>
                <a:gd name="T115" fmla="*/ 2266 h 2357"/>
                <a:gd name="T116" fmla="*/ 1413 w 3110"/>
                <a:gd name="T117" fmla="*/ 2350 h 2357"/>
                <a:gd name="T118" fmla="*/ 1364 w 3110"/>
                <a:gd name="T119" fmla="*/ 2217 h 2357"/>
                <a:gd name="T120" fmla="*/ 1000 w 3110"/>
                <a:gd name="T121" fmla="*/ 2139 h 2357"/>
                <a:gd name="T122" fmla="*/ 400 w 3110"/>
                <a:gd name="T123" fmla="*/ 970 h 2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3110" h="2357">
                  <a:moveTo>
                    <a:pt x="259" y="1777"/>
                  </a:moveTo>
                  <a:lnTo>
                    <a:pt x="259" y="1777"/>
                  </a:lnTo>
                  <a:lnTo>
                    <a:pt x="259" y="1769"/>
                  </a:lnTo>
                  <a:lnTo>
                    <a:pt x="258" y="1762"/>
                  </a:lnTo>
                  <a:lnTo>
                    <a:pt x="255" y="1749"/>
                  </a:lnTo>
                  <a:lnTo>
                    <a:pt x="249" y="1738"/>
                  </a:lnTo>
                  <a:lnTo>
                    <a:pt x="242" y="1729"/>
                  </a:lnTo>
                  <a:lnTo>
                    <a:pt x="235" y="1722"/>
                  </a:lnTo>
                  <a:lnTo>
                    <a:pt x="227" y="1717"/>
                  </a:lnTo>
                  <a:lnTo>
                    <a:pt x="220" y="1712"/>
                  </a:lnTo>
                  <a:lnTo>
                    <a:pt x="213" y="1709"/>
                  </a:lnTo>
                  <a:lnTo>
                    <a:pt x="213" y="1709"/>
                  </a:lnTo>
                  <a:lnTo>
                    <a:pt x="221" y="1703"/>
                  </a:lnTo>
                  <a:lnTo>
                    <a:pt x="228" y="1698"/>
                  </a:lnTo>
                  <a:lnTo>
                    <a:pt x="233" y="1691"/>
                  </a:lnTo>
                  <a:lnTo>
                    <a:pt x="239" y="1683"/>
                  </a:lnTo>
                  <a:lnTo>
                    <a:pt x="243" y="1675"/>
                  </a:lnTo>
                  <a:lnTo>
                    <a:pt x="246" y="1666"/>
                  </a:lnTo>
                  <a:lnTo>
                    <a:pt x="248" y="1658"/>
                  </a:lnTo>
                  <a:lnTo>
                    <a:pt x="248" y="1648"/>
                  </a:lnTo>
                  <a:lnTo>
                    <a:pt x="248" y="1648"/>
                  </a:lnTo>
                  <a:lnTo>
                    <a:pt x="248" y="1639"/>
                  </a:lnTo>
                  <a:lnTo>
                    <a:pt x="247" y="1630"/>
                  </a:lnTo>
                  <a:lnTo>
                    <a:pt x="245" y="1622"/>
                  </a:lnTo>
                  <a:lnTo>
                    <a:pt x="242" y="1614"/>
                  </a:lnTo>
                  <a:lnTo>
                    <a:pt x="239" y="1606"/>
                  </a:lnTo>
                  <a:lnTo>
                    <a:pt x="235" y="1600"/>
                  </a:lnTo>
                  <a:lnTo>
                    <a:pt x="229" y="1594"/>
                  </a:lnTo>
                  <a:lnTo>
                    <a:pt x="223" y="1589"/>
                  </a:lnTo>
                  <a:lnTo>
                    <a:pt x="217" y="1584"/>
                  </a:lnTo>
                  <a:lnTo>
                    <a:pt x="210" y="1580"/>
                  </a:lnTo>
                  <a:lnTo>
                    <a:pt x="202" y="1576"/>
                  </a:lnTo>
                  <a:lnTo>
                    <a:pt x="193" y="1573"/>
                  </a:lnTo>
                  <a:lnTo>
                    <a:pt x="185" y="1571"/>
                  </a:lnTo>
                  <a:lnTo>
                    <a:pt x="175" y="1569"/>
                  </a:lnTo>
                  <a:lnTo>
                    <a:pt x="165" y="1569"/>
                  </a:lnTo>
                  <a:lnTo>
                    <a:pt x="153" y="1568"/>
                  </a:lnTo>
                  <a:lnTo>
                    <a:pt x="22" y="1568"/>
                  </a:lnTo>
                  <a:lnTo>
                    <a:pt x="22" y="1874"/>
                  </a:lnTo>
                  <a:lnTo>
                    <a:pt x="152" y="1874"/>
                  </a:lnTo>
                  <a:lnTo>
                    <a:pt x="152" y="1874"/>
                  </a:lnTo>
                  <a:lnTo>
                    <a:pt x="165" y="1874"/>
                  </a:lnTo>
                  <a:lnTo>
                    <a:pt x="176" y="1873"/>
                  </a:lnTo>
                  <a:lnTo>
                    <a:pt x="187" y="1871"/>
                  </a:lnTo>
                  <a:lnTo>
                    <a:pt x="197" y="1868"/>
                  </a:lnTo>
                  <a:lnTo>
                    <a:pt x="207" y="1864"/>
                  </a:lnTo>
                  <a:lnTo>
                    <a:pt x="216" y="1860"/>
                  </a:lnTo>
                  <a:lnTo>
                    <a:pt x="223" y="1854"/>
                  </a:lnTo>
                  <a:lnTo>
                    <a:pt x="230" y="1849"/>
                  </a:lnTo>
                  <a:lnTo>
                    <a:pt x="237" y="1842"/>
                  </a:lnTo>
                  <a:lnTo>
                    <a:pt x="242" y="1834"/>
                  </a:lnTo>
                  <a:lnTo>
                    <a:pt x="248" y="1827"/>
                  </a:lnTo>
                  <a:lnTo>
                    <a:pt x="251" y="1818"/>
                  </a:lnTo>
                  <a:lnTo>
                    <a:pt x="255" y="1809"/>
                  </a:lnTo>
                  <a:lnTo>
                    <a:pt x="257" y="1799"/>
                  </a:lnTo>
                  <a:lnTo>
                    <a:pt x="258" y="1788"/>
                  </a:lnTo>
                  <a:lnTo>
                    <a:pt x="259" y="1777"/>
                  </a:lnTo>
                  <a:lnTo>
                    <a:pt x="259" y="1777"/>
                  </a:lnTo>
                  <a:close/>
                  <a:moveTo>
                    <a:pt x="152" y="1823"/>
                  </a:moveTo>
                  <a:lnTo>
                    <a:pt x="79" y="1823"/>
                  </a:lnTo>
                  <a:lnTo>
                    <a:pt x="79" y="1735"/>
                  </a:lnTo>
                  <a:lnTo>
                    <a:pt x="152" y="1735"/>
                  </a:lnTo>
                  <a:lnTo>
                    <a:pt x="152" y="1735"/>
                  </a:lnTo>
                  <a:lnTo>
                    <a:pt x="163" y="1737"/>
                  </a:lnTo>
                  <a:lnTo>
                    <a:pt x="172" y="1738"/>
                  </a:lnTo>
                  <a:lnTo>
                    <a:pt x="180" y="1741"/>
                  </a:lnTo>
                  <a:lnTo>
                    <a:pt x="187" y="1747"/>
                  </a:lnTo>
                  <a:lnTo>
                    <a:pt x="192" y="1752"/>
                  </a:lnTo>
                  <a:lnTo>
                    <a:pt x="196" y="1760"/>
                  </a:lnTo>
                  <a:lnTo>
                    <a:pt x="198" y="1769"/>
                  </a:lnTo>
                  <a:lnTo>
                    <a:pt x="199" y="1779"/>
                  </a:lnTo>
                  <a:lnTo>
                    <a:pt x="199" y="1779"/>
                  </a:lnTo>
                  <a:lnTo>
                    <a:pt x="198" y="1789"/>
                  </a:lnTo>
                  <a:lnTo>
                    <a:pt x="196" y="1798"/>
                  </a:lnTo>
                  <a:lnTo>
                    <a:pt x="191" y="1805"/>
                  </a:lnTo>
                  <a:lnTo>
                    <a:pt x="187" y="1811"/>
                  </a:lnTo>
                  <a:lnTo>
                    <a:pt x="180" y="1817"/>
                  </a:lnTo>
                  <a:lnTo>
                    <a:pt x="172" y="1820"/>
                  </a:lnTo>
                  <a:lnTo>
                    <a:pt x="162" y="1822"/>
                  </a:lnTo>
                  <a:lnTo>
                    <a:pt x="152" y="1823"/>
                  </a:lnTo>
                  <a:lnTo>
                    <a:pt x="152" y="1823"/>
                  </a:lnTo>
                  <a:close/>
                  <a:moveTo>
                    <a:pt x="151" y="1685"/>
                  </a:moveTo>
                  <a:lnTo>
                    <a:pt x="79" y="1685"/>
                  </a:lnTo>
                  <a:lnTo>
                    <a:pt x="79" y="1620"/>
                  </a:lnTo>
                  <a:lnTo>
                    <a:pt x="149" y="1620"/>
                  </a:lnTo>
                  <a:lnTo>
                    <a:pt x="149" y="1620"/>
                  </a:lnTo>
                  <a:lnTo>
                    <a:pt x="158" y="1621"/>
                  </a:lnTo>
                  <a:lnTo>
                    <a:pt x="167" y="1622"/>
                  </a:lnTo>
                  <a:lnTo>
                    <a:pt x="173" y="1624"/>
                  </a:lnTo>
                  <a:lnTo>
                    <a:pt x="179" y="1628"/>
                  </a:lnTo>
                  <a:lnTo>
                    <a:pt x="183" y="1633"/>
                  </a:lnTo>
                  <a:lnTo>
                    <a:pt x="187" y="1639"/>
                  </a:lnTo>
                  <a:lnTo>
                    <a:pt x="188" y="1645"/>
                  </a:lnTo>
                  <a:lnTo>
                    <a:pt x="189" y="1653"/>
                  </a:lnTo>
                  <a:lnTo>
                    <a:pt x="189" y="1653"/>
                  </a:lnTo>
                  <a:lnTo>
                    <a:pt x="189" y="1659"/>
                  </a:lnTo>
                  <a:lnTo>
                    <a:pt x="188" y="1664"/>
                  </a:lnTo>
                  <a:lnTo>
                    <a:pt x="186" y="1670"/>
                  </a:lnTo>
                  <a:lnTo>
                    <a:pt x="182" y="1674"/>
                  </a:lnTo>
                  <a:lnTo>
                    <a:pt x="177" y="1679"/>
                  </a:lnTo>
                  <a:lnTo>
                    <a:pt x="170" y="1682"/>
                  </a:lnTo>
                  <a:lnTo>
                    <a:pt x="162" y="1684"/>
                  </a:lnTo>
                  <a:lnTo>
                    <a:pt x="151" y="1685"/>
                  </a:lnTo>
                  <a:lnTo>
                    <a:pt x="151" y="1685"/>
                  </a:lnTo>
                  <a:close/>
                  <a:moveTo>
                    <a:pt x="298" y="1778"/>
                  </a:moveTo>
                  <a:lnTo>
                    <a:pt x="298" y="1651"/>
                  </a:lnTo>
                  <a:lnTo>
                    <a:pt x="353" y="1651"/>
                  </a:lnTo>
                  <a:lnTo>
                    <a:pt x="353" y="1774"/>
                  </a:lnTo>
                  <a:lnTo>
                    <a:pt x="353" y="1774"/>
                  </a:lnTo>
                  <a:lnTo>
                    <a:pt x="353" y="1787"/>
                  </a:lnTo>
                  <a:lnTo>
                    <a:pt x="356" y="1799"/>
                  </a:lnTo>
                  <a:lnTo>
                    <a:pt x="359" y="1808"/>
                  </a:lnTo>
                  <a:lnTo>
                    <a:pt x="363" y="1815"/>
                  </a:lnTo>
                  <a:lnTo>
                    <a:pt x="369" y="1821"/>
                  </a:lnTo>
                  <a:lnTo>
                    <a:pt x="376" y="1825"/>
                  </a:lnTo>
                  <a:lnTo>
                    <a:pt x="385" y="1828"/>
                  </a:lnTo>
                  <a:lnTo>
                    <a:pt x="395" y="1829"/>
                  </a:lnTo>
                  <a:lnTo>
                    <a:pt x="395" y="1829"/>
                  </a:lnTo>
                  <a:lnTo>
                    <a:pt x="405" y="1828"/>
                  </a:lnTo>
                  <a:lnTo>
                    <a:pt x="412" y="1825"/>
                  </a:lnTo>
                  <a:lnTo>
                    <a:pt x="420" y="1821"/>
                  </a:lnTo>
                  <a:lnTo>
                    <a:pt x="426" y="1815"/>
                  </a:lnTo>
                  <a:lnTo>
                    <a:pt x="430" y="1808"/>
                  </a:lnTo>
                  <a:lnTo>
                    <a:pt x="433" y="1798"/>
                  </a:lnTo>
                  <a:lnTo>
                    <a:pt x="436" y="1787"/>
                  </a:lnTo>
                  <a:lnTo>
                    <a:pt x="436" y="1774"/>
                  </a:lnTo>
                  <a:lnTo>
                    <a:pt x="436" y="1651"/>
                  </a:lnTo>
                  <a:lnTo>
                    <a:pt x="491" y="1651"/>
                  </a:lnTo>
                  <a:lnTo>
                    <a:pt x="491" y="1874"/>
                  </a:lnTo>
                  <a:lnTo>
                    <a:pt x="436" y="1874"/>
                  </a:lnTo>
                  <a:lnTo>
                    <a:pt x="436" y="1857"/>
                  </a:lnTo>
                  <a:lnTo>
                    <a:pt x="436" y="1857"/>
                  </a:lnTo>
                  <a:lnTo>
                    <a:pt x="431" y="1862"/>
                  </a:lnTo>
                  <a:lnTo>
                    <a:pt x="425" y="1867"/>
                  </a:lnTo>
                  <a:lnTo>
                    <a:pt x="419" y="1871"/>
                  </a:lnTo>
                  <a:lnTo>
                    <a:pt x="412" y="1873"/>
                  </a:lnTo>
                  <a:lnTo>
                    <a:pt x="406" y="1877"/>
                  </a:lnTo>
                  <a:lnTo>
                    <a:pt x="398" y="1878"/>
                  </a:lnTo>
                  <a:lnTo>
                    <a:pt x="390" y="1879"/>
                  </a:lnTo>
                  <a:lnTo>
                    <a:pt x="382" y="1880"/>
                  </a:lnTo>
                  <a:lnTo>
                    <a:pt x="382" y="1880"/>
                  </a:lnTo>
                  <a:lnTo>
                    <a:pt x="369" y="1879"/>
                  </a:lnTo>
                  <a:lnTo>
                    <a:pt x="358" y="1877"/>
                  </a:lnTo>
                  <a:lnTo>
                    <a:pt x="348" y="1873"/>
                  </a:lnTo>
                  <a:lnTo>
                    <a:pt x="338" y="1869"/>
                  </a:lnTo>
                  <a:lnTo>
                    <a:pt x="330" y="1863"/>
                  </a:lnTo>
                  <a:lnTo>
                    <a:pt x="323" y="1858"/>
                  </a:lnTo>
                  <a:lnTo>
                    <a:pt x="318" y="1850"/>
                  </a:lnTo>
                  <a:lnTo>
                    <a:pt x="312" y="1842"/>
                  </a:lnTo>
                  <a:lnTo>
                    <a:pt x="309" y="1834"/>
                  </a:lnTo>
                  <a:lnTo>
                    <a:pt x="306" y="1827"/>
                  </a:lnTo>
                  <a:lnTo>
                    <a:pt x="301" y="1809"/>
                  </a:lnTo>
                  <a:lnTo>
                    <a:pt x="299" y="1792"/>
                  </a:lnTo>
                  <a:lnTo>
                    <a:pt x="298" y="1778"/>
                  </a:lnTo>
                  <a:lnTo>
                    <a:pt x="298" y="1778"/>
                  </a:lnTo>
                  <a:close/>
                  <a:moveTo>
                    <a:pt x="1143" y="1874"/>
                  </a:moveTo>
                  <a:lnTo>
                    <a:pt x="1087" y="1874"/>
                  </a:lnTo>
                  <a:lnTo>
                    <a:pt x="1087" y="1651"/>
                  </a:lnTo>
                  <a:lnTo>
                    <a:pt x="1143" y="1651"/>
                  </a:lnTo>
                  <a:lnTo>
                    <a:pt x="1143" y="1670"/>
                  </a:lnTo>
                  <a:lnTo>
                    <a:pt x="1143" y="1670"/>
                  </a:lnTo>
                  <a:lnTo>
                    <a:pt x="1148" y="1664"/>
                  </a:lnTo>
                  <a:lnTo>
                    <a:pt x="1154" y="1659"/>
                  </a:lnTo>
                  <a:lnTo>
                    <a:pt x="1160" y="1655"/>
                  </a:lnTo>
                  <a:lnTo>
                    <a:pt x="1167" y="1652"/>
                  </a:lnTo>
                  <a:lnTo>
                    <a:pt x="1175" y="1649"/>
                  </a:lnTo>
                  <a:lnTo>
                    <a:pt x="1182" y="1648"/>
                  </a:lnTo>
                  <a:lnTo>
                    <a:pt x="1190" y="1646"/>
                  </a:lnTo>
                  <a:lnTo>
                    <a:pt x="1198" y="1645"/>
                  </a:lnTo>
                  <a:lnTo>
                    <a:pt x="1198" y="1645"/>
                  </a:lnTo>
                  <a:lnTo>
                    <a:pt x="1208" y="1646"/>
                  </a:lnTo>
                  <a:lnTo>
                    <a:pt x="1217" y="1648"/>
                  </a:lnTo>
                  <a:lnTo>
                    <a:pt x="1226" y="1650"/>
                  </a:lnTo>
                  <a:lnTo>
                    <a:pt x="1234" y="1652"/>
                  </a:lnTo>
                  <a:lnTo>
                    <a:pt x="1242" y="1655"/>
                  </a:lnTo>
                  <a:lnTo>
                    <a:pt x="1248" y="1661"/>
                  </a:lnTo>
                  <a:lnTo>
                    <a:pt x="1254" y="1665"/>
                  </a:lnTo>
                  <a:lnTo>
                    <a:pt x="1259" y="1672"/>
                  </a:lnTo>
                  <a:lnTo>
                    <a:pt x="1265" y="1679"/>
                  </a:lnTo>
                  <a:lnTo>
                    <a:pt x="1268" y="1686"/>
                  </a:lnTo>
                  <a:lnTo>
                    <a:pt x="1273" y="1694"/>
                  </a:lnTo>
                  <a:lnTo>
                    <a:pt x="1275" y="1703"/>
                  </a:lnTo>
                  <a:lnTo>
                    <a:pt x="1277" y="1713"/>
                  </a:lnTo>
                  <a:lnTo>
                    <a:pt x="1279" y="1724"/>
                  </a:lnTo>
                  <a:lnTo>
                    <a:pt x="1280" y="1735"/>
                  </a:lnTo>
                  <a:lnTo>
                    <a:pt x="1280" y="1748"/>
                  </a:lnTo>
                  <a:lnTo>
                    <a:pt x="1280" y="1874"/>
                  </a:lnTo>
                  <a:lnTo>
                    <a:pt x="1225" y="1874"/>
                  </a:lnTo>
                  <a:lnTo>
                    <a:pt x="1225" y="1751"/>
                  </a:lnTo>
                  <a:lnTo>
                    <a:pt x="1225" y="1751"/>
                  </a:lnTo>
                  <a:lnTo>
                    <a:pt x="1225" y="1738"/>
                  </a:lnTo>
                  <a:lnTo>
                    <a:pt x="1223" y="1727"/>
                  </a:lnTo>
                  <a:lnTo>
                    <a:pt x="1219" y="1718"/>
                  </a:lnTo>
                  <a:lnTo>
                    <a:pt x="1215" y="1710"/>
                  </a:lnTo>
                  <a:lnTo>
                    <a:pt x="1209" y="1704"/>
                  </a:lnTo>
                  <a:lnTo>
                    <a:pt x="1203" y="1700"/>
                  </a:lnTo>
                  <a:lnTo>
                    <a:pt x="1195" y="1698"/>
                  </a:lnTo>
                  <a:lnTo>
                    <a:pt x="1185" y="1696"/>
                  </a:lnTo>
                  <a:lnTo>
                    <a:pt x="1185" y="1696"/>
                  </a:lnTo>
                  <a:lnTo>
                    <a:pt x="1175" y="1698"/>
                  </a:lnTo>
                  <a:lnTo>
                    <a:pt x="1166" y="1700"/>
                  </a:lnTo>
                  <a:lnTo>
                    <a:pt x="1159" y="1704"/>
                  </a:lnTo>
                  <a:lnTo>
                    <a:pt x="1154" y="1710"/>
                  </a:lnTo>
                  <a:lnTo>
                    <a:pt x="1148" y="1718"/>
                  </a:lnTo>
                  <a:lnTo>
                    <a:pt x="1145" y="1728"/>
                  </a:lnTo>
                  <a:lnTo>
                    <a:pt x="1143" y="1739"/>
                  </a:lnTo>
                  <a:lnTo>
                    <a:pt x="1143" y="1751"/>
                  </a:lnTo>
                  <a:lnTo>
                    <a:pt x="1143" y="1874"/>
                  </a:lnTo>
                  <a:close/>
                  <a:moveTo>
                    <a:pt x="597" y="1755"/>
                  </a:moveTo>
                  <a:lnTo>
                    <a:pt x="597" y="1874"/>
                  </a:lnTo>
                  <a:lnTo>
                    <a:pt x="541" y="1874"/>
                  </a:lnTo>
                  <a:lnTo>
                    <a:pt x="541" y="1651"/>
                  </a:lnTo>
                  <a:lnTo>
                    <a:pt x="597" y="1651"/>
                  </a:lnTo>
                  <a:lnTo>
                    <a:pt x="597" y="1755"/>
                  </a:lnTo>
                  <a:close/>
                  <a:moveTo>
                    <a:pt x="646" y="1585"/>
                  </a:moveTo>
                  <a:lnTo>
                    <a:pt x="701" y="1558"/>
                  </a:lnTo>
                  <a:lnTo>
                    <a:pt x="701" y="1760"/>
                  </a:lnTo>
                  <a:lnTo>
                    <a:pt x="701" y="1874"/>
                  </a:lnTo>
                  <a:lnTo>
                    <a:pt x="646" y="1874"/>
                  </a:lnTo>
                  <a:lnTo>
                    <a:pt x="646" y="1585"/>
                  </a:lnTo>
                  <a:close/>
                  <a:moveTo>
                    <a:pt x="877" y="1666"/>
                  </a:moveTo>
                  <a:lnTo>
                    <a:pt x="877" y="1666"/>
                  </a:lnTo>
                  <a:lnTo>
                    <a:pt x="873" y="1661"/>
                  </a:lnTo>
                  <a:lnTo>
                    <a:pt x="867" y="1658"/>
                  </a:lnTo>
                  <a:lnTo>
                    <a:pt x="860" y="1653"/>
                  </a:lnTo>
                  <a:lnTo>
                    <a:pt x="855" y="1651"/>
                  </a:lnTo>
                  <a:lnTo>
                    <a:pt x="848" y="1649"/>
                  </a:lnTo>
                  <a:lnTo>
                    <a:pt x="841" y="1646"/>
                  </a:lnTo>
                  <a:lnTo>
                    <a:pt x="828" y="1645"/>
                  </a:lnTo>
                  <a:lnTo>
                    <a:pt x="828" y="1645"/>
                  </a:lnTo>
                  <a:lnTo>
                    <a:pt x="818" y="1646"/>
                  </a:lnTo>
                  <a:lnTo>
                    <a:pt x="808" y="1648"/>
                  </a:lnTo>
                  <a:lnTo>
                    <a:pt x="799" y="1650"/>
                  </a:lnTo>
                  <a:lnTo>
                    <a:pt x="791" y="1653"/>
                  </a:lnTo>
                  <a:lnTo>
                    <a:pt x="784" y="1658"/>
                  </a:lnTo>
                  <a:lnTo>
                    <a:pt x="776" y="1663"/>
                  </a:lnTo>
                  <a:lnTo>
                    <a:pt x="769" y="1670"/>
                  </a:lnTo>
                  <a:lnTo>
                    <a:pt x="764" y="1676"/>
                  </a:lnTo>
                  <a:lnTo>
                    <a:pt x="758" y="1684"/>
                  </a:lnTo>
                  <a:lnTo>
                    <a:pt x="754" y="1693"/>
                  </a:lnTo>
                  <a:lnTo>
                    <a:pt x="749" y="1702"/>
                  </a:lnTo>
                  <a:lnTo>
                    <a:pt x="746" y="1712"/>
                  </a:lnTo>
                  <a:lnTo>
                    <a:pt x="744" y="1723"/>
                  </a:lnTo>
                  <a:lnTo>
                    <a:pt x="741" y="1735"/>
                  </a:lnTo>
                  <a:lnTo>
                    <a:pt x="740" y="1748"/>
                  </a:lnTo>
                  <a:lnTo>
                    <a:pt x="740" y="1760"/>
                  </a:lnTo>
                  <a:lnTo>
                    <a:pt x="740" y="1760"/>
                  </a:lnTo>
                  <a:lnTo>
                    <a:pt x="740" y="1774"/>
                  </a:lnTo>
                  <a:lnTo>
                    <a:pt x="741" y="1787"/>
                  </a:lnTo>
                  <a:lnTo>
                    <a:pt x="744" y="1799"/>
                  </a:lnTo>
                  <a:lnTo>
                    <a:pt x="746" y="1810"/>
                  </a:lnTo>
                  <a:lnTo>
                    <a:pt x="749" y="1821"/>
                  </a:lnTo>
                  <a:lnTo>
                    <a:pt x="752" y="1831"/>
                  </a:lnTo>
                  <a:lnTo>
                    <a:pt x="757" y="1840"/>
                  </a:lnTo>
                  <a:lnTo>
                    <a:pt x="762" y="1848"/>
                  </a:lnTo>
                  <a:lnTo>
                    <a:pt x="769" y="1856"/>
                  </a:lnTo>
                  <a:lnTo>
                    <a:pt x="775" y="1861"/>
                  </a:lnTo>
                  <a:lnTo>
                    <a:pt x="783" y="1867"/>
                  </a:lnTo>
                  <a:lnTo>
                    <a:pt x="790" y="1871"/>
                  </a:lnTo>
                  <a:lnTo>
                    <a:pt x="798" y="1874"/>
                  </a:lnTo>
                  <a:lnTo>
                    <a:pt x="807" y="1878"/>
                  </a:lnTo>
                  <a:lnTo>
                    <a:pt x="817" y="1879"/>
                  </a:lnTo>
                  <a:lnTo>
                    <a:pt x="827" y="1880"/>
                  </a:lnTo>
                  <a:lnTo>
                    <a:pt x="827" y="1880"/>
                  </a:lnTo>
                  <a:lnTo>
                    <a:pt x="834" y="1879"/>
                  </a:lnTo>
                  <a:lnTo>
                    <a:pt x="840" y="1878"/>
                  </a:lnTo>
                  <a:lnTo>
                    <a:pt x="847" y="1877"/>
                  </a:lnTo>
                  <a:lnTo>
                    <a:pt x="854" y="1874"/>
                  </a:lnTo>
                  <a:lnTo>
                    <a:pt x="859" y="1871"/>
                  </a:lnTo>
                  <a:lnTo>
                    <a:pt x="866" y="1868"/>
                  </a:lnTo>
                  <a:lnTo>
                    <a:pt x="871" y="1863"/>
                  </a:lnTo>
                  <a:lnTo>
                    <a:pt x="877" y="1858"/>
                  </a:lnTo>
                  <a:lnTo>
                    <a:pt x="877" y="1874"/>
                  </a:lnTo>
                  <a:lnTo>
                    <a:pt x="933" y="1874"/>
                  </a:lnTo>
                  <a:lnTo>
                    <a:pt x="933" y="1558"/>
                  </a:lnTo>
                  <a:lnTo>
                    <a:pt x="877" y="1585"/>
                  </a:lnTo>
                  <a:lnTo>
                    <a:pt x="877" y="1666"/>
                  </a:lnTo>
                  <a:close/>
                  <a:moveTo>
                    <a:pt x="838" y="1829"/>
                  </a:moveTo>
                  <a:lnTo>
                    <a:pt x="838" y="1829"/>
                  </a:lnTo>
                  <a:lnTo>
                    <a:pt x="831" y="1828"/>
                  </a:lnTo>
                  <a:lnTo>
                    <a:pt x="824" y="1825"/>
                  </a:lnTo>
                  <a:lnTo>
                    <a:pt x="817" y="1822"/>
                  </a:lnTo>
                  <a:lnTo>
                    <a:pt x="810" y="1815"/>
                  </a:lnTo>
                  <a:lnTo>
                    <a:pt x="805" y="1807"/>
                  </a:lnTo>
                  <a:lnTo>
                    <a:pt x="800" y="1794"/>
                  </a:lnTo>
                  <a:lnTo>
                    <a:pt x="797" y="1779"/>
                  </a:lnTo>
                  <a:lnTo>
                    <a:pt x="796" y="1759"/>
                  </a:lnTo>
                  <a:lnTo>
                    <a:pt x="796" y="1759"/>
                  </a:lnTo>
                  <a:lnTo>
                    <a:pt x="797" y="1741"/>
                  </a:lnTo>
                  <a:lnTo>
                    <a:pt x="800" y="1728"/>
                  </a:lnTo>
                  <a:lnTo>
                    <a:pt x="805" y="1717"/>
                  </a:lnTo>
                  <a:lnTo>
                    <a:pt x="810" y="1709"/>
                  </a:lnTo>
                  <a:lnTo>
                    <a:pt x="816" y="1702"/>
                  </a:lnTo>
                  <a:lnTo>
                    <a:pt x="824" y="1699"/>
                  </a:lnTo>
                  <a:lnTo>
                    <a:pt x="830" y="1696"/>
                  </a:lnTo>
                  <a:lnTo>
                    <a:pt x="838" y="1696"/>
                  </a:lnTo>
                  <a:lnTo>
                    <a:pt x="838" y="1696"/>
                  </a:lnTo>
                  <a:lnTo>
                    <a:pt x="845" y="1696"/>
                  </a:lnTo>
                  <a:lnTo>
                    <a:pt x="851" y="1699"/>
                  </a:lnTo>
                  <a:lnTo>
                    <a:pt x="858" y="1701"/>
                  </a:lnTo>
                  <a:lnTo>
                    <a:pt x="863" y="1704"/>
                  </a:lnTo>
                  <a:lnTo>
                    <a:pt x="867" y="1708"/>
                  </a:lnTo>
                  <a:lnTo>
                    <a:pt x="871" y="1711"/>
                  </a:lnTo>
                  <a:lnTo>
                    <a:pt x="877" y="1719"/>
                  </a:lnTo>
                  <a:lnTo>
                    <a:pt x="877" y="1807"/>
                  </a:lnTo>
                  <a:lnTo>
                    <a:pt x="877" y="1807"/>
                  </a:lnTo>
                  <a:lnTo>
                    <a:pt x="870" y="1814"/>
                  </a:lnTo>
                  <a:lnTo>
                    <a:pt x="863" y="1821"/>
                  </a:lnTo>
                  <a:lnTo>
                    <a:pt x="858" y="1824"/>
                  </a:lnTo>
                  <a:lnTo>
                    <a:pt x="851" y="1827"/>
                  </a:lnTo>
                  <a:lnTo>
                    <a:pt x="846" y="1828"/>
                  </a:lnTo>
                  <a:lnTo>
                    <a:pt x="838" y="1829"/>
                  </a:lnTo>
                  <a:lnTo>
                    <a:pt x="838" y="1829"/>
                  </a:lnTo>
                  <a:close/>
                  <a:moveTo>
                    <a:pt x="2084" y="1645"/>
                  </a:moveTo>
                  <a:lnTo>
                    <a:pt x="2084" y="1645"/>
                  </a:lnTo>
                  <a:lnTo>
                    <a:pt x="2079" y="1646"/>
                  </a:lnTo>
                  <a:lnTo>
                    <a:pt x="2072" y="1648"/>
                  </a:lnTo>
                  <a:lnTo>
                    <a:pt x="2059" y="1651"/>
                  </a:lnTo>
                  <a:lnTo>
                    <a:pt x="2046" y="1658"/>
                  </a:lnTo>
                  <a:lnTo>
                    <a:pt x="2035" y="1666"/>
                  </a:lnTo>
                  <a:lnTo>
                    <a:pt x="2035" y="1563"/>
                  </a:lnTo>
                  <a:lnTo>
                    <a:pt x="1980" y="1591"/>
                  </a:lnTo>
                  <a:lnTo>
                    <a:pt x="1980" y="1874"/>
                  </a:lnTo>
                  <a:lnTo>
                    <a:pt x="2035" y="1874"/>
                  </a:lnTo>
                  <a:lnTo>
                    <a:pt x="2035" y="1858"/>
                  </a:lnTo>
                  <a:lnTo>
                    <a:pt x="2035" y="1858"/>
                  </a:lnTo>
                  <a:lnTo>
                    <a:pt x="2040" y="1863"/>
                  </a:lnTo>
                  <a:lnTo>
                    <a:pt x="2046" y="1868"/>
                  </a:lnTo>
                  <a:lnTo>
                    <a:pt x="2052" y="1871"/>
                  </a:lnTo>
                  <a:lnTo>
                    <a:pt x="2059" y="1874"/>
                  </a:lnTo>
                  <a:lnTo>
                    <a:pt x="2064" y="1877"/>
                  </a:lnTo>
                  <a:lnTo>
                    <a:pt x="2072" y="1878"/>
                  </a:lnTo>
                  <a:lnTo>
                    <a:pt x="2079" y="1879"/>
                  </a:lnTo>
                  <a:lnTo>
                    <a:pt x="2085" y="1880"/>
                  </a:lnTo>
                  <a:lnTo>
                    <a:pt x="2085" y="1880"/>
                  </a:lnTo>
                  <a:lnTo>
                    <a:pt x="2095" y="1879"/>
                  </a:lnTo>
                  <a:lnTo>
                    <a:pt x="2105" y="1878"/>
                  </a:lnTo>
                  <a:lnTo>
                    <a:pt x="2114" y="1876"/>
                  </a:lnTo>
                  <a:lnTo>
                    <a:pt x="2123" y="1871"/>
                  </a:lnTo>
                  <a:lnTo>
                    <a:pt x="2131" y="1867"/>
                  </a:lnTo>
                  <a:lnTo>
                    <a:pt x="2137" y="1862"/>
                  </a:lnTo>
                  <a:lnTo>
                    <a:pt x="2144" y="1856"/>
                  </a:lnTo>
                  <a:lnTo>
                    <a:pt x="2150" y="1849"/>
                  </a:lnTo>
                  <a:lnTo>
                    <a:pt x="2155" y="1840"/>
                  </a:lnTo>
                  <a:lnTo>
                    <a:pt x="2160" y="1831"/>
                  </a:lnTo>
                  <a:lnTo>
                    <a:pt x="2163" y="1821"/>
                  </a:lnTo>
                  <a:lnTo>
                    <a:pt x="2166" y="1811"/>
                  </a:lnTo>
                  <a:lnTo>
                    <a:pt x="2170" y="1800"/>
                  </a:lnTo>
                  <a:lnTo>
                    <a:pt x="2171" y="1788"/>
                  </a:lnTo>
                  <a:lnTo>
                    <a:pt x="2172" y="1774"/>
                  </a:lnTo>
                  <a:lnTo>
                    <a:pt x="2173" y="1760"/>
                  </a:lnTo>
                  <a:lnTo>
                    <a:pt x="2173" y="1760"/>
                  </a:lnTo>
                  <a:lnTo>
                    <a:pt x="2172" y="1748"/>
                  </a:lnTo>
                  <a:lnTo>
                    <a:pt x="2171" y="1735"/>
                  </a:lnTo>
                  <a:lnTo>
                    <a:pt x="2169" y="1723"/>
                  </a:lnTo>
                  <a:lnTo>
                    <a:pt x="2166" y="1712"/>
                  </a:lnTo>
                  <a:lnTo>
                    <a:pt x="2163" y="1702"/>
                  </a:lnTo>
                  <a:lnTo>
                    <a:pt x="2159" y="1693"/>
                  </a:lnTo>
                  <a:lnTo>
                    <a:pt x="2154" y="1684"/>
                  </a:lnTo>
                  <a:lnTo>
                    <a:pt x="2149" y="1676"/>
                  </a:lnTo>
                  <a:lnTo>
                    <a:pt x="2143" y="1670"/>
                  </a:lnTo>
                  <a:lnTo>
                    <a:pt x="2136" y="1663"/>
                  </a:lnTo>
                  <a:lnTo>
                    <a:pt x="2129" y="1658"/>
                  </a:lnTo>
                  <a:lnTo>
                    <a:pt x="2121" y="1653"/>
                  </a:lnTo>
                  <a:lnTo>
                    <a:pt x="2113" y="1650"/>
                  </a:lnTo>
                  <a:lnTo>
                    <a:pt x="2104" y="1648"/>
                  </a:lnTo>
                  <a:lnTo>
                    <a:pt x="2094" y="1646"/>
                  </a:lnTo>
                  <a:lnTo>
                    <a:pt x="2084" y="1645"/>
                  </a:lnTo>
                  <a:lnTo>
                    <a:pt x="2084" y="1645"/>
                  </a:lnTo>
                  <a:close/>
                  <a:moveTo>
                    <a:pt x="2074" y="1696"/>
                  </a:moveTo>
                  <a:lnTo>
                    <a:pt x="2074" y="1696"/>
                  </a:lnTo>
                  <a:lnTo>
                    <a:pt x="2082" y="1698"/>
                  </a:lnTo>
                  <a:lnTo>
                    <a:pt x="2090" y="1700"/>
                  </a:lnTo>
                  <a:lnTo>
                    <a:pt x="2096" y="1704"/>
                  </a:lnTo>
                  <a:lnTo>
                    <a:pt x="2103" y="1711"/>
                  </a:lnTo>
                  <a:lnTo>
                    <a:pt x="2109" y="1719"/>
                  </a:lnTo>
                  <a:lnTo>
                    <a:pt x="2112" y="1730"/>
                  </a:lnTo>
                  <a:lnTo>
                    <a:pt x="2115" y="1743"/>
                  </a:lnTo>
                  <a:lnTo>
                    <a:pt x="2116" y="1759"/>
                  </a:lnTo>
                  <a:lnTo>
                    <a:pt x="2116" y="1759"/>
                  </a:lnTo>
                  <a:lnTo>
                    <a:pt x="2115" y="1775"/>
                  </a:lnTo>
                  <a:lnTo>
                    <a:pt x="2113" y="1790"/>
                  </a:lnTo>
                  <a:lnTo>
                    <a:pt x="2111" y="1801"/>
                  </a:lnTo>
                  <a:lnTo>
                    <a:pt x="2106" y="1811"/>
                  </a:lnTo>
                  <a:lnTo>
                    <a:pt x="2100" y="1819"/>
                  </a:lnTo>
                  <a:lnTo>
                    <a:pt x="2093" y="1824"/>
                  </a:lnTo>
                  <a:lnTo>
                    <a:pt x="2085" y="1828"/>
                  </a:lnTo>
                  <a:lnTo>
                    <a:pt x="2075" y="1829"/>
                  </a:lnTo>
                  <a:lnTo>
                    <a:pt x="2075" y="1829"/>
                  </a:lnTo>
                  <a:lnTo>
                    <a:pt x="2067" y="1828"/>
                  </a:lnTo>
                  <a:lnTo>
                    <a:pt x="2061" y="1827"/>
                  </a:lnTo>
                  <a:lnTo>
                    <a:pt x="2055" y="1823"/>
                  </a:lnTo>
                  <a:lnTo>
                    <a:pt x="2050" y="1821"/>
                  </a:lnTo>
                  <a:lnTo>
                    <a:pt x="2041" y="1813"/>
                  </a:lnTo>
                  <a:lnTo>
                    <a:pt x="2035" y="1808"/>
                  </a:lnTo>
                  <a:lnTo>
                    <a:pt x="2035" y="1719"/>
                  </a:lnTo>
                  <a:lnTo>
                    <a:pt x="2035" y="1719"/>
                  </a:lnTo>
                  <a:lnTo>
                    <a:pt x="2039" y="1714"/>
                  </a:lnTo>
                  <a:lnTo>
                    <a:pt x="2043" y="1710"/>
                  </a:lnTo>
                  <a:lnTo>
                    <a:pt x="2047" y="1705"/>
                  </a:lnTo>
                  <a:lnTo>
                    <a:pt x="2052" y="1702"/>
                  </a:lnTo>
                  <a:lnTo>
                    <a:pt x="2057" y="1700"/>
                  </a:lnTo>
                  <a:lnTo>
                    <a:pt x="2063" y="1698"/>
                  </a:lnTo>
                  <a:lnTo>
                    <a:pt x="2069" y="1696"/>
                  </a:lnTo>
                  <a:lnTo>
                    <a:pt x="2074" y="1696"/>
                  </a:lnTo>
                  <a:lnTo>
                    <a:pt x="2074" y="1696"/>
                  </a:lnTo>
                  <a:close/>
                  <a:moveTo>
                    <a:pt x="1455" y="1666"/>
                  </a:moveTo>
                  <a:lnTo>
                    <a:pt x="1455" y="1666"/>
                  </a:lnTo>
                  <a:lnTo>
                    <a:pt x="1451" y="1662"/>
                  </a:lnTo>
                  <a:lnTo>
                    <a:pt x="1445" y="1658"/>
                  </a:lnTo>
                  <a:lnTo>
                    <a:pt x="1438" y="1654"/>
                  </a:lnTo>
                  <a:lnTo>
                    <a:pt x="1433" y="1651"/>
                  </a:lnTo>
                  <a:lnTo>
                    <a:pt x="1426" y="1649"/>
                  </a:lnTo>
                  <a:lnTo>
                    <a:pt x="1419" y="1646"/>
                  </a:lnTo>
                  <a:lnTo>
                    <a:pt x="1413" y="1646"/>
                  </a:lnTo>
                  <a:lnTo>
                    <a:pt x="1406" y="1645"/>
                  </a:lnTo>
                  <a:lnTo>
                    <a:pt x="1406" y="1645"/>
                  </a:lnTo>
                  <a:lnTo>
                    <a:pt x="1396" y="1646"/>
                  </a:lnTo>
                  <a:lnTo>
                    <a:pt x="1386" y="1648"/>
                  </a:lnTo>
                  <a:lnTo>
                    <a:pt x="1377" y="1650"/>
                  </a:lnTo>
                  <a:lnTo>
                    <a:pt x="1369" y="1653"/>
                  </a:lnTo>
                  <a:lnTo>
                    <a:pt x="1362" y="1658"/>
                  </a:lnTo>
                  <a:lnTo>
                    <a:pt x="1354" y="1663"/>
                  </a:lnTo>
                  <a:lnTo>
                    <a:pt x="1347" y="1670"/>
                  </a:lnTo>
                  <a:lnTo>
                    <a:pt x="1342" y="1676"/>
                  </a:lnTo>
                  <a:lnTo>
                    <a:pt x="1336" y="1684"/>
                  </a:lnTo>
                  <a:lnTo>
                    <a:pt x="1332" y="1693"/>
                  </a:lnTo>
                  <a:lnTo>
                    <a:pt x="1327" y="1702"/>
                  </a:lnTo>
                  <a:lnTo>
                    <a:pt x="1324" y="1712"/>
                  </a:lnTo>
                  <a:lnTo>
                    <a:pt x="1322" y="1723"/>
                  </a:lnTo>
                  <a:lnTo>
                    <a:pt x="1319" y="1735"/>
                  </a:lnTo>
                  <a:lnTo>
                    <a:pt x="1318" y="1748"/>
                  </a:lnTo>
                  <a:lnTo>
                    <a:pt x="1318" y="1760"/>
                  </a:lnTo>
                  <a:lnTo>
                    <a:pt x="1318" y="1760"/>
                  </a:lnTo>
                  <a:lnTo>
                    <a:pt x="1318" y="1774"/>
                  </a:lnTo>
                  <a:lnTo>
                    <a:pt x="1319" y="1787"/>
                  </a:lnTo>
                  <a:lnTo>
                    <a:pt x="1322" y="1799"/>
                  </a:lnTo>
                  <a:lnTo>
                    <a:pt x="1324" y="1810"/>
                  </a:lnTo>
                  <a:lnTo>
                    <a:pt x="1327" y="1821"/>
                  </a:lnTo>
                  <a:lnTo>
                    <a:pt x="1330" y="1831"/>
                  </a:lnTo>
                  <a:lnTo>
                    <a:pt x="1336" y="1840"/>
                  </a:lnTo>
                  <a:lnTo>
                    <a:pt x="1340" y="1848"/>
                  </a:lnTo>
                  <a:lnTo>
                    <a:pt x="1347" y="1856"/>
                  </a:lnTo>
                  <a:lnTo>
                    <a:pt x="1353" y="1861"/>
                  </a:lnTo>
                  <a:lnTo>
                    <a:pt x="1360" y="1867"/>
                  </a:lnTo>
                  <a:lnTo>
                    <a:pt x="1368" y="1871"/>
                  </a:lnTo>
                  <a:lnTo>
                    <a:pt x="1376" y="1874"/>
                  </a:lnTo>
                  <a:lnTo>
                    <a:pt x="1385" y="1878"/>
                  </a:lnTo>
                  <a:lnTo>
                    <a:pt x="1395" y="1879"/>
                  </a:lnTo>
                  <a:lnTo>
                    <a:pt x="1405" y="1879"/>
                  </a:lnTo>
                  <a:lnTo>
                    <a:pt x="1405" y="1879"/>
                  </a:lnTo>
                  <a:lnTo>
                    <a:pt x="1412" y="1879"/>
                  </a:lnTo>
                  <a:lnTo>
                    <a:pt x="1418" y="1878"/>
                  </a:lnTo>
                  <a:lnTo>
                    <a:pt x="1425" y="1877"/>
                  </a:lnTo>
                  <a:lnTo>
                    <a:pt x="1432" y="1874"/>
                  </a:lnTo>
                  <a:lnTo>
                    <a:pt x="1438" y="1871"/>
                  </a:lnTo>
                  <a:lnTo>
                    <a:pt x="1444" y="1867"/>
                  </a:lnTo>
                  <a:lnTo>
                    <a:pt x="1449" y="1863"/>
                  </a:lnTo>
                  <a:lnTo>
                    <a:pt x="1455" y="1858"/>
                  </a:lnTo>
                  <a:lnTo>
                    <a:pt x="1455" y="1863"/>
                  </a:lnTo>
                  <a:lnTo>
                    <a:pt x="1455" y="1863"/>
                  </a:lnTo>
                  <a:lnTo>
                    <a:pt x="1455" y="1872"/>
                  </a:lnTo>
                  <a:lnTo>
                    <a:pt x="1454" y="1882"/>
                  </a:lnTo>
                  <a:lnTo>
                    <a:pt x="1452" y="1892"/>
                  </a:lnTo>
                  <a:lnTo>
                    <a:pt x="1449" y="1897"/>
                  </a:lnTo>
                  <a:lnTo>
                    <a:pt x="1446" y="1901"/>
                  </a:lnTo>
                  <a:lnTo>
                    <a:pt x="1443" y="1906"/>
                  </a:lnTo>
                  <a:lnTo>
                    <a:pt x="1438" y="1910"/>
                  </a:lnTo>
                  <a:lnTo>
                    <a:pt x="1432" y="1913"/>
                  </a:lnTo>
                  <a:lnTo>
                    <a:pt x="1425" y="1916"/>
                  </a:lnTo>
                  <a:lnTo>
                    <a:pt x="1417" y="1919"/>
                  </a:lnTo>
                  <a:lnTo>
                    <a:pt x="1407" y="1920"/>
                  </a:lnTo>
                  <a:lnTo>
                    <a:pt x="1396" y="1922"/>
                  </a:lnTo>
                  <a:lnTo>
                    <a:pt x="1384" y="1922"/>
                  </a:lnTo>
                  <a:lnTo>
                    <a:pt x="1382" y="1922"/>
                  </a:lnTo>
                  <a:lnTo>
                    <a:pt x="1401" y="1966"/>
                  </a:lnTo>
                  <a:lnTo>
                    <a:pt x="1402" y="1966"/>
                  </a:lnTo>
                  <a:lnTo>
                    <a:pt x="1402" y="1966"/>
                  </a:lnTo>
                  <a:lnTo>
                    <a:pt x="1415" y="1966"/>
                  </a:lnTo>
                  <a:lnTo>
                    <a:pt x="1427" y="1963"/>
                  </a:lnTo>
                  <a:lnTo>
                    <a:pt x="1439" y="1961"/>
                  </a:lnTo>
                  <a:lnTo>
                    <a:pt x="1449" y="1958"/>
                  </a:lnTo>
                  <a:lnTo>
                    <a:pt x="1459" y="1954"/>
                  </a:lnTo>
                  <a:lnTo>
                    <a:pt x="1468" y="1950"/>
                  </a:lnTo>
                  <a:lnTo>
                    <a:pt x="1476" y="1943"/>
                  </a:lnTo>
                  <a:lnTo>
                    <a:pt x="1484" y="1938"/>
                  </a:lnTo>
                  <a:lnTo>
                    <a:pt x="1491" y="1930"/>
                  </a:lnTo>
                  <a:lnTo>
                    <a:pt x="1495" y="1921"/>
                  </a:lnTo>
                  <a:lnTo>
                    <a:pt x="1501" y="1912"/>
                  </a:lnTo>
                  <a:lnTo>
                    <a:pt x="1504" y="1902"/>
                  </a:lnTo>
                  <a:lnTo>
                    <a:pt x="1507" y="1891"/>
                  </a:lnTo>
                  <a:lnTo>
                    <a:pt x="1509" y="1880"/>
                  </a:lnTo>
                  <a:lnTo>
                    <a:pt x="1511" y="1868"/>
                  </a:lnTo>
                  <a:lnTo>
                    <a:pt x="1511" y="1853"/>
                  </a:lnTo>
                  <a:lnTo>
                    <a:pt x="1511" y="1651"/>
                  </a:lnTo>
                  <a:lnTo>
                    <a:pt x="1455" y="1651"/>
                  </a:lnTo>
                  <a:lnTo>
                    <a:pt x="1455" y="1666"/>
                  </a:lnTo>
                  <a:close/>
                  <a:moveTo>
                    <a:pt x="1455" y="1719"/>
                  </a:moveTo>
                  <a:lnTo>
                    <a:pt x="1455" y="1807"/>
                  </a:lnTo>
                  <a:lnTo>
                    <a:pt x="1455" y="1807"/>
                  </a:lnTo>
                  <a:lnTo>
                    <a:pt x="1448" y="1814"/>
                  </a:lnTo>
                  <a:lnTo>
                    <a:pt x="1439" y="1822"/>
                  </a:lnTo>
                  <a:lnTo>
                    <a:pt x="1435" y="1824"/>
                  </a:lnTo>
                  <a:lnTo>
                    <a:pt x="1429" y="1827"/>
                  </a:lnTo>
                  <a:lnTo>
                    <a:pt x="1423" y="1828"/>
                  </a:lnTo>
                  <a:lnTo>
                    <a:pt x="1416" y="1829"/>
                  </a:lnTo>
                  <a:lnTo>
                    <a:pt x="1416" y="1829"/>
                  </a:lnTo>
                  <a:lnTo>
                    <a:pt x="1408" y="1828"/>
                  </a:lnTo>
                  <a:lnTo>
                    <a:pt x="1402" y="1825"/>
                  </a:lnTo>
                  <a:lnTo>
                    <a:pt x="1394" y="1821"/>
                  </a:lnTo>
                  <a:lnTo>
                    <a:pt x="1388" y="1815"/>
                  </a:lnTo>
                  <a:lnTo>
                    <a:pt x="1383" y="1807"/>
                  </a:lnTo>
                  <a:lnTo>
                    <a:pt x="1378" y="1794"/>
                  </a:lnTo>
                  <a:lnTo>
                    <a:pt x="1375" y="1779"/>
                  </a:lnTo>
                  <a:lnTo>
                    <a:pt x="1374" y="1759"/>
                  </a:lnTo>
                  <a:lnTo>
                    <a:pt x="1374" y="1759"/>
                  </a:lnTo>
                  <a:lnTo>
                    <a:pt x="1375" y="1741"/>
                  </a:lnTo>
                  <a:lnTo>
                    <a:pt x="1378" y="1728"/>
                  </a:lnTo>
                  <a:lnTo>
                    <a:pt x="1383" y="1717"/>
                  </a:lnTo>
                  <a:lnTo>
                    <a:pt x="1388" y="1709"/>
                  </a:lnTo>
                  <a:lnTo>
                    <a:pt x="1394" y="1702"/>
                  </a:lnTo>
                  <a:lnTo>
                    <a:pt x="1402" y="1699"/>
                  </a:lnTo>
                  <a:lnTo>
                    <a:pt x="1408" y="1696"/>
                  </a:lnTo>
                  <a:lnTo>
                    <a:pt x="1416" y="1696"/>
                  </a:lnTo>
                  <a:lnTo>
                    <a:pt x="1416" y="1696"/>
                  </a:lnTo>
                  <a:lnTo>
                    <a:pt x="1423" y="1696"/>
                  </a:lnTo>
                  <a:lnTo>
                    <a:pt x="1429" y="1699"/>
                  </a:lnTo>
                  <a:lnTo>
                    <a:pt x="1436" y="1701"/>
                  </a:lnTo>
                  <a:lnTo>
                    <a:pt x="1441" y="1703"/>
                  </a:lnTo>
                  <a:lnTo>
                    <a:pt x="1445" y="1708"/>
                  </a:lnTo>
                  <a:lnTo>
                    <a:pt x="1449" y="1711"/>
                  </a:lnTo>
                  <a:lnTo>
                    <a:pt x="1455" y="1719"/>
                  </a:lnTo>
                  <a:lnTo>
                    <a:pt x="1455" y="1719"/>
                  </a:lnTo>
                  <a:close/>
                  <a:moveTo>
                    <a:pt x="1683" y="1705"/>
                  </a:moveTo>
                  <a:lnTo>
                    <a:pt x="1683" y="1705"/>
                  </a:lnTo>
                  <a:lnTo>
                    <a:pt x="1696" y="1699"/>
                  </a:lnTo>
                  <a:lnTo>
                    <a:pt x="1709" y="1694"/>
                  </a:lnTo>
                  <a:lnTo>
                    <a:pt x="1724" y="1691"/>
                  </a:lnTo>
                  <a:lnTo>
                    <a:pt x="1740" y="1690"/>
                  </a:lnTo>
                  <a:lnTo>
                    <a:pt x="1740" y="1690"/>
                  </a:lnTo>
                  <a:lnTo>
                    <a:pt x="1750" y="1691"/>
                  </a:lnTo>
                  <a:lnTo>
                    <a:pt x="1757" y="1692"/>
                  </a:lnTo>
                  <a:lnTo>
                    <a:pt x="1764" y="1694"/>
                  </a:lnTo>
                  <a:lnTo>
                    <a:pt x="1770" y="1699"/>
                  </a:lnTo>
                  <a:lnTo>
                    <a:pt x="1774" y="1703"/>
                  </a:lnTo>
                  <a:lnTo>
                    <a:pt x="1777" y="1709"/>
                  </a:lnTo>
                  <a:lnTo>
                    <a:pt x="1780" y="1714"/>
                  </a:lnTo>
                  <a:lnTo>
                    <a:pt x="1780" y="1722"/>
                  </a:lnTo>
                  <a:lnTo>
                    <a:pt x="1780" y="1738"/>
                  </a:lnTo>
                  <a:lnTo>
                    <a:pt x="1780" y="1738"/>
                  </a:lnTo>
                  <a:lnTo>
                    <a:pt x="1770" y="1733"/>
                  </a:lnTo>
                  <a:lnTo>
                    <a:pt x="1757" y="1730"/>
                  </a:lnTo>
                  <a:lnTo>
                    <a:pt x="1745" y="1728"/>
                  </a:lnTo>
                  <a:lnTo>
                    <a:pt x="1732" y="1727"/>
                  </a:lnTo>
                  <a:lnTo>
                    <a:pt x="1732" y="1727"/>
                  </a:lnTo>
                  <a:lnTo>
                    <a:pt x="1716" y="1728"/>
                  </a:lnTo>
                  <a:lnTo>
                    <a:pt x="1701" y="1731"/>
                  </a:lnTo>
                  <a:lnTo>
                    <a:pt x="1686" y="1735"/>
                  </a:lnTo>
                  <a:lnTo>
                    <a:pt x="1678" y="1739"/>
                  </a:lnTo>
                  <a:lnTo>
                    <a:pt x="1672" y="1743"/>
                  </a:lnTo>
                  <a:lnTo>
                    <a:pt x="1666" y="1748"/>
                  </a:lnTo>
                  <a:lnTo>
                    <a:pt x="1661" y="1753"/>
                  </a:lnTo>
                  <a:lnTo>
                    <a:pt x="1655" y="1759"/>
                  </a:lnTo>
                  <a:lnTo>
                    <a:pt x="1651" y="1765"/>
                  </a:lnTo>
                  <a:lnTo>
                    <a:pt x="1647" y="1773"/>
                  </a:lnTo>
                  <a:lnTo>
                    <a:pt x="1645" y="1782"/>
                  </a:lnTo>
                  <a:lnTo>
                    <a:pt x="1644" y="1791"/>
                  </a:lnTo>
                  <a:lnTo>
                    <a:pt x="1643" y="1800"/>
                  </a:lnTo>
                  <a:lnTo>
                    <a:pt x="1643" y="1800"/>
                  </a:lnTo>
                  <a:lnTo>
                    <a:pt x="1644" y="1811"/>
                  </a:lnTo>
                  <a:lnTo>
                    <a:pt x="1645" y="1821"/>
                  </a:lnTo>
                  <a:lnTo>
                    <a:pt x="1647" y="1829"/>
                  </a:lnTo>
                  <a:lnTo>
                    <a:pt x="1651" y="1838"/>
                  </a:lnTo>
                  <a:lnTo>
                    <a:pt x="1654" y="1844"/>
                  </a:lnTo>
                  <a:lnTo>
                    <a:pt x="1659" y="1851"/>
                  </a:lnTo>
                  <a:lnTo>
                    <a:pt x="1664" y="1857"/>
                  </a:lnTo>
                  <a:lnTo>
                    <a:pt x="1671" y="1862"/>
                  </a:lnTo>
                  <a:lnTo>
                    <a:pt x="1676" y="1867"/>
                  </a:lnTo>
                  <a:lnTo>
                    <a:pt x="1683" y="1870"/>
                  </a:lnTo>
                  <a:lnTo>
                    <a:pt x="1697" y="1876"/>
                  </a:lnTo>
                  <a:lnTo>
                    <a:pt x="1712" y="1879"/>
                  </a:lnTo>
                  <a:lnTo>
                    <a:pt x="1726" y="1880"/>
                  </a:lnTo>
                  <a:lnTo>
                    <a:pt x="1726" y="1880"/>
                  </a:lnTo>
                  <a:lnTo>
                    <a:pt x="1738" y="1878"/>
                  </a:lnTo>
                  <a:lnTo>
                    <a:pt x="1746" y="1877"/>
                  </a:lnTo>
                  <a:lnTo>
                    <a:pt x="1753" y="1874"/>
                  </a:lnTo>
                  <a:lnTo>
                    <a:pt x="1761" y="1871"/>
                  </a:lnTo>
                  <a:lnTo>
                    <a:pt x="1767" y="1867"/>
                  </a:lnTo>
                  <a:lnTo>
                    <a:pt x="1774" y="1862"/>
                  </a:lnTo>
                  <a:lnTo>
                    <a:pt x="1780" y="1857"/>
                  </a:lnTo>
                  <a:lnTo>
                    <a:pt x="1780" y="1874"/>
                  </a:lnTo>
                  <a:lnTo>
                    <a:pt x="1835" y="1874"/>
                  </a:lnTo>
                  <a:lnTo>
                    <a:pt x="1835" y="1723"/>
                  </a:lnTo>
                  <a:lnTo>
                    <a:pt x="1835" y="1723"/>
                  </a:lnTo>
                  <a:lnTo>
                    <a:pt x="1835" y="1714"/>
                  </a:lnTo>
                  <a:lnTo>
                    <a:pt x="1834" y="1707"/>
                  </a:lnTo>
                  <a:lnTo>
                    <a:pt x="1832" y="1699"/>
                  </a:lnTo>
                  <a:lnTo>
                    <a:pt x="1830" y="1691"/>
                  </a:lnTo>
                  <a:lnTo>
                    <a:pt x="1825" y="1684"/>
                  </a:lnTo>
                  <a:lnTo>
                    <a:pt x="1822" y="1678"/>
                  </a:lnTo>
                  <a:lnTo>
                    <a:pt x="1816" y="1672"/>
                  </a:lnTo>
                  <a:lnTo>
                    <a:pt x="1811" y="1666"/>
                  </a:lnTo>
                  <a:lnTo>
                    <a:pt x="1805" y="1662"/>
                  </a:lnTo>
                  <a:lnTo>
                    <a:pt x="1798" y="1658"/>
                  </a:lnTo>
                  <a:lnTo>
                    <a:pt x="1791" y="1654"/>
                  </a:lnTo>
                  <a:lnTo>
                    <a:pt x="1783" y="1651"/>
                  </a:lnTo>
                  <a:lnTo>
                    <a:pt x="1774" y="1649"/>
                  </a:lnTo>
                  <a:lnTo>
                    <a:pt x="1765" y="1648"/>
                  </a:lnTo>
                  <a:lnTo>
                    <a:pt x="1755" y="1646"/>
                  </a:lnTo>
                  <a:lnTo>
                    <a:pt x="1745" y="1645"/>
                  </a:lnTo>
                  <a:lnTo>
                    <a:pt x="1745" y="1645"/>
                  </a:lnTo>
                  <a:lnTo>
                    <a:pt x="1733" y="1646"/>
                  </a:lnTo>
                  <a:lnTo>
                    <a:pt x="1723" y="1646"/>
                  </a:lnTo>
                  <a:lnTo>
                    <a:pt x="1712" y="1649"/>
                  </a:lnTo>
                  <a:lnTo>
                    <a:pt x="1701" y="1651"/>
                  </a:lnTo>
                  <a:lnTo>
                    <a:pt x="1691" y="1654"/>
                  </a:lnTo>
                  <a:lnTo>
                    <a:pt x="1681" y="1658"/>
                  </a:lnTo>
                  <a:lnTo>
                    <a:pt x="1671" y="1662"/>
                  </a:lnTo>
                  <a:lnTo>
                    <a:pt x="1661" y="1668"/>
                  </a:lnTo>
                  <a:lnTo>
                    <a:pt x="1683" y="1705"/>
                  </a:lnTo>
                  <a:close/>
                  <a:moveTo>
                    <a:pt x="1698" y="1800"/>
                  </a:moveTo>
                  <a:lnTo>
                    <a:pt x="1698" y="1800"/>
                  </a:lnTo>
                  <a:lnTo>
                    <a:pt x="1698" y="1793"/>
                  </a:lnTo>
                  <a:lnTo>
                    <a:pt x="1701" y="1787"/>
                  </a:lnTo>
                  <a:lnTo>
                    <a:pt x="1704" y="1781"/>
                  </a:lnTo>
                  <a:lnTo>
                    <a:pt x="1708" y="1777"/>
                  </a:lnTo>
                  <a:lnTo>
                    <a:pt x="1714" y="1773"/>
                  </a:lnTo>
                  <a:lnTo>
                    <a:pt x="1721" y="1771"/>
                  </a:lnTo>
                  <a:lnTo>
                    <a:pt x="1728" y="1769"/>
                  </a:lnTo>
                  <a:lnTo>
                    <a:pt x="1736" y="1769"/>
                  </a:lnTo>
                  <a:lnTo>
                    <a:pt x="1736" y="1769"/>
                  </a:lnTo>
                  <a:lnTo>
                    <a:pt x="1748" y="1769"/>
                  </a:lnTo>
                  <a:lnTo>
                    <a:pt x="1760" y="1771"/>
                  </a:lnTo>
                  <a:lnTo>
                    <a:pt x="1770" y="1774"/>
                  </a:lnTo>
                  <a:lnTo>
                    <a:pt x="1780" y="1780"/>
                  </a:lnTo>
                  <a:lnTo>
                    <a:pt x="1780" y="1810"/>
                  </a:lnTo>
                  <a:lnTo>
                    <a:pt x="1780" y="1810"/>
                  </a:lnTo>
                  <a:lnTo>
                    <a:pt x="1777" y="1814"/>
                  </a:lnTo>
                  <a:lnTo>
                    <a:pt x="1773" y="1819"/>
                  </a:lnTo>
                  <a:lnTo>
                    <a:pt x="1768" y="1823"/>
                  </a:lnTo>
                  <a:lnTo>
                    <a:pt x="1763" y="1827"/>
                  </a:lnTo>
                  <a:lnTo>
                    <a:pt x="1757" y="1830"/>
                  </a:lnTo>
                  <a:lnTo>
                    <a:pt x="1751" y="1832"/>
                  </a:lnTo>
                  <a:lnTo>
                    <a:pt x="1744" y="1833"/>
                  </a:lnTo>
                  <a:lnTo>
                    <a:pt x="1736" y="1834"/>
                  </a:lnTo>
                  <a:lnTo>
                    <a:pt x="1736" y="1834"/>
                  </a:lnTo>
                  <a:lnTo>
                    <a:pt x="1728" y="1833"/>
                  </a:lnTo>
                  <a:lnTo>
                    <a:pt x="1721" y="1831"/>
                  </a:lnTo>
                  <a:lnTo>
                    <a:pt x="1714" y="1829"/>
                  </a:lnTo>
                  <a:lnTo>
                    <a:pt x="1708" y="1824"/>
                  </a:lnTo>
                  <a:lnTo>
                    <a:pt x="1704" y="1820"/>
                  </a:lnTo>
                  <a:lnTo>
                    <a:pt x="1701" y="1814"/>
                  </a:lnTo>
                  <a:lnTo>
                    <a:pt x="1699" y="1808"/>
                  </a:lnTo>
                  <a:lnTo>
                    <a:pt x="1698" y="1800"/>
                  </a:lnTo>
                  <a:lnTo>
                    <a:pt x="1698" y="1800"/>
                  </a:lnTo>
                  <a:close/>
                  <a:moveTo>
                    <a:pt x="2350" y="1810"/>
                  </a:moveTo>
                  <a:lnTo>
                    <a:pt x="2350" y="1810"/>
                  </a:lnTo>
                  <a:lnTo>
                    <a:pt x="2342" y="1817"/>
                  </a:lnTo>
                  <a:lnTo>
                    <a:pt x="2332" y="1822"/>
                  </a:lnTo>
                  <a:lnTo>
                    <a:pt x="2326" y="1824"/>
                  </a:lnTo>
                  <a:lnTo>
                    <a:pt x="2320" y="1827"/>
                  </a:lnTo>
                  <a:lnTo>
                    <a:pt x="2313" y="1828"/>
                  </a:lnTo>
                  <a:lnTo>
                    <a:pt x="2306" y="1829"/>
                  </a:lnTo>
                  <a:lnTo>
                    <a:pt x="2306" y="1829"/>
                  </a:lnTo>
                  <a:lnTo>
                    <a:pt x="2301" y="1828"/>
                  </a:lnTo>
                  <a:lnTo>
                    <a:pt x="2294" y="1828"/>
                  </a:lnTo>
                  <a:lnTo>
                    <a:pt x="2286" y="1825"/>
                  </a:lnTo>
                  <a:lnTo>
                    <a:pt x="2277" y="1821"/>
                  </a:lnTo>
                  <a:lnTo>
                    <a:pt x="2270" y="1815"/>
                  </a:lnTo>
                  <a:lnTo>
                    <a:pt x="2266" y="1811"/>
                  </a:lnTo>
                  <a:lnTo>
                    <a:pt x="2263" y="1807"/>
                  </a:lnTo>
                  <a:lnTo>
                    <a:pt x="2261" y="1801"/>
                  </a:lnTo>
                  <a:lnTo>
                    <a:pt x="2259" y="1794"/>
                  </a:lnTo>
                  <a:lnTo>
                    <a:pt x="2257" y="1788"/>
                  </a:lnTo>
                  <a:lnTo>
                    <a:pt x="2256" y="1780"/>
                  </a:lnTo>
                  <a:lnTo>
                    <a:pt x="2393" y="1780"/>
                  </a:lnTo>
                  <a:lnTo>
                    <a:pt x="2393" y="1780"/>
                  </a:lnTo>
                  <a:lnTo>
                    <a:pt x="2394" y="1763"/>
                  </a:lnTo>
                  <a:lnTo>
                    <a:pt x="2394" y="1763"/>
                  </a:lnTo>
                  <a:lnTo>
                    <a:pt x="2394" y="1750"/>
                  </a:lnTo>
                  <a:lnTo>
                    <a:pt x="2392" y="1738"/>
                  </a:lnTo>
                  <a:lnTo>
                    <a:pt x="2391" y="1725"/>
                  </a:lnTo>
                  <a:lnTo>
                    <a:pt x="2388" y="1714"/>
                  </a:lnTo>
                  <a:lnTo>
                    <a:pt x="2384" y="1704"/>
                  </a:lnTo>
                  <a:lnTo>
                    <a:pt x="2380" y="1694"/>
                  </a:lnTo>
                  <a:lnTo>
                    <a:pt x="2374" y="1685"/>
                  </a:lnTo>
                  <a:lnTo>
                    <a:pt x="2369" y="1678"/>
                  </a:lnTo>
                  <a:lnTo>
                    <a:pt x="2362" y="1670"/>
                  </a:lnTo>
                  <a:lnTo>
                    <a:pt x="2355" y="1664"/>
                  </a:lnTo>
                  <a:lnTo>
                    <a:pt x="2348" y="1659"/>
                  </a:lnTo>
                  <a:lnTo>
                    <a:pt x="2339" y="1654"/>
                  </a:lnTo>
                  <a:lnTo>
                    <a:pt x="2330" y="1651"/>
                  </a:lnTo>
                  <a:lnTo>
                    <a:pt x="2321" y="1648"/>
                  </a:lnTo>
                  <a:lnTo>
                    <a:pt x="2311" y="1646"/>
                  </a:lnTo>
                  <a:lnTo>
                    <a:pt x="2300" y="1645"/>
                  </a:lnTo>
                  <a:lnTo>
                    <a:pt x="2300" y="1645"/>
                  </a:lnTo>
                  <a:lnTo>
                    <a:pt x="2290" y="1646"/>
                  </a:lnTo>
                  <a:lnTo>
                    <a:pt x="2280" y="1648"/>
                  </a:lnTo>
                  <a:lnTo>
                    <a:pt x="2270" y="1651"/>
                  </a:lnTo>
                  <a:lnTo>
                    <a:pt x="2260" y="1654"/>
                  </a:lnTo>
                  <a:lnTo>
                    <a:pt x="2251" y="1659"/>
                  </a:lnTo>
                  <a:lnTo>
                    <a:pt x="2243" y="1665"/>
                  </a:lnTo>
                  <a:lnTo>
                    <a:pt x="2235" y="1671"/>
                  </a:lnTo>
                  <a:lnTo>
                    <a:pt x="2229" y="1679"/>
                  </a:lnTo>
                  <a:lnTo>
                    <a:pt x="2222" y="1686"/>
                  </a:lnTo>
                  <a:lnTo>
                    <a:pt x="2216" y="1695"/>
                  </a:lnTo>
                  <a:lnTo>
                    <a:pt x="2212" y="1705"/>
                  </a:lnTo>
                  <a:lnTo>
                    <a:pt x="2207" y="1715"/>
                  </a:lnTo>
                  <a:lnTo>
                    <a:pt x="2204" y="1727"/>
                  </a:lnTo>
                  <a:lnTo>
                    <a:pt x="2202" y="1739"/>
                  </a:lnTo>
                  <a:lnTo>
                    <a:pt x="2201" y="1750"/>
                  </a:lnTo>
                  <a:lnTo>
                    <a:pt x="2200" y="1763"/>
                  </a:lnTo>
                  <a:lnTo>
                    <a:pt x="2200" y="1763"/>
                  </a:lnTo>
                  <a:lnTo>
                    <a:pt x="2201" y="1775"/>
                  </a:lnTo>
                  <a:lnTo>
                    <a:pt x="2202" y="1788"/>
                  </a:lnTo>
                  <a:lnTo>
                    <a:pt x="2204" y="1800"/>
                  </a:lnTo>
                  <a:lnTo>
                    <a:pt x="2207" y="1811"/>
                  </a:lnTo>
                  <a:lnTo>
                    <a:pt x="2212" y="1821"/>
                  </a:lnTo>
                  <a:lnTo>
                    <a:pt x="2216" y="1831"/>
                  </a:lnTo>
                  <a:lnTo>
                    <a:pt x="2222" y="1840"/>
                  </a:lnTo>
                  <a:lnTo>
                    <a:pt x="2229" y="1848"/>
                  </a:lnTo>
                  <a:lnTo>
                    <a:pt x="2236" y="1854"/>
                  </a:lnTo>
                  <a:lnTo>
                    <a:pt x="2244" y="1861"/>
                  </a:lnTo>
                  <a:lnTo>
                    <a:pt x="2253" y="1867"/>
                  </a:lnTo>
                  <a:lnTo>
                    <a:pt x="2262" y="1871"/>
                  </a:lnTo>
                  <a:lnTo>
                    <a:pt x="2272" y="1874"/>
                  </a:lnTo>
                  <a:lnTo>
                    <a:pt x="2283" y="1878"/>
                  </a:lnTo>
                  <a:lnTo>
                    <a:pt x="2294" y="1879"/>
                  </a:lnTo>
                  <a:lnTo>
                    <a:pt x="2306" y="1880"/>
                  </a:lnTo>
                  <a:lnTo>
                    <a:pt x="2306" y="1880"/>
                  </a:lnTo>
                  <a:lnTo>
                    <a:pt x="2317" y="1879"/>
                  </a:lnTo>
                  <a:lnTo>
                    <a:pt x="2327" y="1878"/>
                  </a:lnTo>
                  <a:lnTo>
                    <a:pt x="2339" y="1874"/>
                  </a:lnTo>
                  <a:lnTo>
                    <a:pt x="2349" y="1871"/>
                  </a:lnTo>
                  <a:lnTo>
                    <a:pt x="2359" y="1866"/>
                  </a:lnTo>
                  <a:lnTo>
                    <a:pt x="2368" y="1860"/>
                  </a:lnTo>
                  <a:lnTo>
                    <a:pt x="2376" y="1852"/>
                  </a:lnTo>
                  <a:lnTo>
                    <a:pt x="2385" y="1844"/>
                  </a:lnTo>
                  <a:lnTo>
                    <a:pt x="2350" y="1810"/>
                  </a:lnTo>
                  <a:close/>
                  <a:moveTo>
                    <a:pt x="2257" y="1739"/>
                  </a:moveTo>
                  <a:lnTo>
                    <a:pt x="2257" y="1739"/>
                  </a:lnTo>
                  <a:lnTo>
                    <a:pt x="2259" y="1729"/>
                  </a:lnTo>
                  <a:lnTo>
                    <a:pt x="2261" y="1720"/>
                  </a:lnTo>
                  <a:lnTo>
                    <a:pt x="2264" y="1712"/>
                  </a:lnTo>
                  <a:lnTo>
                    <a:pt x="2270" y="1705"/>
                  </a:lnTo>
                  <a:lnTo>
                    <a:pt x="2275" y="1700"/>
                  </a:lnTo>
                  <a:lnTo>
                    <a:pt x="2282" y="1696"/>
                  </a:lnTo>
                  <a:lnTo>
                    <a:pt x="2290" y="1693"/>
                  </a:lnTo>
                  <a:lnTo>
                    <a:pt x="2299" y="1693"/>
                  </a:lnTo>
                  <a:lnTo>
                    <a:pt x="2299" y="1693"/>
                  </a:lnTo>
                  <a:lnTo>
                    <a:pt x="2309" y="1694"/>
                  </a:lnTo>
                  <a:lnTo>
                    <a:pt x="2317" y="1696"/>
                  </a:lnTo>
                  <a:lnTo>
                    <a:pt x="2324" y="1701"/>
                  </a:lnTo>
                  <a:lnTo>
                    <a:pt x="2330" y="1708"/>
                  </a:lnTo>
                  <a:lnTo>
                    <a:pt x="2334" y="1714"/>
                  </a:lnTo>
                  <a:lnTo>
                    <a:pt x="2338" y="1722"/>
                  </a:lnTo>
                  <a:lnTo>
                    <a:pt x="2340" y="1731"/>
                  </a:lnTo>
                  <a:lnTo>
                    <a:pt x="2341" y="1739"/>
                  </a:lnTo>
                  <a:lnTo>
                    <a:pt x="2257" y="1739"/>
                  </a:lnTo>
                  <a:close/>
                  <a:moveTo>
                    <a:pt x="2884" y="1810"/>
                  </a:moveTo>
                  <a:lnTo>
                    <a:pt x="2884" y="1810"/>
                  </a:lnTo>
                  <a:lnTo>
                    <a:pt x="2875" y="1817"/>
                  </a:lnTo>
                  <a:lnTo>
                    <a:pt x="2867" y="1822"/>
                  </a:lnTo>
                  <a:lnTo>
                    <a:pt x="2860" y="1824"/>
                  </a:lnTo>
                  <a:lnTo>
                    <a:pt x="2854" y="1827"/>
                  </a:lnTo>
                  <a:lnTo>
                    <a:pt x="2848" y="1828"/>
                  </a:lnTo>
                  <a:lnTo>
                    <a:pt x="2840" y="1829"/>
                  </a:lnTo>
                  <a:lnTo>
                    <a:pt x="2840" y="1829"/>
                  </a:lnTo>
                  <a:lnTo>
                    <a:pt x="2834" y="1828"/>
                  </a:lnTo>
                  <a:lnTo>
                    <a:pt x="2828" y="1828"/>
                  </a:lnTo>
                  <a:lnTo>
                    <a:pt x="2820" y="1825"/>
                  </a:lnTo>
                  <a:lnTo>
                    <a:pt x="2812" y="1821"/>
                  </a:lnTo>
                  <a:lnTo>
                    <a:pt x="2804" y="1815"/>
                  </a:lnTo>
                  <a:lnTo>
                    <a:pt x="2801" y="1811"/>
                  </a:lnTo>
                  <a:lnTo>
                    <a:pt x="2798" y="1807"/>
                  </a:lnTo>
                  <a:lnTo>
                    <a:pt x="2795" y="1801"/>
                  </a:lnTo>
                  <a:lnTo>
                    <a:pt x="2793" y="1794"/>
                  </a:lnTo>
                  <a:lnTo>
                    <a:pt x="2791" y="1788"/>
                  </a:lnTo>
                  <a:lnTo>
                    <a:pt x="2790" y="1780"/>
                  </a:lnTo>
                  <a:lnTo>
                    <a:pt x="2928" y="1780"/>
                  </a:lnTo>
                  <a:lnTo>
                    <a:pt x="2928" y="1780"/>
                  </a:lnTo>
                  <a:lnTo>
                    <a:pt x="2929" y="1763"/>
                  </a:lnTo>
                  <a:lnTo>
                    <a:pt x="2929" y="1763"/>
                  </a:lnTo>
                  <a:lnTo>
                    <a:pt x="2928" y="1750"/>
                  </a:lnTo>
                  <a:lnTo>
                    <a:pt x="2927" y="1738"/>
                  </a:lnTo>
                  <a:lnTo>
                    <a:pt x="2924" y="1725"/>
                  </a:lnTo>
                  <a:lnTo>
                    <a:pt x="2922" y="1714"/>
                  </a:lnTo>
                  <a:lnTo>
                    <a:pt x="2918" y="1704"/>
                  </a:lnTo>
                  <a:lnTo>
                    <a:pt x="2913" y="1694"/>
                  </a:lnTo>
                  <a:lnTo>
                    <a:pt x="2909" y="1685"/>
                  </a:lnTo>
                  <a:lnTo>
                    <a:pt x="2903" y="1678"/>
                  </a:lnTo>
                  <a:lnTo>
                    <a:pt x="2897" y="1670"/>
                  </a:lnTo>
                  <a:lnTo>
                    <a:pt x="2889" y="1664"/>
                  </a:lnTo>
                  <a:lnTo>
                    <a:pt x="2881" y="1659"/>
                  </a:lnTo>
                  <a:lnTo>
                    <a:pt x="2873" y="1654"/>
                  </a:lnTo>
                  <a:lnTo>
                    <a:pt x="2864" y="1651"/>
                  </a:lnTo>
                  <a:lnTo>
                    <a:pt x="2854" y="1648"/>
                  </a:lnTo>
                  <a:lnTo>
                    <a:pt x="2844" y="1646"/>
                  </a:lnTo>
                  <a:lnTo>
                    <a:pt x="2834" y="1645"/>
                  </a:lnTo>
                  <a:lnTo>
                    <a:pt x="2834" y="1645"/>
                  </a:lnTo>
                  <a:lnTo>
                    <a:pt x="2823" y="1646"/>
                  </a:lnTo>
                  <a:lnTo>
                    <a:pt x="2813" y="1648"/>
                  </a:lnTo>
                  <a:lnTo>
                    <a:pt x="2803" y="1651"/>
                  </a:lnTo>
                  <a:lnTo>
                    <a:pt x="2794" y="1654"/>
                  </a:lnTo>
                  <a:lnTo>
                    <a:pt x="2785" y="1659"/>
                  </a:lnTo>
                  <a:lnTo>
                    <a:pt x="2777" y="1665"/>
                  </a:lnTo>
                  <a:lnTo>
                    <a:pt x="2770" y="1671"/>
                  </a:lnTo>
                  <a:lnTo>
                    <a:pt x="2762" y="1679"/>
                  </a:lnTo>
                  <a:lnTo>
                    <a:pt x="2755" y="1686"/>
                  </a:lnTo>
                  <a:lnTo>
                    <a:pt x="2750" y="1695"/>
                  </a:lnTo>
                  <a:lnTo>
                    <a:pt x="2745" y="1705"/>
                  </a:lnTo>
                  <a:lnTo>
                    <a:pt x="2741" y="1715"/>
                  </a:lnTo>
                  <a:lnTo>
                    <a:pt x="2739" y="1727"/>
                  </a:lnTo>
                  <a:lnTo>
                    <a:pt x="2735" y="1739"/>
                  </a:lnTo>
                  <a:lnTo>
                    <a:pt x="2734" y="1750"/>
                  </a:lnTo>
                  <a:lnTo>
                    <a:pt x="2734" y="1763"/>
                  </a:lnTo>
                  <a:lnTo>
                    <a:pt x="2734" y="1763"/>
                  </a:lnTo>
                  <a:lnTo>
                    <a:pt x="2734" y="1775"/>
                  </a:lnTo>
                  <a:lnTo>
                    <a:pt x="2735" y="1788"/>
                  </a:lnTo>
                  <a:lnTo>
                    <a:pt x="2738" y="1800"/>
                  </a:lnTo>
                  <a:lnTo>
                    <a:pt x="2741" y="1811"/>
                  </a:lnTo>
                  <a:lnTo>
                    <a:pt x="2745" y="1821"/>
                  </a:lnTo>
                  <a:lnTo>
                    <a:pt x="2751" y="1831"/>
                  </a:lnTo>
                  <a:lnTo>
                    <a:pt x="2757" y="1840"/>
                  </a:lnTo>
                  <a:lnTo>
                    <a:pt x="2763" y="1848"/>
                  </a:lnTo>
                  <a:lnTo>
                    <a:pt x="2770" y="1854"/>
                  </a:lnTo>
                  <a:lnTo>
                    <a:pt x="2778" y="1861"/>
                  </a:lnTo>
                  <a:lnTo>
                    <a:pt x="2787" y="1867"/>
                  </a:lnTo>
                  <a:lnTo>
                    <a:pt x="2797" y="1871"/>
                  </a:lnTo>
                  <a:lnTo>
                    <a:pt x="2807" y="1874"/>
                  </a:lnTo>
                  <a:lnTo>
                    <a:pt x="2817" y="1878"/>
                  </a:lnTo>
                  <a:lnTo>
                    <a:pt x="2829" y="1879"/>
                  </a:lnTo>
                  <a:lnTo>
                    <a:pt x="2840" y="1880"/>
                  </a:lnTo>
                  <a:lnTo>
                    <a:pt x="2840" y="1880"/>
                  </a:lnTo>
                  <a:lnTo>
                    <a:pt x="2851" y="1879"/>
                  </a:lnTo>
                  <a:lnTo>
                    <a:pt x="2862" y="1878"/>
                  </a:lnTo>
                  <a:lnTo>
                    <a:pt x="2872" y="1874"/>
                  </a:lnTo>
                  <a:lnTo>
                    <a:pt x="2882" y="1871"/>
                  </a:lnTo>
                  <a:lnTo>
                    <a:pt x="2892" y="1866"/>
                  </a:lnTo>
                  <a:lnTo>
                    <a:pt x="2902" y="1860"/>
                  </a:lnTo>
                  <a:lnTo>
                    <a:pt x="2911" y="1852"/>
                  </a:lnTo>
                  <a:lnTo>
                    <a:pt x="2919" y="1844"/>
                  </a:lnTo>
                  <a:lnTo>
                    <a:pt x="2884" y="1810"/>
                  </a:lnTo>
                  <a:close/>
                  <a:moveTo>
                    <a:pt x="2791" y="1739"/>
                  </a:moveTo>
                  <a:lnTo>
                    <a:pt x="2791" y="1739"/>
                  </a:lnTo>
                  <a:lnTo>
                    <a:pt x="2792" y="1729"/>
                  </a:lnTo>
                  <a:lnTo>
                    <a:pt x="2795" y="1720"/>
                  </a:lnTo>
                  <a:lnTo>
                    <a:pt x="2799" y="1712"/>
                  </a:lnTo>
                  <a:lnTo>
                    <a:pt x="2803" y="1705"/>
                  </a:lnTo>
                  <a:lnTo>
                    <a:pt x="2810" y="1700"/>
                  </a:lnTo>
                  <a:lnTo>
                    <a:pt x="2817" y="1696"/>
                  </a:lnTo>
                  <a:lnTo>
                    <a:pt x="2824" y="1693"/>
                  </a:lnTo>
                  <a:lnTo>
                    <a:pt x="2833" y="1693"/>
                  </a:lnTo>
                  <a:lnTo>
                    <a:pt x="2833" y="1693"/>
                  </a:lnTo>
                  <a:lnTo>
                    <a:pt x="2843" y="1694"/>
                  </a:lnTo>
                  <a:lnTo>
                    <a:pt x="2851" y="1696"/>
                  </a:lnTo>
                  <a:lnTo>
                    <a:pt x="2859" y="1701"/>
                  </a:lnTo>
                  <a:lnTo>
                    <a:pt x="2864" y="1708"/>
                  </a:lnTo>
                  <a:lnTo>
                    <a:pt x="2869" y="1714"/>
                  </a:lnTo>
                  <a:lnTo>
                    <a:pt x="2872" y="1722"/>
                  </a:lnTo>
                  <a:lnTo>
                    <a:pt x="2874" y="1731"/>
                  </a:lnTo>
                  <a:lnTo>
                    <a:pt x="2875" y="1739"/>
                  </a:lnTo>
                  <a:lnTo>
                    <a:pt x="2791" y="1739"/>
                  </a:lnTo>
                  <a:close/>
                  <a:moveTo>
                    <a:pt x="2658" y="1797"/>
                  </a:moveTo>
                  <a:lnTo>
                    <a:pt x="2658" y="1797"/>
                  </a:lnTo>
                  <a:lnTo>
                    <a:pt x="2658" y="1804"/>
                  </a:lnTo>
                  <a:lnTo>
                    <a:pt x="2659" y="1810"/>
                  </a:lnTo>
                  <a:lnTo>
                    <a:pt x="2661" y="1815"/>
                  </a:lnTo>
                  <a:lnTo>
                    <a:pt x="2663" y="1820"/>
                  </a:lnTo>
                  <a:lnTo>
                    <a:pt x="2667" y="1823"/>
                  </a:lnTo>
                  <a:lnTo>
                    <a:pt x="2671" y="1825"/>
                  </a:lnTo>
                  <a:lnTo>
                    <a:pt x="2675" y="1827"/>
                  </a:lnTo>
                  <a:lnTo>
                    <a:pt x="2682" y="1827"/>
                  </a:lnTo>
                  <a:lnTo>
                    <a:pt x="2682" y="1827"/>
                  </a:lnTo>
                  <a:lnTo>
                    <a:pt x="2690" y="1827"/>
                  </a:lnTo>
                  <a:lnTo>
                    <a:pt x="2699" y="1824"/>
                  </a:lnTo>
                  <a:lnTo>
                    <a:pt x="2708" y="1821"/>
                  </a:lnTo>
                  <a:lnTo>
                    <a:pt x="2715" y="1817"/>
                  </a:lnTo>
                  <a:lnTo>
                    <a:pt x="2709" y="1869"/>
                  </a:lnTo>
                  <a:lnTo>
                    <a:pt x="2709" y="1869"/>
                  </a:lnTo>
                  <a:lnTo>
                    <a:pt x="2699" y="1873"/>
                  </a:lnTo>
                  <a:lnTo>
                    <a:pt x="2687" y="1877"/>
                  </a:lnTo>
                  <a:lnTo>
                    <a:pt x="2674" y="1879"/>
                  </a:lnTo>
                  <a:lnTo>
                    <a:pt x="2662" y="1880"/>
                  </a:lnTo>
                  <a:lnTo>
                    <a:pt x="2662" y="1880"/>
                  </a:lnTo>
                  <a:lnTo>
                    <a:pt x="2654" y="1879"/>
                  </a:lnTo>
                  <a:lnTo>
                    <a:pt x="2647" y="1878"/>
                  </a:lnTo>
                  <a:lnTo>
                    <a:pt x="2640" y="1876"/>
                  </a:lnTo>
                  <a:lnTo>
                    <a:pt x="2634" y="1873"/>
                  </a:lnTo>
                  <a:lnTo>
                    <a:pt x="2629" y="1870"/>
                  </a:lnTo>
                  <a:lnTo>
                    <a:pt x="2623" y="1867"/>
                  </a:lnTo>
                  <a:lnTo>
                    <a:pt x="2620" y="1862"/>
                  </a:lnTo>
                  <a:lnTo>
                    <a:pt x="2615" y="1857"/>
                  </a:lnTo>
                  <a:lnTo>
                    <a:pt x="2610" y="1847"/>
                  </a:lnTo>
                  <a:lnTo>
                    <a:pt x="2605" y="1834"/>
                  </a:lnTo>
                  <a:lnTo>
                    <a:pt x="2603" y="1823"/>
                  </a:lnTo>
                  <a:lnTo>
                    <a:pt x="2602" y="1811"/>
                  </a:lnTo>
                  <a:lnTo>
                    <a:pt x="2602" y="1702"/>
                  </a:lnTo>
                  <a:lnTo>
                    <a:pt x="2568" y="1702"/>
                  </a:lnTo>
                  <a:lnTo>
                    <a:pt x="2568" y="1651"/>
                  </a:lnTo>
                  <a:lnTo>
                    <a:pt x="2602" y="1651"/>
                  </a:lnTo>
                  <a:lnTo>
                    <a:pt x="2602" y="1593"/>
                  </a:lnTo>
                  <a:lnTo>
                    <a:pt x="2658" y="1565"/>
                  </a:lnTo>
                  <a:lnTo>
                    <a:pt x="2658" y="1651"/>
                  </a:lnTo>
                  <a:lnTo>
                    <a:pt x="2708" y="1651"/>
                  </a:lnTo>
                  <a:lnTo>
                    <a:pt x="2708" y="1702"/>
                  </a:lnTo>
                  <a:lnTo>
                    <a:pt x="2658" y="1702"/>
                  </a:lnTo>
                  <a:lnTo>
                    <a:pt x="2658" y="1797"/>
                  </a:lnTo>
                  <a:close/>
                  <a:moveTo>
                    <a:pt x="2550" y="1869"/>
                  </a:moveTo>
                  <a:lnTo>
                    <a:pt x="2550" y="1869"/>
                  </a:lnTo>
                  <a:lnTo>
                    <a:pt x="2540" y="1873"/>
                  </a:lnTo>
                  <a:lnTo>
                    <a:pt x="2529" y="1877"/>
                  </a:lnTo>
                  <a:lnTo>
                    <a:pt x="2516" y="1879"/>
                  </a:lnTo>
                  <a:lnTo>
                    <a:pt x="2504" y="1880"/>
                  </a:lnTo>
                  <a:lnTo>
                    <a:pt x="2504" y="1880"/>
                  </a:lnTo>
                  <a:lnTo>
                    <a:pt x="2495" y="1879"/>
                  </a:lnTo>
                  <a:lnTo>
                    <a:pt x="2489" y="1878"/>
                  </a:lnTo>
                  <a:lnTo>
                    <a:pt x="2482" y="1876"/>
                  </a:lnTo>
                  <a:lnTo>
                    <a:pt x="2475" y="1873"/>
                  </a:lnTo>
                  <a:lnTo>
                    <a:pt x="2471" y="1870"/>
                  </a:lnTo>
                  <a:lnTo>
                    <a:pt x="2465" y="1867"/>
                  </a:lnTo>
                  <a:lnTo>
                    <a:pt x="2461" y="1862"/>
                  </a:lnTo>
                  <a:lnTo>
                    <a:pt x="2458" y="1857"/>
                  </a:lnTo>
                  <a:lnTo>
                    <a:pt x="2451" y="1847"/>
                  </a:lnTo>
                  <a:lnTo>
                    <a:pt x="2448" y="1834"/>
                  </a:lnTo>
                  <a:lnTo>
                    <a:pt x="2444" y="1823"/>
                  </a:lnTo>
                  <a:lnTo>
                    <a:pt x="2444" y="1811"/>
                  </a:lnTo>
                  <a:lnTo>
                    <a:pt x="2444" y="1702"/>
                  </a:lnTo>
                  <a:lnTo>
                    <a:pt x="2410" y="1702"/>
                  </a:lnTo>
                  <a:lnTo>
                    <a:pt x="2410" y="1651"/>
                  </a:lnTo>
                  <a:lnTo>
                    <a:pt x="2444" y="1651"/>
                  </a:lnTo>
                  <a:lnTo>
                    <a:pt x="2444" y="1593"/>
                  </a:lnTo>
                  <a:lnTo>
                    <a:pt x="2500" y="1565"/>
                  </a:lnTo>
                  <a:lnTo>
                    <a:pt x="2500" y="1651"/>
                  </a:lnTo>
                  <a:lnTo>
                    <a:pt x="2546" y="1651"/>
                  </a:lnTo>
                  <a:lnTo>
                    <a:pt x="2546" y="1702"/>
                  </a:lnTo>
                  <a:lnTo>
                    <a:pt x="2500" y="1702"/>
                  </a:lnTo>
                  <a:lnTo>
                    <a:pt x="2500" y="1797"/>
                  </a:lnTo>
                  <a:lnTo>
                    <a:pt x="2500" y="1797"/>
                  </a:lnTo>
                  <a:lnTo>
                    <a:pt x="2500" y="1804"/>
                  </a:lnTo>
                  <a:lnTo>
                    <a:pt x="2501" y="1810"/>
                  </a:lnTo>
                  <a:lnTo>
                    <a:pt x="2503" y="1815"/>
                  </a:lnTo>
                  <a:lnTo>
                    <a:pt x="2505" y="1820"/>
                  </a:lnTo>
                  <a:lnTo>
                    <a:pt x="2509" y="1823"/>
                  </a:lnTo>
                  <a:lnTo>
                    <a:pt x="2513" y="1825"/>
                  </a:lnTo>
                  <a:lnTo>
                    <a:pt x="2518" y="1827"/>
                  </a:lnTo>
                  <a:lnTo>
                    <a:pt x="2523" y="1827"/>
                  </a:lnTo>
                  <a:lnTo>
                    <a:pt x="2523" y="1827"/>
                  </a:lnTo>
                  <a:lnTo>
                    <a:pt x="2532" y="1827"/>
                  </a:lnTo>
                  <a:lnTo>
                    <a:pt x="2541" y="1824"/>
                  </a:lnTo>
                  <a:lnTo>
                    <a:pt x="2549" y="1821"/>
                  </a:lnTo>
                  <a:lnTo>
                    <a:pt x="2556" y="1817"/>
                  </a:lnTo>
                  <a:lnTo>
                    <a:pt x="2550" y="1869"/>
                  </a:lnTo>
                  <a:close/>
                  <a:moveTo>
                    <a:pt x="3096" y="1713"/>
                  </a:moveTo>
                  <a:lnTo>
                    <a:pt x="3096" y="1713"/>
                  </a:lnTo>
                  <a:lnTo>
                    <a:pt x="3088" y="1708"/>
                  </a:lnTo>
                  <a:lnTo>
                    <a:pt x="3079" y="1704"/>
                  </a:lnTo>
                  <a:lnTo>
                    <a:pt x="3069" y="1702"/>
                  </a:lnTo>
                  <a:lnTo>
                    <a:pt x="3059" y="1701"/>
                  </a:lnTo>
                  <a:lnTo>
                    <a:pt x="3059" y="1701"/>
                  </a:lnTo>
                  <a:lnTo>
                    <a:pt x="3050" y="1702"/>
                  </a:lnTo>
                  <a:lnTo>
                    <a:pt x="3041" y="1704"/>
                  </a:lnTo>
                  <a:lnTo>
                    <a:pt x="3034" y="1709"/>
                  </a:lnTo>
                  <a:lnTo>
                    <a:pt x="3029" y="1714"/>
                  </a:lnTo>
                  <a:lnTo>
                    <a:pt x="3024" y="1721"/>
                  </a:lnTo>
                  <a:lnTo>
                    <a:pt x="3022" y="1730"/>
                  </a:lnTo>
                  <a:lnTo>
                    <a:pt x="3020" y="1741"/>
                  </a:lnTo>
                  <a:lnTo>
                    <a:pt x="3019" y="1753"/>
                  </a:lnTo>
                  <a:lnTo>
                    <a:pt x="3019" y="1874"/>
                  </a:lnTo>
                  <a:lnTo>
                    <a:pt x="2964" y="1874"/>
                  </a:lnTo>
                  <a:lnTo>
                    <a:pt x="2964" y="1651"/>
                  </a:lnTo>
                  <a:lnTo>
                    <a:pt x="3019" y="1651"/>
                  </a:lnTo>
                  <a:lnTo>
                    <a:pt x="3019" y="1670"/>
                  </a:lnTo>
                  <a:lnTo>
                    <a:pt x="3019" y="1670"/>
                  </a:lnTo>
                  <a:lnTo>
                    <a:pt x="3024" y="1664"/>
                  </a:lnTo>
                  <a:lnTo>
                    <a:pt x="3030" y="1659"/>
                  </a:lnTo>
                  <a:lnTo>
                    <a:pt x="3036" y="1655"/>
                  </a:lnTo>
                  <a:lnTo>
                    <a:pt x="3042" y="1652"/>
                  </a:lnTo>
                  <a:lnTo>
                    <a:pt x="3048" y="1649"/>
                  </a:lnTo>
                  <a:lnTo>
                    <a:pt x="3054" y="1648"/>
                  </a:lnTo>
                  <a:lnTo>
                    <a:pt x="3061" y="1646"/>
                  </a:lnTo>
                  <a:lnTo>
                    <a:pt x="3069" y="1645"/>
                  </a:lnTo>
                  <a:lnTo>
                    <a:pt x="3069" y="1645"/>
                  </a:lnTo>
                  <a:lnTo>
                    <a:pt x="3080" y="1646"/>
                  </a:lnTo>
                  <a:lnTo>
                    <a:pt x="3091" y="1650"/>
                  </a:lnTo>
                  <a:lnTo>
                    <a:pt x="3101" y="1653"/>
                  </a:lnTo>
                  <a:lnTo>
                    <a:pt x="3110" y="1659"/>
                  </a:lnTo>
                  <a:lnTo>
                    <a:pt x="3096" y="1713"/>
                  </a:lnTo>
                  <a:close/>
                  <a:moveTo>
                    <a:pt x="597" y="1591"/>
                  </a:moveTo>
                  <a:lnTo>
                    <a:pt x="597" y="1619"/>
                  </a:lnTo>
                  <a:lnTo>
                    <a:pt x="541" y="1619"/>
                  </a:lnTo>
                  <a:lnTo>
                    <a:pt x="541" y="1563"/>
                  </a:lnTo>
                  <a:lnTo>
                    <a:pt x="597" y="1563"/>
                  </a:lnTo>
                  <a:lnTo>
                    <a:pt x="597" y="1591"/>
                  </a:lnTo>
                  <a:close/>
                  <a:moveTo>
                    <a:pt x="981" y="1651"/>
                  </a:moveTo>
                  <a:lnTo>
                    <a:pt x="1037" y="1651"/>
                  </a:lnTo>
                  <a:lnTo>
                    <a:pt x="1037" y="1751"/>
                  </a:lnTo>
                  <a:lnTo>
                    <a:pt x="1037" y="1874"/>
                  </a:lnTo>
                  <a:lnTo>
                    <a:pt x="981" y="1874"/>
                  </a:lnTo>
                  <a:lnTo>
                    <a:pt x="981" y="1651"/>
                  </a:lnTo>
                  <a:close/>
                  <a:moveTo>
                    <a:pt x="1037" y="1591"/>
                  </a:moveTo>
                  <a:lnTo>
                    <a:pt x="1037" y="1619"/>
                  </a:lnTo>
                  <a:lnTo>
                    <a:pt x="981" y="1619"/>
                  </a:lnTo>
                  <a:lnTo>
                    <a:pt x="981" y="1563"/>
                  </a:lnTo>
                  <a:lnTo>
                    <a:pt x="1037" y="1563"/>
                  </a:lnTo>
                  <a:lnTo>
                    <a:pt x="1037" y="1591"/>
                  </a:lnTo>
                  <a:close/>
                  <a:moveTo>
                    <a:pt x="2558" y="2058"/>
                  </a:moveTo>
                  <a:lnTo>
                    <a:pt x="2558" y="2058"/>
                  </a:lnTo>
                  <a:lnTo>
                    <a:pt x="2552" y="2053"/>
                  </a:lnTo>
                  <a:lnTo>
                    <a:pt x="2546" y="2049"/>
                  </a:lnTo>
                  <a:lnTo>
                    <a:pt x="2541" y="2046"/>
                  </a:lnTo>
                  <a:lnTo>
                    <a:pt x="2534" y="2042"/>
                  </a:lnTo>
                  <a:lnTo>
                    <a:pt x="2529" y="2040"/>
                  </a:lnTo>
                  <a:lnTo>
                    <a:pt x="2522" y="2039"/>
                  </a:lnTo>
                  <a:lnTo>
                    <a:pt x="2508" y="2037"/>
                  </a:lnTo>
                  <a:lnTo>
                    <a:pt x="2508" y="2037"/>
                  </a:lnTo>
                  <a:lnTo>
                    <a:pt x="2498" y="2038"/>
                  </a:lnTo>
                  <a:lnTo>
                    <a:pt x="2489" y="2039"/>
                  </a:lnTo>
                  <a:lnTo>
                    <a:pt x="2480" y="2042"/>
                  </a:lnTo>
                  <a:lnTo>
                    <a:pt x="2471" y="2046"/>
                  </a:lnTo>
                  <a:lnTo>
                    <a:pt x="2463" y="2050"/>
                  </a:lnTo>
                  <a:lnTo>
                    <a:pt x="2456" y="2055"/>
                  </a:lnTo>
                  <a:lnTo>
                    <a:pt x="2450" y="2061"/>
                  </a:lnTo>
                  <a:lnTo>
                    <a:pt x="2443" y="2068"/>
                  </a:lnTo>
                  <a:lnTo>
                    <a:pt x="2439" y="2076"/>
                  </a:lnTo>
                  <a:lnTo>
                    <a:pt x="2433" y="2085"/>
                  </a:lnTo>
                  <a:lnTo>
                    <a:pt x="2430" y="2093"/>
                  </a:lnTo>
                  <a:lnTo>
                    <a:pt x="2426" y="2105"/>
                  </a:lnTo>
                  <a:lnTo>
                    <a:pt x="2423" y="2115"/>
                  </a:lnTo>
                  <a:lnTo>
                    <a:pt x="2422" y="2127"/>
                  </a:lnTo>
                  <a:lnTo>
                    <a:pt x="2421" y="2139"/>
                  </a:lnTo>
                  <a:lnTo>
                    <a:pt x="2420" y="2152"/>
                  </a:lnTo>
                  <a:lnTo>
                    <a:pt x="2420" y="2152"/>
                  </a:lnTo>
                  <a:lnTo>
                    <a:pt x="2421" y="2166"/>
                  </a:lnTo>
                  <a:lnTo>
                    <a:pt x="2422" y="2178"/>
                  </a:lnTo>
                  <a:lnTo>
                    <a:pt x="2423" y="2190"/>
                  </a:lnTo>
                  <a:lnTo>
                    <a:pt x="2426" y="2202"/>
                  </a:lnTo>
                  <a:lnTo>
                    <a:pt x="2429" y="2212"/>
                  </a:lnTo>
                  <a:lnTo>
                    <a:pt x="2433" y="2222"/>
                  </a:lnTo>
                  <a:lnTo>
                    <a:pt x="2438" y="2231"/>
                  </a:lnTo>
                  <a:lnTo>
                    <a:pt x="2443" y="2239"/>
                  </a:lnTo>
                  <a:lnTo>
                    <a:pt x="2449" y="2247"/>
                  </a:lnTo>
                  <a:lnTo>
                    <a:pt x="2455" y="2252"/>
                  </a:lnTo>
                  <a:lnTo>
                    <a:pt x="2462" y="2258"/>
                  </a:lnTo>
                  <a:lnTo>
                    <a:pt x="2470" y="2262"/>
                  </a:lnTo>
                  <a:lnTo>
                    <a:pt x="2479" y="2267"/>
                  </a:lnTo>
                  <a:lnTo>
                    <a:pt x="2488" y="2269"/>
                  </a:lnTo>
                  <a:lnTo>
                    <a:pt x="2496" y="2270"/>
                  </a:lnTo>
                  <a:lnTo>
                    <a:pt x="2506" y="2271"/>
                  </a:lnTo>
                  <a:lnTo>
                    <a:pt x="2506" y="2271"/>
                  </a:lnTo>
                  <a:lnTo>
                    <a:pt x="2513" y="2270"/>
                  </a:lnTo>
                  <a:lnTo>
                    <a:pt x="2521" y="2269"/>
                  </a:lnTo>
                  <a:lnTo>
                    <a:pt x="2528" y="2268"/>
                  </a:lnTo>
                  <a:lnTo>
                    <a:pt x="2533" y="2266"/>
                  </a:lnTo>
                  <a:lnTo>
                    <a:pt x="2540" y="2262"/>
                  </a:lnTo>
                  <a:lnTo>
                    <a:pt x="2546" y="2259"/>
                  </a:lnTo>
                  <a:lnTo>
                    <a:pt x="2552" y="2255"/>
                  </a:lnTo>
                  <a:lnTo>
                    <a:pt x="2558" y="2249"/>
                  </a:lnTo>
                  <a:lnTo>
                    <a:pt x="2558" y="2266"/>
                  </a:lnTo>
                  <a:lnTo>
                    <a:pt x="2613" y="2266"/>
                  </a:lnTo>
                  <a:lnTo>
                    <a:pt x="2613" y="1949"/>
                  </a:lnTo>
                  <a:lnTo>
                    <a:pt x="2558" y="1977"/>
                  </a:lnTo>
                  <a:lnTo>
                    <a:pt x="2558" y="2058"/>
                  </a:lnTo>
                  <a:close/>
                  <a:moveTo>
                    <a:pt x="2519" y="2220"/>
                  </a:moveTo>
                  <a:lnTo>
                    <a:pt x="2519" y="2220"/>
                  </a:lnTo>
                  <a:lnTo>
                    <a:pt x="2511" y="2219"/>
                  </a:lnTo>
                  <a:lnTo>
                    <a:pt x="2504" y="2217"/>
                  </a:lnTo>
                  <a:lnTo>
                    <a:pt x="2496" y="2214"/>
                  </a:lnTo>
                  <a:lnTo>
                    <a:pt x="2490" y="2207"/>
                  </a:lnTo>
                  <a:lnTo>
                    <a:pt x="2484" y="2198"/>
                  </a:lnTo>
                  <a:lnTo>
                    <a:pt x="2480" y="2186"/>
                  </a:lnTo>
                  <a:lnTo>
                    <a:pt x="2478" y="2170"/>
                  </a:lnTo>
                  <a:lnTo>
                    <a:pt x="2476" y="2150"/>
                  </a:lnTo>
                  <a:lnTo>
                    <a:pt x="2476" y="2150"/>
                  </a:lnTo>
                  <a:lnTo>
                    <a:pt x="2478" y="2133"/>
                  </a:lnTo>
                  <a:lnTo>
                    <a:pt x="2480" y="2119"/>
                  </a:lnTo>
                  <a:lnTo>
                    <a:pt x="2484" y="2108"/>
                  </a:lnTo>
                  <a:lnTo>
                    <a:pt x="2490" y="2100"/>
                  </a:lnTo>
                  <a:lnTo>
                    <a:pt x="2496" y="2095"/>
                  </a:lnTo>
                  <a:lnTo>
                    <a:pt x="2503" y="2090"/>
                  </a:lnTo>
                  <a:lnTo>
                    <a:pt x="2511" y="2089"/>
                  </a:lnTo>
                  <a:lnTo>
                    <a:pt x="2518" y="2088"/>
                  </a:lnTo>
                  <a:lnTo>
                    <a:pt x="2518" y="2088"/>
                  </a:lnTo>
                  <a:lnTo>
                    <a:pt x="2525" y="2089"/>
                  </a:lnTo>
                  <a:lnTo>
                    <a:pt x="2532" y="2090"/>
                  </a:lnTo>
                  <a:lnTo>
                    <a:pt x="2538" y="2092"/>
                  </a:lnTo>
                  <a:lnTo>
                    <a:pt x="2543" y="2096"/>
                  </a:lnTo>
                  <a:lnTo>
                    <a:pt x="2548" y="2099"/>
                  </a:lnTo>
                  <a:lnTo>
                    <a:pt x="2552" y="2102"/>
                  </a:lnTo>
                  <a:lnTo>
                    <a:pt x="2558" y="2110"/>
                  </a:lnTo>
                  <a:lnTo>
                    <a:pt x="2558" y="2198"/>
                  </a:lnTo>
                  <a:lnTo>
                    <a:pt x="2558" y="2198"/>
                  </a:lnTo>
                  <a:lnTo>
                    <a:pt x="2551" y="2206"/>
                  </a:lnTo>
                  <a:lnTo>
                    <a:pt x="2543" y="2212"/>
                  </a:lnTo>
                  <a:lnTo>
                    <a:pt x="2538" y="2216"/>
                  </a:lnTo>
                  <a:lnTo>
                    <a:pt x="2532" y="2218"/>
                  </a:lnTo>
                  <a:lnTo>
                    <a:pt x="2525" y="2219"/>
                  </a:lnTo>
                  <a:lnTo>
                    <a:pt x="2519" y="2220"/>
                  </a:lnTo>
                  <a:lnTo>
                    <a:pt x="2519" y="2220"/>
                  </a:lnTo>
                  <a:close/>
                  <a:moveTo>
                    <a:pt x="677" y="2105"/>
                  </a:moveTo>
                  <a:lnTo>
                    <a:pt x="677" y="2105"/>
                  </a:lnTo>
                  <a:lnTo>
                    <a:pt x="669" y="2100"/>
                  </a:lnTo>
                  <a:lnTo>
                    <a:pt x="660" y="2096"/>
                  </a:lnTo>
                  <a:lnTo>
                    <a:pt x="650" y="2093"/>
                  </a:lnTo>
                  <a:lnTo>
                    <a:pt x="640" y="2092"/>
                  </a:lnTo>
                  <a:lnTo>
                    <a:pt x="640" y="2092"/>
                  </a:lnTo>
                  <a:lnTo>
                    <a:pt x="631" y="2093"/>
                  </a:lnTo>
                  <a:lnTo>
                    <a:pt x="622" y="2096"/>
                  </a:lnTo>
                  <a:lnTo>
                    <a:pt x="616" y="2100"/>
                  </a:lnTo>
                  <a:lnTo>
                    <a:pt x="610" y="2106"/>
                  </a:lnTo>
                  <a:lnTo>
                    <a:pt x="606" y="2112"/>
                  </a:lnTo>
                  <a:lnTo>
                    <a:pt x="604" y="2121"/>
                  </a:lnTo>
                  <a:lnTo>
                    <a:pt x="601" y="2132"/>
                  </a:lnTo>
                  <a:lnTo>
                    <a:pt x="600" y="2145"/>
                  </a:lnTo>
                  <a:lnTo>
                    <a:pt x="600" y="2266"/>
                  </a:lnTo>
                  <a:lnTo>
                    <a:pt x="546" y="2266"/>
                  </a:lnTo>
                  <a:lnTo>
                    <a:pt x="546" y="2042"/>
                  </a:lnTo>
                  <a:lnTo>
                    <a:pt x="600" y="2042"/>
                  </a:lnTo>
                  <a:lnTo>
                    <a:pt x="600" y="2061"/>
                  </a:lnTo>
                  <a:lnTo>
                    <a:pt x="600" y="2061"/>
                  </a:lnTo>
                  <a:lnTo>
                    <a:pt x="606" y="2056"/>
                  </a:lnTo>
                  <a:lnTo>
                    <a:pt x="611" y="2050"/>
                  </a:lnTo>
                  <a:lnTo>
                    <a:pt x="617" y="2047"/>
                  </a:lnTo>
                  <a:lnTo>
                    <a:pt x="624" y="2043"/>
                  </a:lnTo>
                  <a:lnTo>
                    <a:pt x="629" y="2040"/>
                  </a:lnTo>
                  <a:lnTo>
                    <a:pt x="636" y="2039"/>
                  </a:lnTo>
                  <a:lnTo>
                    <a:pt x="644" y="2038"/>
                  </a:lnTo>
                  <a:lnTo>
                    <a:pt x="650" y="2037"/>
                  </a:lnTo>
                  <a:lnTo>
                    <a:pt x="650" y="2037"/>
                  </a:lnTo>
                  <a:lnTo>
                    <a:pt x="661" y="2038"/>
                  </a:lnTo>
                  <a:lnTo>
                    <a:pt x="672" y="2041"/>
                  </a:lnTo>
                  <a:lnTo>
                    <a:pt x="684" y="2046"/>
                  </a:lnTo>
                  <a:lnTo>
                    <a:pt x="692" y="2051"/>
                  </a:lnTo>
                  <a:lnTo>
                    <a:pt x="677" y="2105"/>
                  </a:lnTo>
                  <a:close/>
                  <a:moveTo>
                    <a:pt x="242" y="2042"/>
                  </a:moveTo>
                  <a:lnTo>
                    <a:pt x="297" y="2042"/>
                  </a:lnTo>
                  <a:lnTo>
                    <a:pt x="233" y="2266"/>
                  </a:lnTo>
                  <a:lnTo>
                    <a:pt x="186" y="2266"/>
                  </a:lnTo>
                  <a:lnTo>
                    <a:pt x="161" y="2174"/>
                  </a:lnTo>
                  <a:lnTo>
                    <a:pt x="161" y="2174"/>
                  </a:lnTo>
                  <a:lnTo>
                    <a:pt x="149" y="2125"/>
                  </a:lnTo>
                  <a:lnTo>
                    <a:pt x="149" y="2125"/>
                  </a:lnTo>
                  <a:lnTo>
                    <a:pt x="143" y="2148"/>
                  </a:lnTo>
                  <a:lnTo>
                    <a:pt x="137" y="2175"/>
                  </a:lnTo>
                  <a:lnTo>
                    <a:pt x="111" y="2266"/>
                  </a:lnTo>
                  <a:lnTo>
                    <a:pt x="63" y="2266"/>
                  </a:lnTo>
                  <a:lnTo>
                    <a:pt x="63" y="2265"/>
                  </a:lnTo>
                  <a:lnTo>
                    <a:pt x="0" y="2042"/>
                  </a:lnTo>
                  <a:lnTo>
                    <a:pt x="58" y="2042"/>
                  </a:lnTo>
                  <a:lnTo>
                    <a:pt x="78" y="2126"/>
                  </a:lnTo>
                  <a:lnTo>
                    <a:pt x="78" y="2126"/>
                  </a:lnTo>
                  <a:lnTo>
                    <a:pt x="83" y="2152"/>
                  </a:lnTo>
                  <a:lnTo>
                    <a:pt x="89" y="2180"/>
                  </a:lnTo>
                  <a:lnTo>
                    <a:pt x="89" y="2180"/>
                  </a:lnTo>
                  <a:lnTo>
                    <a:pt x="96" y="2152"/>
                  </a:lnTo>
                  <a:lnTo>
                    <a:pt x="102" y="2125"/>
                  </a:lnTo>
                  <a:lnTo>
                    <a:pt x="126" y="2042"/>
                  </a:lnTo>
                  <a:lnTo>
                    <a:pt x="173" y="2042"/>
                  </a:lnTo>
                  <a:lnTo>
                    <a:pt x="197" y="2125"/>
                  </a:lnTo>
                  <a:lnTo>
                    <a:pt x="197" y="2125"/>
                  </a:lnTo>
                  <a:lnTo>
                    <a:pt x="203" y="2151"/>
                  </a:lnTo>
                  <a:lnTo>
                    <a:pt x="210" y="2181"/>
                  </a:lnTo>
                  <a:lnTo>
                    <a:pt x="210" y="2181"/>
                  </a:lnTo>
                  <a:lnTo>
                    <a:pt x="215" y="2156"/>
                  </a:lnTo>
                  <a:lnTo>
                    <a:pt x="221" y="2125"/>
                  </a:lnTo>
                  <a:lnTo>
                    <a:pt x="242" y="2042"/>
                  </a:lnTo>
                  <a:close/>
                  <a:moveTo>
                    <a:pt x="409" y="2037"/>
                  </a:moveTo>
                  <a:lnTo>
                    <a:pt x="409" y="2037"/>
                  </a:lnTo>
                  <a:lnTo>
                    <a:pt x="399" y="2038"/>
                  </a:lnTo>
                  <a:lnTo>
                    <a:pt x="388" y="2039"/>
                  </a:lnTo>
                  <a:lnTo>
                    <a:pt x="378" y="2042"/>
                  </a:lnTo>
                  <a:lnTo>
                    <a:pt x="369" y="2046"/>
                  </a:lnTo>
                  <a:lnTo>
                    <a:pt x="360" y="2050"/>
                  </a:lnTo>
                  <a:lnTo>
                    <a:pt x="351" y="2056"/>
                  </a:lnTo>
                  <a:lnTo>
                    <a:pt x="343" y="2062"/>
                  </a:lnTo>
                  <a:lnTo>
                    <a:pt x="337" y="2070"/>
                  </a:lnTo>
                  <a:lnTo>
                    <a:pt x="330" y="2078"/>
                  </a:lnTo>
                  <a:lnTo>
                    <a:pt x="325" y="2087"/>
                  </a:lnTo>
                  <a:lnTo>
                    <a:pt x="319" y="2097"/>
                  </a:lnTo>
                  <a:lnTo>
                    <a:pt x="316" y="2107"/>
                  </a:lnTo>
                  <a:lnTo>
                    <a:pt x="312" y="2118"/>
                  </a:lnTo>
                  <a:lnTo>
                    <a:pt x="310" y="2129"/>
                  </a:lnTo>
                  <a:lnTo>
                    <a:pt x="308" y="2141"/>
                  </a:lnTo>
                  <a:lnTo>
                    <a:pt x="308" y="2155"/>
                  </a:lnTo>
                  <a:lnTo>
                    <a:pt x="308" y="2155"/>
                  </a:lnTo>
                  <a:lnTo>
                    <a:pt x="308" y="2167"/>
                  </a:lnTo>
                  <a:lnTo>
                    <a:pt x="310" y="2179"/>
                  </a:lnTo>
                  <a:lnTo>
                    <a:pt x="312" y="2190"/>
                  </a:lnTo>
                  <a:lnTo>
                    <a:pt x="316" y="2201"/>
                  </a:lnTo>
                  <a:lnTo>
                    <a:pt x="319" y="2211"/>
                  </a:lnTo>
                  <a:lnTo>
                    <a:pt x="325" y="2221"/>
                  </a:lnTo>
                  <a:lnTo>
                    <a:pt x="330" y="2230"/>
                  </a:lnTo>
                  <a:lnTo>
                    <a:pt x="337" y="2238"/>
                  </a:lnTo>
                  <a:lnTo>
                    <a:pt x="343" y="2246"/>
                  </a:lnTo>
                  <a:lnTo>
                    <a:pt x="351" y="2252"/>
                  </a:lnTo>
                  <a:lnTo>
                    <a:pt x="360" y="2258"/>
                  </a:lnTo>
                  <a:lnTo>
                    <a:pt x="369" y="2262"/>
                  </a:lnTo>
                  <a:lnTo>
                    <a:pt x="378" y="2266"/>
                  </a:lnTo>
                  <a:lnTo>
                    <a:pt x="388" y="2269"/>
                  </a:lnTo>
                  <a:lnTo>
                    <a:pt x="399" y="2270"/>
                  </a:lnTo>
                  <a:lnTo>
                    <a:pt x="409" y="2271"/>
                  </a:lnTo>
                  <a:lnTo>
                    <a:pt x="409" y="2271"/>
                  </a:lnTo>
                  <a:lnTo>
                    <a:pt x="420" y="2270"/>
                  </a:lnTo>
                  <a:lnTo>
                    <a:pt x="431" y="2269"/>
                  </a:lnTo>
                  <a:lnTo>
                    <a:pt x="441" y="2266"/>
                  </a:lnTo>
                  <a:lnTo>
                    <a:pt x="450" y="2262"/>
                  </a:lnTo>
                  <a:lnTo>
                    <a:pt x="459" y="2258"/>
                  </a:lnTo>
                  <a:lnTo>
                    <a:pt x="468" y="2252"/>
                  </a:lnTo>
                  <a:lnTo>
                    <a:pt x="476" y="2246"/>
                  </a:lnTo>
                  <a:lnTo>
                    <a:pt x="482" y="2238"/>
                  </a:lnTo>
                  <a:lnTo>
                    <a:pt x="489" y="2230"/>
                  </a:lnTo>
                  <a:lnTo>
                    <a:pt x="495" y="2221"/>
                  </a:lnTo>
                  <a:lnTo>
                    <a:pt x="499" y="2211"/>
                  </a:lnTo>
                  <a:lnTo>
                    <a:pt x="504" y="2201"/>
                  </a:lnTo>
                  <a:lnTo>
                    <a:pt x="507" y="2190"/>
                  </a:lnTo>
                  <a:lnTo>
                    <a:pt x="509" y="2179"/>
                  </a:lnTo>
                  <a:lnTo>
                    <a:pt x="511" y="2167"/>
                  </a:lnTo>
                  <a:lnTo>
                    <a:pt x="511" y="2155"/>
                  </a:lnTo>
                  <a:lnTo>
                    <a:pt x="511" y="2155"/>
                  </a:lnTo>
                  <a:lnTo>
                    <a:pt x="511" y="2141"/>
                  </a:lnTo>
                  <a:lnTo>
                    <a:pt x="509" y="2129"/>
                  </a:lnTo>
                  <a:lnTo>
                    <a:pt x="507" y="2118"/>
                  </a:lnTo>
                  <a:lnTo>
                    <a:pt x="504" y="2107"/>
                  </a:lnTo>
                  <a:lnTo>
                    <a:pt x="499" y="2097"/>
                  </a:lnTo>
                  <a:lnTo>
                    <a:pt x="495" y="2087"/>
                  </a:lnTo>
                  <a:lnTo>
                    <a:pt x="489" y="2078"/>
                  </a:lnTo>
                  <a:lnTo>
                    <a:pt x="482" y="2070"/>
                  </a:lnTo>
                  <a:lnTo>
                    <a:pt x="476" y="2062"/>
                  </a:lnTo>
                  <a:lnTo>
                    <a:pt x="468" y="2056"/>
                  </a:lnTo>
                  <a:lnTo>
                    <a:pt x="459" y="2050"/>
                  </a:lnTo>
                  <a:lnTo>
                    <a:pt x="450" y="2046"/>
                  </a:lnTo>
                  <a:lnTo>
                    <a:pt x="441" y="2042"/>
                  </a:lnTo>
                  <a:lnTo>
                    <a:pt x="431" y="2039"/>
                  </a:lnTo>
                  <a:lnTo>
                    <a:pt x="420" y="2038"/>
                  </a:lnTo>
                  <a:lnTo>
                    <a:pt x="409" y="2037"/>
                  </a:lnTo>
                  <a:lnTo>
                    <a:pt x="409" y="2037"/>
                  </a:lnTo>
                  <a:close/>
                  <a:moveTo>
                    <a:pt x="409" y="2219"/>
                  </a:moveTo>
                  <a:lnTo>
                    <a:pt x="409" y="2219"/>
                  </a:lnTo>
                  <a:lnTo>
                    <a:pt x="399" y="2218"/>
                  </a:lnTo>
                  <a:lnTo>
                    <a:pt x="390" y="2215"/>
                  </a:lnTo>
                  <a:lnTo>
                    <a:pt x="383" y="2209"/>
                  </a:lnTo>
                  <a:lnTo>
                    <a:pt x="377" y="2201"/>
                  </a:lnTo>
                  <a:lnTo>
                    <a:pt x="371" y="2192"/>
                  </a:lnTo>
                  <a:lnTo>
                    <a:pt x="367" y="2181"/>
                  </a:lnTo>
                  <a:lnTo>
                    <a:pt x="365" y="2168"/>
                  </a:lnTo>
                  <a:lnTo>
                    <a:pt x="365" y="2155"/>
                  </a:lnTo>
                  <a:lnTo>
                    <a:pt x="365" y="2155"/>
                  </a:lnTo>
                  <a:lnTo>
                    <a:pt x="365" y="2140"/>
                  </a:lnTo>
                  <a:lnTo>
                    <a:pt x="367" y="2127"/>
                  </a:lnTo>
                  <a:lnTo>
                    <a:pt x="371" y="2117"/>
                  </a:lnTo>
                  <a:lnTo>
                    <a:pt x="377" y="2107"/>
                  </a:lnTo>
                  <a:lnTo>
                    <a:pt x="383" y="2099"/>
                  </a:lnTo>
                  <a:lnTo>
                    <a:pt x="390" y="2093"/>
                  </a:lnTo>
                  <a:lnTo>
                    <a:pt x="399" y="2090"/>
                  </a:lnTo>
                  <a:lnTo>
                    <a:pt x="409" y="2089"/>
                  </a:lnTo>
                  <a:lnTo>
                    <a:pt x="409" y="2089"/>
                  </a:lnTo>
                  <a:lnTo>
                    <a:pt x="419" y="2090"/>
                  </a:lnTo>
                  <a:lnTo>
                    <a:pt x="428" y="2093"/>
                  </a:lnTo>
                  <a:lnTo>
                    <a:pt x="436" y="2099"/>
                  </a:lnTo>
                  <a:lnTo>
                    <a:pt x="442" y="2107"/>
                  </a:lnTo>
                  <a:lnTo>
                    <a:pt x="448" y="2117"/>
                  </a:lnTo>
                  <a:lnTo>
                    <a:pt x="451" y="2127"/>
                  </a:lnTo>
                  <a:lnTo>
                    <a:pt x="453" y="2140"/>
                  </a:lnTo>
                  <a:lnTo>
                    <a:pt x="455" y="2155"/>
                  </a:lnTo>
                  <a:lnTo>
                    <a:pt x="455" y="2155"/>
                  </a:lnTo>
                  <a:lnTo>
                    <a:pt x="453" y="2168"/>
                  </a:lnTo>
                  <a:lnTo>
                    <a:pt x="451" y="2181"/>
                  </a:lnTo>
                  <a:lnTo>
                    <a:pt x="448" y="2192"/>
                  </a:lnTo>
                  <a:lnTo>
                    <a:pt x="442" y="2201"/>
                  </a:lnTo>
                  <a:lnTo>
                    <a:pt x="436" y="2209"/>
                  </a:lnTo>
                  <a:lnTo>
                    <a:pt x="428" y="2215"/>
                  </a:lnTo>
                  <a:lnTo>
                    <a:pt x="419" y="2218"/>
                  </a:lnTo>
                  <a:lnTo>
                    <a:pt x="409" y="2219"/>
                  </a:lnTo>
                  <a:lnTo>
                    <a:pt x="409" y="2219"/>
                  </a:lnTo>
                  <a:close/>
                  <a:moveTo>
                    <a:pt x="2285" y="2105"/>
                  </a:moveTo>
                  <a:lnTo>
                    <a:pt x="2285" y="2105"/>
                  </a:lnTo>
                  <a:lnTo>
                    <a:pt x="2276" y="2100"/>
                  </a:lnTo>
                  <a:lnTo>
                    <a:pt x="2267" y="2096"/>
                  </a:lnTo>
                  <a:lnTo>
                    <a:pt x="2257" y="2093"/>
                  </a:lnTo>
                  <a:lnTo>
                    <a:pt x="2249" y="2092"/>
                  </a:lnTo>
                  <a:lnTo>
                    <a:pt x="2249" y="2092"/>
                  </a:lnTo>
                  <a:lnTo>
                    <a:pt x="2239" y="2093"/>
                  </a:lnTo>
                  <a:lnTo>
                    <a:pt x="2231" y="2096"/>
                  </a:lnTo>
                  <a:lnTo>
                    <a:pt x="2224" y="2100"/>
                  </a:lnTo>
                  <a:lnTo>
                    <a:pt x="2219" y="2106"/>
                  </a:lnTo>
                  <a:lnTo>
                    <a:pt x="2214" y="2112"/>
                  </a:lnTo>
                  <a:lnTo>
                    <a:pt x="2211" y="2121"/>
                  </a:lnTo>
                  <a:lnTo>
                    <a:pt x="2209" y="2132"/>
                  </a:lnTo>
                  <a:lnTo>
                    <a:pt x="2209" y="2145"/>
                  </a:lnTo>
                  <a:lnTo>
                    <a:pt x="2209" y="2266"/>
                  </a:lnTo>
                  <a:lnTo>
                    <a:pt x="2153" y="2266"/>
                  </a:lnTo>
                  <a:lnTo>
                    <a:pt x="2153" y="2042"/>
                  </a:lnTo>
                  <a:lnTo>
                    <a:pt x="2209" y="2042"/>
                  </a:lnTo>
                  <a:lnTo>
                    <a:pt x="2209" y="2061"/>
                  </a:lnTo>
                  <a:lnTo>
                    <a:pt x="2209" y="2061"/>
                  </a:lnTo>
                  <a:lnTo>
                    <a:pt x="2213" y="2056"/>
                  </a:lnTo>
                  <a:lnTo>
                    <a:pt x="2219" y="2050"/>
                  </a:lnTo>
                  <a:lnTo>
                    <a:pt x="2224" y="2047"/>
                  </a:lnTo>
                  <a:lnTo>
                    <a:pt x="2231" y="2043"/>
                  </a:lnTo>
                  <a:lnTo>
                    <a:pt x="2237" y="2040"/>
                  </a:lnTo>
                  <a:lnTo>
                    <a:pt x="2244" y="2039"/>
                  </a:lnTo>
                  <a:lnTo>
                    <a:pt x="2251" y="2038"/>
                  </a:lnTo>
                  <a:lnTo>
                    <a:pt x="2257" y="2037"/>
                  </a:lnTo>
                  <a:lnTo>
                    <a:pt x="2257" y="2037"/>
                  </a:lnTo>
                  <a:lnTo>
                    <a:pt x="2269" y="2038"/>
                  </a:lnTo>
                  <a:lnTo>
                    <a:pt x="2280" y="2041"/>
                  </a:lnTo>
                  <a:lnTo>
                    <a:pt x="2291" y="2046"/>
                  </a:lnTo>
                  <a:lnTo>
                    <a:pt x="2300" y="2051"/>
                  </a:lnTo>
                  <a:lnTo>
                    <a:pt x="2285" y="2105"/>
                  </a:lnTo>
                  <a:close/>
                  <a:moveTo>
                    <a:pt x="1850" y="2042"/>
                  </a:moveTo>
                  <a:lnTo>
                    <a:pt x="1904" y="2042"/>
                  </a:lnTo>
                  <a:lnTo>
                    <a:pt x="1841" y="2266"/>
                  </a:lnTo>
                  <a:lnTo>
                    <a:pt x="1793" y="2266"/>
                  </a:lnTo>
                  <a:lnTo>
                    <a:pt x="1768" y="2174"/>
                  </a:lnTo>
                  <a:lnTo>
                    <a:pt x="1768" y="2174"/>
                  </a:lnTo>
                  <a:lnTo>
                    <a:pt x="1756" y="2125"/>
                  </a:lnTo>
                  <a:lnTo>
                    <a:pt x="1756" y="2125"/>
                  </a:lnTo>
                  <a:lnTo>
                    <a:pt x="1751" y="2148"/>
                  </a:lnTo>
                  <a:lnTo>
                    <a:pt x="1744" y="2175"/>
                  </a:lnTo>
                  <a:lnTo>
                    <a:pt x="1720" y="2266"/>
                  </a:lnTo>
                  <a:lnTo>
                    <a:pt x="1672" y="2266"/>
                  </a:lnTo>
                  <a:lnTo>
                    <a:pt x="1671" y="2265"/>
                  </a:lnTo>
                  <a:lnTo>
                    <a:pt x="1608" y="2042"/>
                  </a:lnTo>
                  <a:lnTo>
                    <a:pt x="1665" y="2042"/>
                  </a:lnTo>
                  <a:lnTo>
                    <a:pt x="1686" y="2126"/>
                  </a:lnTo>
                  <a:lnTo>
                    <a:pt x="1686" y="2126"/>
                  </a:lnTo>
                  <a:lnTo>
                    <a:pt x="1692" y="2152"/>
                  </a:lnTo>
                  <a:lnTo>
                    <a:pt x="1697" y="2180"/>
                  </a:lnTo>
                  <a:lnTo>
                    <a:pt x="1697" y="2180"/>
                  </a:lnTo>
                  <a:lnTo>
                    <a:pt x="1703" y="2152"/>
                  </a:lnTo>
                  <a:lnTo>
                    <a:pt x="1711" y="2125"/>
                  </a:lnTo>
                  <a:lnTo>
                    <a:pt x="1734" y="2042"/>
                  </a:lnTo>
                  <a:lnTo>
                    <a:pt x="1781" y="2042"/>
                  </a:lnTo>
                  <a:lnTo>
                    <a:pt x="1804" y="2125"/>
                  </a:lnTo>
                  <a:lnTo>
                    <a:pt x="1804" y="2125"/>
                  </a:lnTo>
                  <a:lnTo>
                    <a:pt x="1811" y="2151"/>
                  </a:lnTo>
                  <a:lnTo>
                    <a:pt x="1817" y="2181"/>
                  </a:lnTo>
                  <a:lnTo>
                    <a:pt x="1817" y="2181"/>
                  </a:lnTo>
                  <a:lnTo>
                    <a:pt x="1823" y="2156"/>
                  </a:lnTo>
                  <a:lnTo>
                    <a:pt x="1830" y="2125"/>
                  </a:lnTo>
                  <a:lnTo>
                    <a:pt x="1850" y="2042"/>
                  </a:lnTo>
                  <a:close/>
                  <a:moveTo>
                    <a:pt x="2016" y="2037"/>
                  </a:moveTo>
                  <a:lnTo>
                    <a:pt x="2016" y="2037"/>
                  </a:lnTo>
                  <a:lnTo>
                    <a:pt x="2006" y="2038"/>
                  </a:lnTo>
                  <a:lnTo>
                    <a:pt x="1995" y="2039"/>
                  </a:lnTo>
                  <a:lnTo>
                    <a:pt x="1985" y="2042"/>
                  </a:lnTo>
                  <a:lnTo>
                    <a:pt x="1976" y="2046"/>
                  </a:lnTo>
                  <a:lnTo>
                    <a:pt x="1967" y="2050"/>
                  </a:lnTo>
                  <a:lnTo>
                    <a:pt x="1958" y="2057"/>
                  </a:lnTo>
                  <a:lnTo>
                    <a:pt x="1951" y="2062"/>
                  </a:lnTo>
                  <a:lnTo>
                    <a:pt x="1944" y="2070"/>
                  </a:lnTo>
                  <a:lnTo>
                    <a:pt x="1937" y="2078"/>
                  </a:lnTo>
                  <a:lnTo>
                    <a:pt x="1932" y="2087"/>
                  </a:lnTo>
                  <a:lnTo>
                    <a:pt x="1926" y="2097"/>
                  </a:lnTo>
                  <a:lnTo>
                    <a:pt x="1923" y="2107"/>
                  </a:lnTo>
                  <a:lnTo>
                    <a:pt x="1920" y="2118"/>
                  </a:lnTo>
                  <a:lnTo>
                    <a:pt x="1916" y="2130"/>
                  </a:lnTo>
                  <a:lnTo>
                    <a:pt x="1915" y="2141"/>
                  </a:lnTo>
                  <a:lnTo>
                    <a:pt x="1915" y="2155"/>
                  </a:lnTo>
                  <a:lnTo>
                    <a:pt x="1915" y="2155"/>
                  </a:lnTo>
                  <a:lnTo>
                    <a:pt x="1915" y="2167"/>
                  </a:lnTo>
                  <a:lnTo>
                    <a:pt x="1916" y="2179"/>
                  </a:lnTo>
                  <a:lnTo>
                    <a:pt x="1920" y="2190"/>
                  </a:lnTo>
                  <a:lnTo>
                    <a:pt x="1923" y="2201"/>
                  </a:lnTo>
                  <a:lnTo>
                    <a:pt x="1926" y="2211"/>
                  </a:lnTo>
                  <a:lnTo>
                    <a:pt x="1932" y="2221"/>
                  </a:lnTo>
                  <a:lnTo>
                    <a:pt x="1937" y="2230"/>
                  </a:lnTo>
                  <a:lnTo>
                    <a:pt x="1944" y="2238"/>
                  </a:lnTo>
                  <a:lnTo>
                    <a:pt x="1951" y="2246"/>
                  </a:lnTo>
                  <a:lnTo>
                    <a:pt x="1958" y="2252"/>
                  </a:lnTo>
                  <a:lnTo>
                    <a:pt x="1967" y="2258"/>
                  </a:lnTo>
                  <a:lnTo>
                    <a:pt x="1976" y="2262"/>
                  </a:lnTo>
                  <a:lnTo>
                    <a:pt x="1985" y="2266"/>
                  </a:lnTo>
                  <a:lnTo>
                    <a:pt x="1995" y="2269"/>
                  </a:lnTo>
                  <a:lnTo>
                    <a:pt x="2006" y="2270"/>
                  </a:lnTo>
                  <a:lnTo>
                    <a:pt x="2016" y="2271"/>
                  </a:lnTo>
                  <a:lnTo>
                    <a:pt x="2016" y="2271"/>
                  </a:lnTo>
                  <a:lnTo>
                    <a:pt x="2027" y="2270"/>
                  </a:lnTo>
                  <a:lnTo>
                    <a:pt x="2039" y="2269"/>
                  </a:lnTo>
                  <a:lnTo>
                    <a:pt x="2049" y="2266"/>
                  </a:lnTo>
                  <a:lnTo>
                    <a:pt x="2057" y="2262"/>
                  </a:lnTo>
                  <a:lnTo>
                    <a:pt x="2066" y="2258"/>
                  </a:lnTo>
                  <a:lnTo>
                    <a:pt x="2075" y="2252"/>
                  </a:lnTo>
                  <a:lnTo>
                    <a:pt x="2083" y="2246"/>
                  </a:lnTo>
                  <a:lnTo>
                    <a:pt x="2090" y="2238"/>
                  </a:lnTo>
                  <a:lnTo>
                    <a:pt x="2096" y="2230"/>
                  </a:lnTo>
                  <a:lnTo>
                    <a:pt x="2102" y="2221"/>
                  </a:lnTo>
                  <a:lnTo>
                    <a:pt x="2106" y="2211"/>
                  </a:lnTo>
                  <a:lnTo>
                    <a:pt x="2111" y="2201"/>
                  </a:lnTo>
                  <a:lnTo>
                    <a:pt x="2114" y="2190"/>
                  </a:lnTo>
                  <a:lnTo>
                    <a:pt x="2116" y="2179"/>
                  </a:lnTo>
                  <a:lnTo>
                    <a:pt x="2119" y="2167"/>
                  </a:lnTo>
                  <a:lnTo>
                    <a:pt x="2119" y="2155"/>
                  </a:lnTo>
                  <a:lnTo>
                    <a:pt x="2119" y="2155"/>
                  </a:lnTo>
                  <a:lnTo>
                    <a:pt x="2119" y="2141"/>
                  </a:lnTo>
                  <a:lnTo>
                    <a:pt x="2116" y="2130"/>
                  </a:lnTo>
                  <a:lnTo>
                    <a:pt x="2114" y="2118"/>
                  </a:lnTo>
                  <a:lnTo>
                    <a:pt x="2111" y="2107"/>
                  </a:lnTo>
                  <a:lnTo>
                    <a:pt x="2106" y="2097"/>
                  </a:lnTo>
                  <a:lnTo>
                    <a:pt x="2102" y="2087"/>
                  </a:lnTo>
                  <a:lnTo>
                    <a:pt x="2096" y="2078"/>
                  </a:lnTo>
                  <a:lnTo>
                    <a:pt x="2090" y="2070"/>
                  </a:lnTo>
                  <a:lnTo>
                    <a:pt x="2083" y="2062"/>
                  </a:lnTo>
                  <a:lnTo>
                    <a:pt x="2075" y="2057"/>
                  </a:lnTo>
                  <a:lnTo>
                    <a:pt x="2066" y="2050"/>
                  </a:lnTo>
                  <a:lnTo>
                    <a:pt x="2057" y="2046"/>
                  </a:lnTo>
                  <a:lnTo>
                    <a:pt x="2049" y="2042"/>
                  </a:lnTo>
                  <a:lnTo>
                    <a:pt x="2039" y="2039"/>
                  </a:lnTo>
                  <a:lnTo>
                    <a:pt x="2027" y="2038"/>
                  </a:lnTo>
                  <a:lnTo>
                    <a:pt x="2016" y="2037"/>
                  </a:lnTo>
                  <a:lnTo>
                    <a:pt x="2016" y="2037"/>
                  </a:lnTo>
                  <a:close/>
                  <a:moveTo>
                    <a:pt x="2016" y="2219"/>
                  </a:moveTo>
                  <a:lnTo>
                    <a:pt x="2016" y="2219"/>
                  </a:lnTo>
                  <a:lnTo>
                    <a:pt x="2006" y="2218"/>
                  </a:lnTo>
                  <a:lnTo>
                    <a:pt x="1998" y="2215"/>
                  </a:lnTo>
                  <a:lnTo>
                    <a:pt x="1991" y="2209"/>
                  </a:lnTo>
                  <a:lnTo>
                    <a:pt x="1984" y="2201"/>
                  </a:lnTo>
                  <a:lnTo>
                    <a:pt x="1978" y="2192"/>
                  </a:lnTo>
                  <a:lnTo>
                    <a:pt x="1974" y="2181"/>
                  </a:lnTo>
                  <a:lnTo>
                    <a:pt x="1972" y="2168"/>
                  </a:lnTo>
                  <a:lnTo>
                    <a:pt x="1972" y="2155"/>
                  </a:lnTo>
                  <a:lnTo>
                    <a:pt x="1972" y="2155"/>
                  </a:lnTo>
                  <a:lnTo>
                    <a:pt x="1972" y="2140"/>
                  </a:lnTo>
                  <a:lnTo>
                    <a:pt x="1974" y="2128"/>
                  </a:lnTo>
                  <a:lnTo>
                    <a:pt x="1978" y="2117"/>
                  </a:lnTo>
                  <a:lnTo>
                    <a:pt x="1984" y="2107"/>
                  </a:lnTo>
                  <a:lnTo>
                    <a:pt x="1991" y="2099"/>
                  </a:lnTo>
                  <a:lnTo>
                    <a:pt x="1998" y="2093"/>
                  </a:lnTo>
                  <a:lnTo>
                    <a:pt x="2006" y="2090"/>
                  </a:lnTo>
                  <a:lnTo>
                    <a:pt x="2016" y="2089"/>
                  </a:lnTo>
                  <a:lnTo>
                    <a:pt x="2016" y="2089"/>
                  </a:lnTo>
                  <a:lnTo>
                    <a:pt x="2026" y="2090"/>
                  </a:lnTo>
                  <a:lnTo>
                    <a:pt x="2035" y="2093"/>
                  </a:lnTo>
                  <a:lnTo>
                    <a:pt x="2043" y="2099"/>
                  </a:lnTo>
                  <a:lnTo>
                    <a:pt x="2050" y="2107"/>
                  </a:lnTo>
                  <a:lnTo>
                    <a:pt x="2055" y="2117"/>
                  </a:lnTo>
                  <a:lnTo>
                    <a:pt x="2059" y="2128"/>
                  </a:lnTo>
                  <a:lnTo>
                    <a:pt x="2061" y="2140"/>
                  </a:lnTo>
                  <a:lnTo>
                    <a:pt x="2062" y="2155"/>
                  </a:lnTo>
                  <a:lnTo>
                    <a:pt x="2062" y="2155"/>
                  </a:lnTo>
                  <a:lnTo>
                    <a:pt x="2061" y="2168"/>
                  </a:lnTo>
                  <a:lnTo>
                    <a:pt x="2059" y="2181"/>
                  </a:lnTo>
                  <a:lnTo>
                    <a:pt x="2055" y="2192"/>
                  </a:lnTo>
                  <a:lnTo>
                    <a:pt x="2050" y="2201"/>
                  </a:lnTo>
                  <a:lnTo>
                    <a:pt x="2043" y="2209"/>
                  </a:lnTo>
                  <a:lnTo>
                    <a:pt x="2035" y="2215"/>
                  </a:lnTo>
                  <a:lnTo>
                    <a:pt x="2026" y="2218"/>
                  </a:lnTo>
                  <a:lnTo>
                    <a:pt x="2016" y="2219"/>
                  </a:lnTo>
                  <a:lnTo>
                    <a:pt x="2016" y="2219"/>
                  </a:lnTo>
                  <a:close/>
                  <a:moveTo>
                    <a:pt x="843" y="2116"/>
                  </a:moveTo>
                  <a:lnTo>
                    <a:pt x="910" y="2266"/>
                  </a:lnTo>
                  <a:lnTo>
                    <a:pt x="849" y="2266"/>
                  </a:lnTo>
                  <a:lnTo>
                    <a:pt x="803" y="2162"/>
                  </a:lnTo>
                  <a:lnTo>
                    <a:pt x="772" y="2199"/>
                  </a:lnTo>
                  <a:lnTo>
                    <a:pt x="772" y="2266"/>
                  </a:lnTo>
                  <a:lnTo>
                    <a:pt x="718" y="2266"/>
                  </a:lnTo>
                  <a:lnTo>
                    <a:pt x="718" y="1977"/>
                  </a:lnTo>
                  <a:lnTo>
                    <a:pt x="772" y="1949"/>
                  </a:lnTo>
                  <a:lnTo>
                    <a:pt x="772" y="2128"/>
                  </a:lnTo>
                  <a:lnTo>
                    <a:pt x="772" y="2128"/>
                  </a:lnTo>
                  <a:lnTo>
                    <a:pt x="794" y="2099"/>
                  </a:lnTo>
                  <a:lnTo>
                    <a:pt x="838" y="2042"/>
                  </a:lnTo>
                  <a:lnTo>
                    <a:pt x="903" y="2042"/>
                  </a:lnTo>
                  <a:lnTo>
                    <a:pt x="843" y="2116"/>
                  </a:lnTo>
                  <a:close/>
                  <a:moveTo>
                    <a:pt x="1105" y="2266"/>
                  </a:moveTo>
                  <a:lnTo>
                    <a:pt x="1049" y="2266"/>
                  </a:lnTo>
                  <a:lnTo>
                    <a:pt x="1049" y="2042"/>
                  </a:lnTo>
                  <a:lnTo>
                    <a:pt x="1105" y="2042"/>
                  </a:lnTo>
                  <a:lnTo>
                    <a:pt x="1105" y="2061"/>
                  </a:lnTo>
                  <a:lnTo>
                    <a:pt x="1105" y="2061"/>
                  </a:lnTo>
                  <a:lnTo>
                    <a:pt x="1110" y="2056"/>
                  </a:lnTo>
                  <a:lnTo>
                    <a:pt x="1116" y="2051"/>
                  </a:lnTo>
                  <a:lnTo>
                    <a:pt x="1123" y="2047"/>
                  </a:lnTo>
                  <a:lnTo>
                    <a:pt x="1129" y="2043"/>
                  </a:lnTo>
                  <a:lnTo>
                    <a:pt x="1137" y="2041"/>
                  </a:lnTo>
                  <a:lnTo>
                    <a:pt x="1145" y="2039"/>
                  </a:lnTo>
                  <a:lnTo>
                    <a:pt x="1153" y="2038"/>
                  </a:lnTo>
                  <a:lnTo>
                    <a:pt x="1162" y="2037"/>
                  </a:lnTo>
                  <a:lnTo>
                    <a:pt x="1162" y="2037"/>
                  </a:lnTo>
                  <a:lnTo>
                    <a:pt x="1172" y="2038"/>
                  </a:lnTo>
                  <a:lnTo>
                    <a:pt x="1180" y="2039"/>
                  </a:lnTo>
                  <a:lnTo>
                    <a:pt x="1188" y="2041"/>
                  </a:lnTo>
                  <a:lnTo>
                    <a:pt x="1197" y="2043"/>
                  </a:lnTo>
                  <a:lnTo>
                    <a:pt x="1204" y="2048"/>
                  </a:lnTo>
                  <a:lnTo>
                    <a:pt x="1210" y="2052"/>
                  </a:lnTo>
                  <a:lnTo>
                    <a:pt x="1217" y="2057"/>
                  </a:lnTo>
                  <a:lnTo>
                    <a:pt x="1223" y="2063"/>
                  </a:lnTo>
                  <a:lnTo>
                    <a:pt x="1227" y="2070"/>
                  </a:lnTo>
                  <a:lnTo>
                    <a:pt x="1232" y="2078"/>
                  </a:lnTo>
                  <a:lnTo>
                    <a:pt x="1235" y="2086"/>
                  </a:lnTo>
                  <a:lnTo>
                    <a:pt x="1238" y="2096"/>
                  </a:lnTo>
                  <a:lnTo>
                    <a:pt x="1240" y="2106"/>
                  </a:lnTo>
                  <a:lnTo>
                    <a:pt x="1242" y="2116"/>
                  </a:lnTo>
                  <a:lnTo>
                    <a:pt x="1243" y="2127"/>
                  </a:lnTo>
                  <a:lnTo>
                    <a:pt x="1244" y="2139"/>
                  </a:lnTo>
                  <a:lnTo>
                    <a:pt x="1244" y="2266"/>
                  </a:lnTo>
                  <a:lnTo>
                    <a:pt x="1188" y="2266"/>
                  </a:lnTo>
                  <a:lnTo>
                    <a:pt x="1188" y="2142"/>
                  </a:lnTo>
                  <a:lnTo>
                    <a:pt x="1188" y="2142"/>
                  </a:lnTo>
                  <a:lnTo>
                    <a:pt x="1187" y="2130"/>
                  </a:lnTo>
                  <a:lnTo>
                    <a:pt x="1186" y="2118"/>
                  </a:lnTo>
                  <a:lnTo>
                    <a:pt x="1183" y="2109"/>
                  </a:lnTo>
                  <a:lnTo>
                    <a:pt x="1178" y="2101"/>
                  </a:lnTo>
                  <a:lnTo>
                    <a:pt x="1173" y="2096"/>
                  </a:lnTo>
                  <a:lnTo>
                    <a:pt x="1166" y="2091"/>
                  </a:lnTo>
                  <a:lnTo>
                    <a:pt x="1157" y="2089"/>
                  </a:lnTo>
                  <a:lnTo>
                    <a:pt x="1147" y="2088"/>
                  </a:lnTo>
                  <a:lnTo>
                    <a:pt x="1147" y="2088"/>
                  </a:lnTo>
                  <a:lnTo>
                    <a:pt x="1138" y="2089"/>
                  </a:lnTo>
                  <a:lnTo>
                    <a:pt x="1129" y="2091"/>
                  </a:lnTo>
                  <a:lnTo>
                    <a:pt x="1122" y="2096"/>
                  </a:lnTo>
                  <a:lnTo>
                    <a:pt x="1116" y="2102"/>
                  </a:lnTo>
                  <a:lnTo>
                    <a:pt x="1112" y="2109"/>
                  </a:lnTo>
                  <a:lnTo>
                    <a:pt x="1108" y="2119"/>
                  </a:lnTo>
                  <a:lnTo>
                    <a:pt x="1106" y="2130"/>
                  </a:lnTo>
                  <a:lnTo>
                    <a:pt x="1105" y="2142"/>
                  </a:lnTo>
                  <a:lnTo>
                    <a:pt x="1105" y="2266"/>
                  </a:lnTo>
                  <a:close/>
                  <a:moveTo>
                    <a:pt x="1418" y="2058"/>
                  </a:moveTo>
                  <a:lnTo>
                    <a:pt x="1418" y="2058"/>
                  </a:lnTo>
                  <a:lnTo>
                    <a:pt x="1413" y="2053"/>
                  </a:lnTo>
                  <a:lnTo>
                    <a:pt x="1407" y="2049"/>
                  </a:lnTo>
                  <a:lnTo>
                    <a:pt x="1402" y="2046"/>
                  </a:lnTo>
                  <a:lnTo>
                    <a:pt x="1395" y="2042"/>
                  </a:lnTo>
                  <a:lnTo>
                    <a:pt x="1388" y="2040"/>
                  </a:lnTo>
                  <a:lnTo>
                    <a:pt x="1382" y="2039"/>
                  </a:lnTo>
                  <a:lnTo>
                    <a:pt x="1375" y="2038"/>
                  </a:lnTo>
                  <a:lnTo>
                    <a:pt x="1368" y="2037"/>
                  </a:lnTo>
                  <a:lnTo>
                    <a:pt x="1368" y="2037"/>
                  </a:lnTo>
                  <a:lnTo>
                    <a:pt x="1358" y="2038"/>
                  </a:lnTo>
                  <a:lnTo>
                    <a:pt x="1349" y="2039"/>
                  </a:lnTo>
                  <a:lnTo>
                    <a:pt x="1340" y="2041"/>
                  </a:lnTo>
                  <a:lnTo>
                    <a:pt x="1332" y="2046"/>
                  </a:lnTo>
                  <a:lnTo>
                    <a:pt x="1324" y="2049"/>
                  </a:lnTo>
                  <a:lnTo>
                    <a:pt x="1317" y="2055"/>
                  </a:lnTo>
                  <a:lnTo>
                    <a:pt x="1310" y="2061"/>
                  </a:lnTo>
                  <a:lnTo>
                    <a:pt x="1304" y="2068"/>
                  </a:lnTo>
                  <a:lnTo>
                    <a:pt x="1298" y="2076"/>
                  </a:lnTo>
                  <a:lnTo>
                    <a:pt x="1294" y="2085"/>
                  </a:lnTo>
                  <a:lnTo>
                    <a:pt x="1289" y="2093"/>
                  </a:lnTo>
                  <a:lnTo>
                    <a:pt x="1286" y="2105"/>
                  </a:lnTo>
                  <a:lnTo>
                    <a:pt x="1284" y="2115"/>
                  </a:lnTo>
                  <a:lnTo>
                    <a:pt x="1282" y="2127"/>
                  </a:lnTo>
                  <a:lnTo>
                    <a:pt x="1280" y="2139"/>
                  </a:lnTo>
                  <a:lnTo>
                    <a:pt x="1280" y="2151"/>
                  </a:lnTo>
                  <a:lnTo>
                    <a:pt x="1280" y="2151"/>
                  </a:lnTo>
                  <a:lnTo>
                    <a:pt x="1280" y="2166"/>
                  </a:lnTo>
                  <a:lnTo>
                    <a:pt x="1282" y="2178"/>
                  </a:lnTo>
                  <a:lnTo>
                    <a:pt x="1284" y="2190"/>
                  </a:lnTo>
                  <a:lnTo>
                    <a:pt x="1286" y="2202"/>
                  </a:lnTo>
                  <a:lnTo>
                    <a:pt x="1289" y="2212"/>
                  </a:lnTo>
                  <a:lnTo>
                    <a:pt x="1294" y="2222"/>
                  </a:lnTo>
                  <a:lnTo>
                    <a:pt x="1298" y="2231"/>
                  </a:lnTo>
                  <a:lnTo>
                    <a:pt x="1304" y="2239"/>
                  </a:lnTo>
                  <a:lnTo>
                    <a:pt x="1309" y="2247"/>
                  </a:lnTo>
                  <a:lnTo>
                    <a:pt x="1316" y="2252"/>
                  </a:lnTo>
                  <a:lnTo>
                    <a:pt x="1323" y="2258"/>
                  </a:lnTo>
                  <a:lnTo>
                    <a:pt x="1330" y="2262"/>
                  </a:lnTo>
                  <a:lnTo>
                    <a:pt x="1339" y="2266"/>
                  </a:lnTo>
                  <a:lnTo>
                    <a:pt x="1348" y="2269"/>
                  </a:lnTo>
                  <a:lnTo>
                    <a:pt x="1357" y="2270"/>
                  </a:lnTo>
                  <a:lnTo>
                    <a:pt x="1367" y="2271"/>
                  </a:lnTo>
                  <a:lnTo>
                    <a:pt x="1367" y="2271"/>
                  </a:lnTo>
                  <a:lnTo>
                    <a:pt x="1374" y="2270"/>
                  </a:lnTo>
                  <a:lnTo>
                    <a:pt x="1382" y="2269"/>
                  </a:lnTo>
                  <a:lnTo>
                    <a:pt x="1388" y="2268"/>
                  </a:lnTo>
                  <a:lnTo>
                    <a:pt x="1395" y="2266"/>
                  </a:lnTo>
                  <a:lnTo>
                    <a:pt x="1401" y="2262"/>
                  </a:lnTo>
                  <a:lnTo>
                    <a:pt x="1407" y="2259"/>
                  </a:lnTo>
                  <a:lnTo>
                    <a:pt x="1413" y="2255"/>
                  </a:lnTo>
                  <a:lnTo>
                    <a:pt x="1418" y="2249"/>
                  </a:lnTo>
                  <a:lnTo>
                    <a:pt x="1418" y="2255"/>
                  </a:lnTo>
                  <a:lnTo>
                    <a:pt x="1418" y="2255"/>
                  </a:lnTo>
                  <a:lnTo>
                    <a:pt x="1418" y="2264"/>
                  </a:lnTo>
                  <a:lnTo>
                    <a:pt x="1417" y="2274"/>
                  </a:lnTo>
                  <a:lnTo>
                    <a:pt x="1414" y="2284"/>
                  </a:lnTo>
                  <a:lnTo>
                    <a:pt x="1412" y="2288"/>
                  </a:lnTo>
                  <a:lnTo>
                    <a:pt x="1409" y="2293"/>
                  </a:lnTo>
                  <a:lnTo>
                    <a:pt x="1405" y="2297"/>
                  </a:lnTo>
                  <a:lnTo>
                    <a:pt x="1401" y="2301"/>
                  </a:lnTo>
                  <a:lnTo>
                    <a:pt x="1395" y="2305"/>
                  </a:lnTo>
                  <a:lnTo>
                    <a:pt x="1388" y="2308"/>
                  </a:lnTo>
                  <a:lnTo>
                    <a:pt x="1379" y="2310"/>
                  </a:lnTo>
                  <a:lnTo>
                    <a:pt x="1370" y="2313"/>
                  </a:lnTo>
                  <a:lnTo>
                    <a:pt x="1359" y="2314"/>
                  </a:lnTo>
                  <a:lnTo>
                    <a:pt x="1346" y="2314"/>
                  </a:lnTo>
                  <a:lnTo>
                    <a:pt x="1344" y="2314"/>
                  </a:lnTo>
                  <a:lnTo>
                    <a:pt x="1364" y="2357"/>
                  </a:lnTo>
                  <a:lnTo>
                    <a:pt x="1365" y="2357"/>
                  </a:lnTo>
                  <a:lnTo>
                    <a:pt x="1365" y="2357"/>
                  </a:lnTo>
                  <a:lnTo>
                    <a:pt x="1378" y="2357"/>
                  </a:lnTo>
                  <a:lnTo>
                    <a:pt x="1390" y="2356"/>
                  </a:lnTo>
                  <a:lnTo>
                    <a:pt x="1402" y="2353"/>
                  </a:lnTo>
                  <a:lnTo>
                    <a:pt x="1413" y="2350"/>
                  </a:lnTo>
                  <a:lnTo>
                    <a:pt x="1423" y="2346"/>
                  </a:lnTo>
                  <a:lnTo>
                    <a:pt x="1432" y="2341"/>
                  </a:lnTo>
                  <a:lnTo>
                    <a:pt x="1439" y="2336"/>
                  </a:lnTo>
                  <a:lnTo>
                    <a:pt x="1446" y="2329"/>
                  </a:lnTo>
                  <a:lnTo>
                    <a:pt x="1453" y="2321"/>
                  </a:lnTo>
                  <a:lnTo>
                    <a:pt x="1458" y="2314"/>
                  </a:lnTo>
                  <a:lnTo>
                    <a:pt x="1463" y="2304"/>
                  </a:lnTo>
                  <a:lnTo>
                    <a:pt x="1466" y="2294"/>
                  </a:lnTo>
                  <a:lnTo>
                    <a:pt x="1469" y="2284"/>
                  </a:lnTo>
                  <a:lnTo>
                    <a:pt x="1472" y="2271"/>
                  </a:lnTo>
                  <a:lnTo>
                    <a:pt x="1473" y="2259"/>
                  </a:lnTo>
                  <a:lnTo>
                    <a:pt x="1473" y="2246"/>
                  </a:lnTo>
                  <a:lnTo>
                    <a:pt x="1473" y="2042"/>
                  </a:lnTo>
                  <a:lnTo>
                    <a:pt x="1418" y="2042"/>
                  </a:lnTo>
                  <a:lnTo>
                    <a:pt x="1418" y="2058"/>
                  </a:lnTo>
                  <a:close/>
                  <a:moveTo>
                    <a:pt x="1418" y="2110"/>
                  </a:moveTo>
                  <a:lnTo>
                    <a:pt x="1418" y="2198"/>
                  </a:lnTo>
                  <a:lnTo>
                    <a:pt x="1418" y="2198"/>
                  </a:lnTo>
                  <a:lnTo>
                    <a:pt x="1411" y="2206"/>
                  </a:lnTo>
                  <a:lnTo>
                    <a:pt x="1403" y="2214"/>
                  </a:lnTo>
                  <a:lnTo>
                    <a:pt x="1397" y="2216"/>
                  </a:lnTo>
                  <a:lnTo>
                    <a:pt x="1392" y="2218"/>
                  </a:lnTo>
                  <a:lnTo>
                    <a:pt x="1386" y="2219"/>
                  </a:lnTo>
                  <a:lnTo>
                    <a:pt x="1378" y="2220"/>
                  </a:lnTo>
                  <a:lnTo>
                    <a:pt x="1378" y="2220"/>
                  </a:lnTo>
                  <a:lnTo>
                    <a:pt x="1372" y="2219"/>
                  </a:lnTo>
                  <a:lnTo>
                    <a:pt x="1364" y="2217"/>
                  </a:lnTo>
                  <a:lnTo>
                    <a:pt x="1357" y="2214"/>
                  </a:lnTo>
                  <a:lnTo>
                    <a:pt x="1350" y="2207"/>
                  </a:lnTo>
                  <a:lnTo>
                    <a:pt x="1345" y="2198"/>
                  </a:lnTo>
                  <a:lnTo>
                    <a:pt x="1340" y="2186"/>
                  </a:lnTo>
                  <a:lnTo>
                    <a:pt x="1338" y="2170"/>
                  </a:lnTo>
                  <a:lnTo>
                    <a:pt x="1337" y="2150"/>
                  </a:lnTo>
                  <a:lnTo>
                    <a:pt x="1337" y="2150"/>
                  </a:lnTo>
                  <a:lnTo>
                    <a:pt x="1338" y="2133"/>
                  </a:lnTo>
                  <a:lnTo>
                    <a:pt x="1340" y="2119"/>
                  </a:lnTo>
                  <a:lnTo>
                    <a:pt x="1345" y="2108"/>
                  </a:lnTo>
                  <a:lnTo>
                    <a:pt x="1350" y="2100"/>
                  </a:lnTo>
                  <a:lnTo>
                    <a:pt x="1357" y="2095"/>
                  </a:lnTo>
                  <a:lnTo>
                    <a:pt x="1364" y="2090"/>
                  </a:lnTo>
                  <a:lnTo>
                    <a:pt x="1372" y="2089"/>
                  </a:lnTo>
                  <a:lnTo>
                    <a:pt x="1378" y="2088"/>
                  </a:lnTo>
                  <a:lnTo>
                    <a:pt x="1378" y="2088"/>
                  </a:lnTo>
                  <a:lnTo>
                    <a:pt x="1386" y="2089"/>
                  </a:lnTo>
                  <a:lnTo>
                    <a:pt x="1393" y="2090"/>
                  </a:lnTo>
                  <a:lnTo>
                    <a:pt x="1398" y="2092"/>
                  </a:lnTo>
                  <a:lnTo>
                    <a:pt x="1404" y="2096"/>
                  </a:lnTo>
                  <a:lnTo>
                    <a:pt x="1408" y="2099"/>
                  </a:lnTo>
                  <a:lnTo>
                    <a:pt x="1412" y="2102"/>
                  </a:lnTo>
                  <a:lnTo>
                    <a:pt x="1418" y="2110"/>
                  </a:lnTo>
                  <a:lnTo>
                    <a:pt x="1418" y="2110"/>
                  </a:lnTo>
                  <a:close/>
                  <a:moveTo>
                    <a:pt x="945" y="2042"/>
                  </a:moveTo>
                  <a:lnTo>
                    <a:pt x="1000" y="2042"/>
                  </a:lnTo>
                  <a:lnTo>
                    <a:pt x="1000" y="2139"/>
                  </a:lnTo>
                  <a:lnTo>
                    <a:pt x="1000" y="2266"/>
                  </a:lnTo>
                  <a:lnTo>
                    <a:pt x="945" y="2266"/>
                  </a:lnTo>
                  <a:lnTo>
                    <a:pt x="945" y="2042"/>
                  </a:lnTo>
                  <a:close/>
                  <a:moveTo>
                    <a:pt x="1000" y="1982"/>
                  </a:moveTo>
                  <a:lnTo>
                    <a:pt x="1000" y="2010"/>
                  </a:lnTo>
                  <a:lnTo>
                    <a:pt x="945" y="2010"/>
                  </a:lnTo>
                  <a:lnTo>
                    <a:pt x="945" y="1954"/>
                  </a:lnTo>
                  <a:lnTo>
                    <a:pt x="1000" y="1954"/>
                  </a:lnTo>
                  <a:lnTo>
                    <a:pt x="1000" y="1982"/>
                  </a:lnTo>
                  <a:close/>
                  <a:moveTo>
                    <a:pt x="2325" y="1977"/>
                  </a:moveTo>
                  <a:lnTo>
                    <a:pt x="2381" y="1949"/>
                  </a:lnTo>
                  <a:lnTo>
                    <a:pt x="2381" y="2144"/>
                  </a:lnTo>
                  <a:lnTo>
                    <a:pt x="2381" y="2266"/>
                  </a:lnTo>
                  <a:lnTo>
                    <a:pt x="2325" y="2266"/>
                  </a:lnTo>
                  <a:lnTo>
                    <a:pt x="2325" y="1977"/>
                  </a:lnTo>
                  <a:close/>
                  <a:moveTo>
                    <a:pt x="400" y="762"/>
                  </a:moveTo>
                  <a:lnTo>
                    <a:pt x="856" y="762"/>
                  </a:lnTo>
                  <a:lnTo>
                    <a:pt x="856" y="498"/>
                  </a:lnTo>
                  <a:lnTo>
                    <a:pt x="400" y="498"/>
                  </a:lnTo>
                  <a:lnTo>
                    <a:pt x="400" y="290"/>
                  </a:lnTo>
                  <a:lnTo>
                    <a:pt x="905" y="290"/>
                  </a:lnTo>
                  <a:lnTo>
                    <a:pt x="737" y="0"/>
                  </a:lnTo>
                  <a:lnTo>
                    <a:pt x="22" y="0"/>
                  </a:lnTo>
                  <a:lnTo>
                    <a:pt x="22" y="1261"/>
                  </a:lnTo>
                  <a:lnTo>
                    <a:pt x="1030" y="1261"/>
                  </a:lnTo>
                  <a:lnTo>
                    <a:pt x="1030" y="970"/>
                  </a:lnTo>
                  <a:lnTo>
                    <a:pt x="400" y="970"/>
                  </a:lnTo>
                  <a:lnTo>
                    <a:pt x="400" y="762"/>
                  </a:lnTo>
                  <a:close/>
                  <a:moveTo>
                    <a:pt x="1702" y="0"/>
                  </a:moveTo>
                  <a:lnTo>
                    <a:pt x="1487" y="411"/>
                  </a:lnTo>
                  <a:lnTo>
                    <a:pt x="1274" y="0"/>
                  </a:lnTo>
                  <a:lnTo>
                    <a:pt x="856" y="0"/>
                  </a:lnTo>
                  <a:lnTo>
                    <a:pt x="1296" y="762"/>
                  </a:lnTo>
                  <a:lnTo>
                    <a:pt x="1296" y="1261"/>
                  </a:lnTo>
                  <a:lnTo>
                    <a:pt x="1673" y="1261"/>
                  </a:lnTo>
                  <a:lnTo>
                    <a:pt x="1673" y="762"/>
                  </a:lnTo>
                  <a:lnTo>
                    <a:pt x="2114" y="0"/>
                  </a:lnTo>
                  <a:lnTo>
                    <a:pt x="1702" y="0"/>
                  </a:lnTo>
                  <a:close/>
                </a:path>
              </a:pathLst>
            </a:custGeom>
            <a:solidFill>
              <a:srgbClr val="40404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endParaRPr>
            </a:p>
          </p:txBody>
        </p:sp>
      </p:grpSp>
      <p:sp>
        <p:nvSpPr>
          <p:cNvPr id="22" name="Title 1"/>
          <p:cNvSpPr>
            <a:spLocks noGrp="1"/>
          </p:cNvSpPr>
          <p:nvPr>
            <p:ph type="ctrTitle"/>
          </p:nvPr>
        </p:nvSpPr>
        <p:spPr>
          <a:xfrm>
            <a:off x="996698" y="1691640"/>
            <a:ext cx="4597400" cy="860400"/>
          </a:xfrm>
          <a:prstGeom prst="rect">
            <a:avLst/>
          </a:prstGeom>
        </p:spPr>
        <p:txBody>
          <a:bodyPr/>
          <a:lstStyle>
            <a:lvl1pPr>
              <a:defRPr>
                <a:solidFill>
                  <a:srgbClr val="404040"/>
                </a:solidFill>
                <a:latin typeface="+mn-lt"/>
                <a:cs typeface="Arial" pitchFamily="34" charset="0"/>
              </a:defRPr>
            </a:lvl1pPr>
          </a:lstStyle>
          <a:p>
            <a:r>
              <a:rPr lang="en-US" dirty="0"/>
              <a:t>Click to edit Master title style</a:t>
            </a:r>
            <a:endParaRPr lang="en-GB" dirty="0"/>
          </a:p>
        </p:txBody>
      </p:sp>
      <p:sp>
        <p:nvSpPr>
          <p:cNvPr id="23" name="Subtitle 2"/>
          <p:cNvSpPr>
            <a:spLocks noGrp="1"/>
          </p:cNvSpPr>
          <p:nvPr>
            <p:ph type="subTitle" idx="1"/>
          </p:nvPr>
        </p:nvSpPr>
        <p:spPr>
          <a:xfrm>
            <a:off x="996698" y="2660904"/>
            <a:ext cx="4597400" cy="645742"/>
          </a:xfrm>
          <a:prstGeom prst="rect">
            <a:avLst/>
          </a:prstGeom>
        </p:spPr>
        <p:txBody>
          <a:bodyPr/>
          <a:lstStyle>
            <a:lvl1pPr marL="0" indent="0" algn="l">
              <a:buNone/>
              <a:defRPr sz="2000">
                <a:solidFill>
                  <a:srgbClr val="404040"/>
                </a:solidFill>
                <a:latin typeface="+mn-lt"/>
                <a:cs typeface="Arial" pitchFamily="34" charset="0"/>
              </a:defRPr>
            </a:lvl1pPr>
            <a:lvl2pPr marL="0" indent="0" algn="l">
              <a:buNone/>
              <a:defRPr sz="1600">
                <a:solidFill>
                  <a:schemeClr val="tx1">
                    <a:lumMod val="75000"/>
                    <a:lumOff val="2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en-US" dirty="0"/>
              <a:t>Click to edit Master subtitle style</a:t>
            </a:r>
            <a:endParaRPr lang="en-GB" dirty="0"/>
          </a:p>
        </p:txBody>
      </p:sp>
      <p:grpSp>
        <p:nvGrpSpPr>
          <p:cNvPr id="2" name="Group 4"/>
          <p:cNvGrpSpPr>
            <a:grpSpLocks noChangeAspect="1"/>
          </p:cNvGrpSpPr>
          <p:nvPr userDrawn="1"/>
        </p:nvGrpSpPr>
        <p:grpSpPr bwMode="auto">
          <a:xfrm>
            <a:off x="604839" y="385763"/>
            <a:ext cx="5413375" cy="4572000"/>
            <a:chOff x="381" y="243"/>
            <a:chExt cx="3410" cy="2880"/>
          </a:xfrm>
        </p:grpSpPr>
        <p:sp>
          <p:nvSpPr>
            <p:cNvPr id="3" name="AutoShape 3"/>
            <p:cNvSpPr>
              <a:spLocks noChangeAspect="1" noChangeArrowheads="1" noTextEdit="1"/>
            </p:cNvSpPr>
            <p:nvPr userDrawn="1"/>
          </p:nvSpPr>
          <p:spPr bwMode="auto">
            <a:xfrm>
              <a:off x="381" y="243"/>
              <a:ext cx="3410" cy="28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endParaRPr>
            </a:p>
          </p:txBody>
        </p:sp>
        <p:sp>
          <p:nvSpPr>
            <p:cNvPr id="4" name="Freeform 5"/>
            <p:cNvSpPr>
              <a:spLocks noEditPoints="1"/>
            </p:cNvSpPr>
            <p:nvPr userDrawn="1"/>
          </p:nvSpPr>
          <p:spPr bwMode="auto">
            <a:xfrm>
              <a:off x="381" y="243"/>
              <a:ext cx="3410" cy="2880"/>
            </a:xfrm>
            <a:custGeom>
              <a:avLst/>
              <a:gdLst>
                <a:gd name="T0" fmla="*/ 102 w 3410"/>
                <a:gd name="T1" fmla="*/ 2880 h 2880"/>
                <a:gd name="T2" fmla="*/ 0 w 3410"/>
                <a:gd name="T3" fmla="*/ 2880 h 2880"/>
                <a:gd name="T4" fmla="*/ 0 w 3410"/>
                <a:gd name="T5" fmla="*/ 2778 h 2880"/>
                <a:gd name="T6" fmla="*/ 102 w 3410"/>
                <a:gd name="T7" fmla="*/ 2778 h 2880"/>
                <a:gd name="T8" fmla="*/ 102 w 3410"/>
                <a:gd name="T9" fmla="*/ 2880 h 2880"/>
                <a:gd name="T10" fmla="*/ 288 w 3410"/>
                <a:gd name="T11" fmla="*/ 2778 h 2880"/>
                <a:gd name="T12" fmla="*/ 188 w 3410"/>
                <a:gd name="T13" fmla="*/ 2778 h 2880"/>
                <a:gd name="T14" fmla="*/ 188 w 3410"/>
                <a:gd name="T15" fmla="*/ 2880 h 2880"/>
                <a:gd name="T16" fmla="*/ 288 w 3410"/>
                <a:gd name="T17" fmla="*/ 2880 h 2880"/>
                <a:gd name="T18" fmla="*/ 288 w 3410"/>
                <a:gd name="T19" fmla="*/ 2778 h 2880"/>
                <a:gd name="T20" fmla="*/ 474 w 3410"/>
                <a:gd name="T21" fmla="*/ 2778 h 2880"/>
                <a:gd name="T22" fmla="*/ 374 w 3410"/>
                <a:gd name="T23" fmla="*/ 2778 h 2880"/>
                <a:gd name="T24" fmla="*/ 374 w 3410"/>
                <a:gd name="T25" fmla="*/ 2880 h 2880"/>
                <a:gd name="T26" fmla="*/ 474 w 3410"/>
                <a:gd name="T27" fmla="*/ 2880 h 2880"/>
                <a:gd name="T28" fmla="*/ 474 w 3410"/>
                <a:gd name="T29" fmla="*/ 2778 h 2880"/>
                <a:gd name="T30" fmla="*/ 0 w 3410"/>
                <a:gd name="T31" fmla="*/ 600 h 2880"/>
                <a:gd name="T32" fmla="*/ 0 w 3410"/>
                <a:gd name="T33" fmla="*/ 2694 h 2880"/>
                <a:gd name="T34" fmla="*/ 102 w 3410"/>
                <a:gd name="T35" fmla="*/ 2694 h 2880"/>
                <a:gd name="T36" fmla="*/ 102 w 3410"/>
                <a:gd name="T37" fmla="*/ 684 h 2880"/>
                <a:gd name="T38" fmla="*/ 3308 w 3410"/>
                <a:gd name="T39" fmla="*/ 120 h 2880"/>
                <a:gd name="T40" fmla="*/ 3310 w 3410"/>
                <a:gd name="T41" fmla="*/ 2778 h 2880"/>
                <a:gd name="T42" fmla="*/ 560 w 3410"/>
                <a:gd name="T43" fmla="*/ 2778 h 2880"/>
                <a:gd name="T44" fmla="*/ 560 w 3410"/>
                <a:gd name="T45" fmla="*/ 2880 h 2880"/>
                <a:gd name="T46" fmla="*/ 3410 w 3410"/>
                <a:gd name="T47" fmla="*/ 2880 h 2880"/>
                <a:gd name="T48" fmla="*/ 3410 w 3410"/>
                <a:gd name="T49" fmla="*/ 0 h 2880"/>
                <a:gd name="T50" fmla="*/ 0 w 3410"/>
                <a:gd name="T51" fmla="*/ 600 h 28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10" h="2880">
                  <a:moveTo>
                    <a:pt x="102" y="2880"/>
                  </a:moveTo>
                  <a:lnTo>
                    <a:pt x="0" y="2880"/>
                  </a:lnTo>
                  <a:lnTo>
                    <a:pt x="0" y="2778"/>
                  </a:lnTo>
                  <a:lnTo>
                    <a:pt x="102" y="2778"/>
                  </a:lnTo>
                  <a:lnTo>
                    <a:pt x="102" y="2880"/>
                  </a:lnTo>
                  <a:close/>
                  <a:moveTo>
                    <a:pt x="288" y="2778"/>
                  </a:moveTo>
                  <a:lnTo>
                    <a:pt x="188" y="2778"/>
                  </a:lnTo>
                  <a:lnTo>
                    <a:pt x="188" y="2880"/>
                  </a:lnTo>
                  <a:lnTo>
                    <a:pt x="288" y="2880"/>
                  </a:lnTo>
                  <a:lnTo>
                    <a:pt x="288" y="2778"/>
                  </a:lnTo>
                  <a:close/>
                  <a:moveTo>
                    <a:pt x="474" y="2778"/>
                  </a:moveTo>
                  <a:lnTo>
                    <a:pt x="374" y="2778"/>
                  </a:lnTo>
                  <a:lnTo>
                    <a:pt x="374" y="2880"/>
                  </a:lnTo>
                  <a:lnTo>
                    <a:pt x="474" y="2880"/>
                  </a:lnTo>
                  <a:lnTo>
                    <a:pt x="474" y="2778"/>
                  </a:lnTo>
                  <a:close/>
                  <a:moveTo>
                    <a:pt x="0" y="600"/>
                  </a:moveTo>
                  <a:lnTo>
                    <a:pt x="0" y="2694"/>
                  </a:lnTo>
                  <a:lnTo>
                    <a:pt x="102" y="2694"/>
                  </a:lnTo>
                  <a:lnTo>
                    <a:pt x="102" y="684"/>
                  </a:lnTo>
                  <a:lnTo>
                    <a:pt x="3308" y="120"/>
                  </a:lnTo>
                  <a:lnTo>
                    <a:pt x="3310" y="2778"/>
                  </a:lnTo>
                  <a:lnTo>
                    <a:pt x="560" y="2778"/>
                  </a:lnTo>
                  <a:lnTo>
                    <a:pt x="560" y="2880"/>
                  </a:lnTo>
                  <a:lnTo>
                    <a:pt x="3410" y="2880"/>
                  </a:lnTo>
                  <a:lnTo>
                    <a:pt x="3410" y="0"/>
                  </a:lnTo>
                  <a:lnTo>
                    <a:pt x="0" y="600"/>
                  </a:lnTo>
                  <a:close/>
                </a:path>
              </a:pathLst>
            </a:custGeom>
            <a:solidFill>
              <a:srgbClr val="FFD4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solidFill>
                  <a:srgbClr val="333333"/>
                </a:solidFill>
              </a:endParaRPr>
            </a:p>
          </p:txBody>
        </p:sp>
      </p:grpSp>
      <p:sp>
        <p:nvSpPr>
          <p:cNvPr id="26" name="Rectangle 12"/>
          <p:cNvSpPr>
            <a:spLocks noChangeArrowheads="1"/>
          </p:cNvSpPr>
          <p:nvPr userDrawn="1"/>
        </p:nvSpPr>
        <p:spPr bwMode="auto">
          <a:xfrm>
            <a:off x="593725" y="6051609"/>
            <a:ext cx="3805272" cy="430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en-US" altLang="en-US" sz="1400" spc="-20" dirty="0">
                <a:solidFill>
                  <a:srgbClr val="404040"/>
                </a:solidFill>
                <a:latin typeface="EYInterstate" panose="02000503020000020004" pitchFamily="2" charset="0"/>
              </a:rPr>
              <a:t>The better the question. The better the answer.</a:t>
            </a:r>
          </a:p>
          <a:p>
            <a:r>
              <a:rPr lang="en-US" altLang="en-US" sz="1400" spc="-20" dirty="0">
                <a:solidFill>
                  <a:srgbClr val="404040"/>
                </a:solidFill>
                <a:latin typeface="EYInterstate" panose="02000503020000020004" pitchFamily="2" charset="0"/>
              </a:rPr>
              <a:t>The better the world works. </a:t>
            </a:r>
            <a:endParaRPr lang="en-US" altLang="en-US" spc="-20" dirty="0">
              <a:solidFill>
                <a:srgbClr val="404040"/>
              </a:solidFill>
            </a:endParaRPr>
          </a:p>
        </p:txBody>
      </p:sp>
      <p:grpSp>
        <p:nvGrpSpPr>
          <p:cNvPr id="27" name="Group 26"/>
          <p:cNvGrpSpPr/>
          <p:nvPr userDrawn="1"/>
        </p:nvGrpSpPr>
        <p:grpSpPr>
          <a:xfrm>
            <a:off x="604874" y="5891271"/>
            <a:ext cx="444499" cy="100013"/>
            <a:chOff x="604838" y="5891217"/>
            <a:chExt cx="444500" cy="100013"/>
          </a:xfrm>
        </p:grpSpPr>
        <p:sp>
          <p:nvSpPr>
            <p:cNvPr id="28" name="Rectangle 9"/>
            <p:cNvSpPr>
              <a:spLocks noChangeArrowheads="1"/>
            </p:cNvSpPr>
            <p:nvPr userDrawn="1"/>
          </p:nvSpPr>
          <p:spPr bwMode="auto">
            <a:xfrm>
              <a:off x="604838" y="5891217"/>
              <a:ext cx="98425" cy="100013"/>
            </a:xfrm>
            <a:prstGeom prst="rect">
              <a:avLst/>
            </a:prstGeom>
            <a:solidFill>
              <a:srgbClr val="FFD400"/>
            </a:solidFill>
            <a:ln>
              <a:noFill/>
            </a:ln>
          </p:spPr>
          <p:txBody>
            <a:bodyPr vert="horz" wrap="square" lIns="91440" tIns="45720" rIns="91440" bIns="45720" numCol="1" anchor="t" anchorCtr="0" compatLnSpc="1">
              <a:prstTxWarp prst="textNoShape">
                <a:avLst/>
              </a:prstTxWarp>
            </a:bodyPr>
            <a:lstStyle/>
            <a:p>
              <a:endParaRPr lang="en-US">
                <a:solidFill>
                  <a:srgbClr val="333333"/>
                </a:solidFill>
              </a:endParaRPr>
            </a:p>
          </p:txBody>
        </p:sp>
        <p:sp>
          <p:nvSpPr>
            <p:cNvPr id="29" name="Rectangle 10"/>
            <p:cNvSpPr>
              <a:spLocks noChangeArrowheads="1"/>
            </p:cNvSpPr>
            <p:nvPr userDrawn="1"/>
          </p:nvSpPr>
          <p:spPr bwMode="auto">
            <a:xfrm>
              <a:off x="777875" y="5891217"/>
              <a:ext cx="98425" cy="100013"/>
            </a:xfrm>
            <a:prstGeom prst="rect">
              <a:avLst/>
            </a:prstGeom>
            <a:solidFill>
              <a:srgbClr val="FFD400"/>
            </a:solidFill>
            <a:ln>
              <a:noFill/>
            </a:ln>
          </p:spPr>
          <p:txBody>
            <a:bodyPr vert="horz" wrap="square" lIns="91440" tIns="45720" rIns="91440" bIns="45720" numCol="1" anchor="t" anchorCtr="0" compatLnSpc="1">
              <a:prstTxWarp prst="textNoShape">
                <a:avLst/>
              </a:prstTxWarp>
            </a:bodyPr>
            <a:lstStyle/>
            <a:p>
              <a:endParaRPr lang="en-US">
                <a:solidFill>
                  <a:srgbClr val="333333"/>
                </a:solidFill>
              </a:endParaRPr>
            </a:p>
          </p:txBody>
        </p:sp>
        <p:sp>
          <p:nvSpPr>
            <p:cNvPr id="30" name="Rectangle 11"/>
            <p:cNvSpPr>
              <a:spLocks noChangeArrowheads="1"/>
            </p:cNvSpPr>
            <p:nvPr userDrawn="1"/>
          </p:nvSpPr>
          <p:spPr bwMode="auto">
            <a:xfrm>
              <a:off x="950913" y="5891217"/>
              <a:ext cx="98425" cy="100013"/>
            </a:xfrm>
            <a:prstGeom prst="rect">
              <a:avLst/>
            </a:prstGeom>
            <a:solidFill>
              <a:srgbClr val="FFD400"/>
            </a:solidFill>
            <a:ln>
              <a:noFill/>
            </a:ln>
          </p:spPr>
          <p:txBody>
            <a:bodyPr vert="horz" wrap="square" lIns="91440" tIns="45720" rIns="91440" bIns="45720" numCol="1" anchor="t" anchorCtr="0" compatLnSpc="1">
              <a:prstTxWarp prst="textNoShape">
                <a:avLst/>
              </a:prstTxWarp>
            </a:bodyPr>
            <a:lstStyle/>
            <a:p>
              <a:endParaRPr lang="en-US">
                <a:solidFill>
                  <a:srgbClr val="333333"/>
                </a:solidFill>
              </a:endParaRPr>
            </a:p>
          </p:txBody>
        </p:sp>
      </p:grpSp>
      <p:sp>
        <p:nvSpPr>
          <p:cNvPr id="17" name="TextBox 16"/>
          <p:cNvSpPr txBox="1"/>
          <p:nvPr userDrawn="1"/>
        </p:nvSpPr>
        <p:spPr>
          <a:xfrm>
            <a:off x="9375775" y="169817"/>
            <a:ext cx="1905000" cy="298543"/>
          </a:xfrm>
          <a:prstGeom prst="rect">
            <a:avLst/>
          </a:prstGeom>
          <a:noFill/>
          <a:ln cmpd="thinThick">
            <a:solidFill>
              <a:schemeClr val="accent1"/>
            </a:solidFill>
            <a:prstDash val="lgDashDot"/>
          </a:ln>
        </p:spPr>
        <p:txBody>
          <a:bodyPr wrap="square" lIns="0" tIns="36576" rIns="0" bIns="0" rtlCol="0">
            <a:spAutoFit/>
          </a:bodyPr>
          <a:lstStyle/>
          <a:p>
            <a:pPr marL="0" indent="0" algn="ctr">
              <a:lnSpc>
                <a:spcPct val="85000"/>
              </a:lnSpc>
              <a:spcAft>
                <a:spcPts val="600"/>
              </a:spcAft>
              <a:buClr>
                <a:schemeClr val="accent2"/>
              </a:buClr>
              <a:buSzPct val="70000"/>
              <a:buFontTx/>
              <a:buNone/>
            </a:pPr>
            <a:r>
              <a:rPr lang="en-US" sz="2000" dirty="0">
                <a:solidFill>
                  <a:srgbClr val="FF0000"/>
                </a:solidFill>
              </a:rPr>
              <a:t>DRAFT</a:t>
            </a:r>
            <a:endParaRPr lang="en-IN" sz="2000" dirty="0" err="1">
              <a:solidFill>
                <a:srgbClr val="FF0000"/>
              </a:solidFill>
            </a:endParaRPr>
          </a:p>
        </p:txBody>
      </p:sp>
    </p:spTree>
    <p:extLst>
      <p:ext uri="{BB962C8B-B14F-4D97-AF65-F5344CB8AC3E}">
        <p14:creationId xmlns:p14="http://schemas.microsoft.com/office/powerpoint/2010/main" val="257714540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itle only, no line">
    <p:spTree>
      <p:nvGrpSpPr>
        <p:cNvPr id="1" name=""/>
        <p:cNvGrpSpPr/>
        <p:nvPr/>
      </p:nvGrpSpPr>
      <p:grpSpPr>
        <a:xfrm>
          <a:off x="0" y="0"/>
          <a:ext cx="0" cy="0"/>
          <a:chOff x="0" y="0"/>
          <a:chExt cx="0" cy="0"/>
        </a:xfrm>
      </p:grpSpPr>
      <p:sp>
        <p:nvSpPr>
          <p:cNvPr id="2" name="Title 1"/>
          <p:cNvSpPr>
            <a:spLocks noGrp="1"/>
          </p:cNvSpPr>
          <p:nvPr>
            <p:ph type="title"/>
          </p:nvPr>
        </p:nvSpPr>
        <p:spPr>
          <a:xfrm>
            <a:off x="609919" y="201600"/>
            <a:ext cx="10978515" cy="860400"/>
          </a:xfrm>
          <a:prstGeom prst="rect">
            <a:avLst/>
          </a:prstGeom>
        </p:spPr>
        <p:txBody>
          <a:bodyPr/>
          <a:lstStyle>
            <a:lvl1pPr>
              <a:defRPr>
                <a:solidFill>
                  <a:schemeClr val="bg1"/>
                </a:solidFill>
                <a:latin typeface="+mj-lt"/>
              </a:defRPr>
            </a:lvl1pPr>
          </a:lstStyle>
          <a:p>
            <a:r>
              <a:rPr lang="en-US" dirty="0"/>
              <a:t>Click to edit Master title style</a:t>
            </a:r>
            <a:endParaRPr lang="en-GB" dirty="0"/>
          </a:p>
        </p:txBody>
      </p:sp>
      <p:sp>
        <p:nvSpPr>
          <p:cNvPr id="8" name="Line 11"/>
          <p:cNvSpPr>
            <a:spLocks noChangeShapeType="1"/>
          </p:cNvSpPr>
          <p:nvPr userDrawn="1"/>
        </p:nvSpPr>
        <p:spPr bwMode="auto">
          <a:xfrm>
            <a:off x="609919" y="6242400"/>
            <a:ext cx="10978515"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333333"/>
              </a:solidFill>
              <a:latin typeface="+mj-lt"/>
            </a:endParaRPr>
          </a:p>
        </p:txBody>
      </p:sp>
      <p:sp>
        <p:nvSpPr>
          <p:cNvPr id="5" name="Footer Placeholder 4"/>
          <p:cNvSpPr>
            <a:spLocks noGrp="1"/>
          </p:cNvSpPr>
          <p:nvPr>
            <p:ph type="ftr" sz="quarter" idx="3"/>
          </p:nvPr>
        </p:nvSpPr>
        <p:spPr>
          <a:xfrm>
            <a:off x="609919" y="6419088"/>
            <a:ext cx="4581585" cy="201168"/>
          </a:xfrm>
          <a:prstGeom prst="rect">
            <a:avLst/>
          </a:prstGeom>
        </p:spPr>
        <p:txBody>
          <a:bodyPr vert="horz" lIns="0" tIns="0" rIns="0" bIns="0" rtlCol="0" anchor="t" anchorCtr="0">
            <a:noAutofit/>
          </a:bodyPr>
          <a:lstStyle>
            <a:lvl1pPr algn="l">
              <a:defRPr sz="1000">
                <a:solidFill>
                  <a:schemeClr val="bg1"/>
                </a:solidFill>
                <a:latin typeface="+mj-lt"/>
              </a:defRPr>
            </a:lvl1pPr>
          </a:lstStyle>
          <a:p>
            <a:fld id="{EEFCD345-2BB2-496B-A0DD-A200760AC9FE}" type="slidenum">
              <a:rPr lang="en-GB" smtClean="0"/>
              <a:pPr/>
              <a:t>‹#›</a:t>
            </a:fld>
            <a:r>
              <a:rPr lang="en-GB"/>
              <a:t> | EY Digital Tax</a:t>
            </a:r>
            <a:endParaRPr lang="en-GB" dirty="0"/>
          </a:p>
        </p:txBody>
      </p:sp>
    </p:spTree>
    <p:extLst>
      <p:ext uri="{BB962C8B-B14F-4D97-AF65-F5344CB8AC3E}">
        <p14:creationId xmlns:p14="http://schemas.microsoft.com/office/powerpoint/2010/main" val="311841787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a:xfrm>
            <a:off x="609919" y="201600"/>
            <a:ext cx="10978515" cy="860400"/>
          </a:xfrm>
          <a:prstGeom prst="rect">
            <a:avLst/>
          </a:prstGeom>
        </p:spPr>
        <p:txBody>
          <a:bodyPr/>
          <a:lstStyle>
            <a:lvl1pPr>
              <a:defRPr>
                <a:solidFill>
                  <a:schemeClr val="bg1"/>
                </a:solidFill>
                <a:latin typeface="+mj-lt"/>
              </a:defRPr>
            </a:lvl1pPr>
          </a:lstStyle>
          <a:p>
            <a:r>
              <a:rPr lang="en-US" dirty="0"/>
              <a:t>Click to edit Master title style</a:t>
            </a:r>
            <a:endParaRPr lang="en-GB" dirty="0"/>
          </a:p>
        </p:txBody>
      </p:sp>
      <p:sp>
        <p:nvSpPr>
          <p:cNvPr id="10" name="Text Placeholder 9"/>
          <p:cNvSpPr>
            <a:spLocks noGrp="1"/>
          </p:cNvSpPr>
          <p:nvPr>
            <p:ph type="body" sz="quarter" idx="12"/>
          </p:nvPr>
        </p:nvSpPr>
        <p:spPr>
          <a:xfrm>
            <a:off x="609917" y="1426464"/>
            <a:ext cx="5393208" cy="640800"/>
          </a:xfrm>
          <a:prstGeom prst="rect">
            <a:avLst/>
          </a:prstGeom>
        </p:spPr>
        <p:txBody>
          <a:bodyPr anchor="t" anchorCtr="0"/>
          <a:lstStyle>
            <a:lvl1pPr>
              <a:buNone/>
              <a:defRPr b="1">
                <a:solidFill>
                  <a:schemeClr val="bg1"/>
                </a:solidFill>
                <a:latin typeface="+mj-lt"/>
              </a:defRPr>
            </a:lvl1pPr>
          </a:lstStyle>
          <a:p>
            <a:pPr lvl="0"/>
            <a:endParaRPr lang="en-GB" dirty="0"/>
          </a:p>
        </p:txBody>
      </p:sp>
      <p:sp>
        <p:nvSpPr>
          <p:cNvPr id="11" name="Text Placeholder 9"/>
          <p:cNvSpPr>
            <a:spLocks noGrp="1"/>
          </p:cNvSpPr>
          <p:nvPr>
            <p:ph type="body" sz="quarter" idx="13"/>
          </p:nvPr>
        </p:nvSpPr>
        <p:spPr>
          <a:xfrm>
            <a:off x="6204830" y="1426464"/>
            <a:ext cx="5393208" cy="640800"/>
          </a:xfrm>
          <a:prstGeom prst="rect">
            <a:avLst/>
          </a:prstGeom>
        </p:spPr>
        <p:txBody>
          <a:bodyPr anchor="t" anchorCtr="0"/>
          <a:lstStyle>
            <a:lvl1pPr>
              <a:buNone/>
              <a:defRPr b="1">
                <a:solidFill>
                  <a:schemeClr val="bg1"/>
                </a:solidFill>
                <a:latin typeface="+mj-lt"/>
              </a:defRPr>
            </a:lvl1pPr>
          </a:lstStyle>
          <a:p>
            <a:pPr lvl="0"/>
            <a:endParaRPr lang="en-GB" dirty="0"/>
          </a:p>
        </p:txBody>
      </p:sp>
      <p:sp>
        <p:nvSpPr>
          <p:cNvPr id="9" name="Line 11"/>
          <p:cNvSpPr>
            <a:spLocks noChangeShapeType="1"/>
          </p:cNvSpPr>
          <p:nvPr userDrawn="1"/>
        </p:nvSpPr>
        <p:spPr bwMode="auto">
          <a:xfrm>
            <a:off x="609919" y="6242400"/>
            <a:ext cx="10978515"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333333"/>
              </a:solidFill>
              <a:latin typeface="+mj-lt"/>
            </a:endParaRPr>
          </a:p>
        </p:txBody>
      </p:sp>
      <p:sp>
        <p:nvSpPr>
          <p:cNvPr id="13" name="Line 10"/>
          <p:cNvSpPr>
            <a:spLocks noChangeShapeType="1"/>
          </p:cNvSpPr>
          <p:nvPr userDrawn="1"/>
        </p:nvSpPr>
        <p:spPr bwMode="auto">
          <a:xfrm>
            <a:off x="609919" y="1044000"/>
            <a:ext cx="10978515" cy="0"/>
          </a:xfrm>
          <a:prstGeom prst="line">
            <a:avLst/>
          </a:prstGeom>
          <a:noFill/>
          <a:ln w="19050">
            <a:solidFill>
              <a:srgbClr val="00000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333333"/>
              </a:solidFill>
              <a:latin typeface="+mj-lt"/>
            </a:endParaRPr>
          </a:p>
        </p:txBody>
      </p:sp>
      <p:sp>
        <p:nvSpPr>
          <p:cNvPr id="15" name="Content Placeholder 2"/>
          <p:cNvSpPr>
            <a:spLocks noGrp="1"/>
          </p:cNvSpPr>
          <p:nvPr>
            <p:ph sz="half" idx="1"/>
          </p:nvPr>
        </p:nvSpPr>
        <p:spPr>
          <a:xfrm>
            <a:off x="609917" y="2191537"/>
            <a:ext cx="5387605" cy="3925988"/>
          </a:xfrm>
          <a:prstGeom prst="rect">
            <a:avLst/>
          </a:prstGeom>
        </p:spPr>
        <p:txBody>
          <a:bodyPr/>
          <a:lstStyle>
            <a:lvl1pPr marL="227013" indent="-227013">
              <a:defRPr sz="1800">
                <a:solidFill>
                  <a:schemeClr val="bg1"/>
                </a:solidFill>
                <a:latin typeface="+mj-lt"/>
              </a:defRPr>
            </a:lvl1pPr>
            <a:lvl2pPr marL="460375" indent="-233363">
              <a:defRPr sz="1800">
                <a:solidFill>
                  <a:schemeClr val="bg1"/>
                </a:solidFill>
                <a:latin typeface="+mj-lt"/>
              </a:defRPr>
            </a:lvl2pPr>
            <a:lvl3pPr marL="687388" indent="-227013">
              <a:defRPr sz="1600">
                <a:solidFill>
                  <a:schemeClr val="bg1"/>
                </a:solidFill>
                <a:latin typeface="+mj-lt"/>
              </a:defRPr>
            </a:lvl3pPr>
            <a:lvl4pPr marL="914400" indent="-227013">
              <a:defRPr sz="1400">
                <a:solidFill>
                  <a:schemeClr val="bg1"/>
                </a:solidFill>
                <a:latin typeface="+mj-lt"/>
              </a:defRPr>
            </a:lvl4pPr>
            <a:lvl5pPr marL="1141413" indent="-227013">
              <a:defRPr sz="1400">
                <a:solidFill>
                  <a:schemeClr val="bg1"/>
                </a:solidFill>
                <a:latin typeface="+mj-l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6" name="Content Placeholder 3"/>
          <p:cNvSpPr>
            <a:spLocks noGrp="1"/>
          </p:cNvSpPr>
          <p:nvPr>
            <p:ph sz="half" idx="2"/>
          </p:nvPr>
        </p:nvSpPr>
        <p:spPr>
          <a:xfrm>
            <a:off x="6200829" y="2191537"/>
            <a:ext cx="5387605" cy="3925988"/>
          </a:xfrm>
          <a:prstGeom prst="rect">
            <a:avLst/>
          </a:prstGeom>
        </p:spPr>
        <p:txBody>
          <a:bodyPr/>
          <a:lstStyle>
            <a:lvl1pPr marL="227013" indent="-227013">
              <a:defRPr sz="1800">
                <a:solidFill>
                  <a:schemeClr val="bg1"/>
                </a:solidFill>
                <a:latin typeface="+mj-lt"/>
              </a:defRPr>
            </a:lvl1pPr>
            <a:lvl2pPr marL="460375" indent="-233363">
              <a:defRPr sz="1800">
                <a:solidFill>
                  <a:schemeClr val="bg1"/>
                </a:solidFill>
                <a:latin typeface="+mj-lt"/>
              </a:defRPr>
            </a:lvl2pPr>
            <a:lvl3pPr marL="687388" indent="-227013">
              <a:defRPr sz="1600">
                <a:solidFill>
                  <a:schemeClr val="bg1"/>
                </a:solidFill>
                <a:latin typeface="+mj-lt"/>
              </a:defRPr>
            </a:lvl3pPr>
            <a:lvl4pPr marL="914400" indent="-227013">
              <a:defRPr sz="1400">
                <a:solidFill>
                  <a:schemeClr val="bg1"/>
                </a:solidFill>
                <a:latin typeface="+mj-lt"/>
              </a:defRPr>
            </a:lvl4pPr>
            <a:lvl5pPr marL="1141413" indent="-227013">
              <a:defRPr sz="1400">
                <a:solidFill>
                  <a:schemeClr val="bg1"/>
                </a:solidFill>
                <a:latin typeface="+mj-lt"/>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2" name="Footer Placeholder 4"/>
          <p:cNvSpPr>
            <a:spLocks noGrp="1"/>
          </p:cNvSpPr>
          <p:nvPr>
            <p:ph type="ftr" sz="quarter" idx="3"/>
          </p:nvPr>
        </p:nvSpPr>
        <p:spPr>
          <a:xfrm>
            <a:off x="609919" y="6419088"/>
            <a:ext cx="4581585" cy="201168"/>
          </a:xfrm>
          <a:prstGeom prst="rect">
            <a:avLst/>
          </a:prstGeom>
        </p:spPr>
        <p:txBody>
          <a:bodyPr vert="horz" lIns="0" tIns="0" rIns="0" bIns="0" rtlCol="0" anchor="t" anchorCtr="0">
            <a:noAutofit/>
          </a:bodyPr>
          <a:lstStyle>
            <a:lvl1pPr algn="l">
              <a:defRPr sz="1000">
                <a:solidFill>
                  <a:schemeClr val="bg1"/>
                </a:solidFill>
                <a:latin typeface="+mj-lt"/>
              </a:defRPr>
            </a:lvl1pPr>
          </a:lstStyle>
          <a:p>
            <a:fld id="{EEFCD345-2BB2-496B-A0DD-A200760AC9FE}" type="slidenum">
              <a:rPr lang="en-GB" smtClean="0"/>
              <a:pPr/>
              <a:t>‹#›</a:t>
            </a:fld>
            <a:r>
              <a:rPr lang="en-GB"/>
              <a:t> | EY Digital Tax</a:t>
            </a:r>
            <a:endParaRPr lang="en-GB" dirty="0"/>
          </a:p>
        </p:txBody>
      </p:sp>
    </p:spTree>
    <p:extLst>
      <p:ext uri="{BB962C8B-B14F-4D97-AF65-F5344CB8AC3E}">
        <p14:creationId xmlns:p14="http://schemas.microsoft.com/office/powerpoint/2010/main" val="212404911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3" name="Text Placeholder 2"/>
          <p:cNvSpPr>
            <a:spLocks noGrp="1"/>
          </p:cNvSpPr>
          <p:nvPr>
            <p:ph type="body" sz="quarter" idx="11"/>
          </p:nvPr>
        </p:nvSpPr>
        <p:spPr>
          <a:xfrm>
            <a:off x="607803" y="1025527"/>
            <a:ext cx="10978515" cy="1643063"/>
          </a:xfrm>
          <a:prstGeom prst="rect">
            <a:avLst/>
          </a:prstGeom>
        </p:spPr>
        <p:txBody>
          <a:bodyPr/>
          <a:lstStyle>
            <a:lvl1pPr marL="0" indent="0" algn="l">
              <a:lnSpc>
                <a:spcPct val="85000"/>
              </a:lnSpc>
              <a:spcBef>
                <a:spcPts val="0"/>
              </a:spcBef>
              <a:buNone/>
              <a:defRPr sz="5000" b="1">
                <a:solidFill>
                  <a:srgbClr val="404040"/>
                </a:solidFill>
                <a:latin typeface="+mn-lt"/>
              </a:defRPr>
            </a:lvl1pPr>
            <a:lvl2pPr marL="0" indent="0">
              <a:buNone/>
              <a:defRPr/>
            </a:lvl2pPr>
            <a:lvl3pPr marL="0" indent="0">
              <a:buNone/>
              <a:defRPr/>
            </a:lvl3pPr>
            <a:lvl4pPr marL="0" indent="0">
              <a:buNone/>
              <a:defRPr/>
            </a:lvl4pPr>
            <a:lvl5pPr marL="0" indent="0">
              <a:buNone/>
              <a:defRPr/>
            </a:lvl5pPr>
          </a:lstStyle>
          <a:p>
            <a:pPr lvl="0"/>
            <a:r>
              <a:rPr lang="en-US" dirty="0"/>
              <a:t>Click to edit Master text styles</a:t>
            </a:r>
          </a:p>
        </p:txBody>
      </p:sp>
      <p:sp>
        <p:nvSpPr>
          <p:cNvPr id="5" name="Line 11"/>
          <p:cNvSpPr>
            <a:spLocks noChangeShapeType="1"/>
          </p:cNvSpPr>
          <p:nvPr userDrawn="1"/>
        </p:nvSpPr>
        <p:spPr bwMode="auto">
          <a:xfrm>
            <a:off x="609919" y="6242400"/>
            <a:ext cx="10978515"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dirty="0">
              <a:solidFill>
                <a:srgbClr val="333333"/>
              </a:solidFill>
            </a:endParaRPr>
          </a:p>
        </p:txBody>
      </p:sp>
      <p:sp>
        <p:nvSpPr>
          <p:cNvPr id="8" name="Footer Placeholder 4"/>
          <p:cNvSpPr>
            <a:spLocks noGrp="1"/>
          </p:cNvSpPr>
          <p:nvPr>
            <p:ph type="ftr" sz="quarter" idx="3"/>
          </p:nvPr>
        </p:nvSpPr>
        <p:spPr>
          <a:xfrm>
            <a:off x="609919" y="6419088"/>
            <a:ext cx="4581585" cy="201168"/>
          </a:xfrm>
          <a:prstGeom prst="rect">
            <a:avLst/>
          </a:prstGeom>
        </p:spPr>
        <p:txBody>
          <a:bodyPr vert="horz" lIns="0" tIns="0" rIns="0" bIns="0" rtlCol="0" anchor="t" anchorCtr="0">
            <a:noAutofit/>
          </a:bodyPr>
          <a:lstStyle>
            <a:lvl1pPr algn="l">
              <a:defRPr sz="1000">
                <a:solidFill>
                  <a:schemeClr val="bg1"/>
                </a:solidFill>
                <a:latin typeface="+mj-lt"/>
              </a:defRPr>
            </a:lvl1pPr>
          </a:lstStyle>
          <a:p>
            <a:fld id="{EEFCD345-2BB2-496B-A0DD-A200760AC9FE}" type="slidenum">
              <a:rPr lang="en-GB" smtClean="0"/>
              <a:pPr/>
              <a:t>‹#›</a:t>
            </a:fld>
            <a:r>
              <a:rPr lang="en-GB"/>
              <a:t> | EY Digital Tax</a:t>
            </a:r>
            <a:endParaRPr lang="en-GB" dirty="0"/>
          </a:p>
        </p:txBody>
      </p:sp>
    </p:spTree>
    <p:extLst>
      <p:ext uri="{BB962C8B-B14F-4D97-AF65-F5344CB8AC3E}">
        <p14:creationId xmlns:p14="http://schemas.microsoft.com/office/powerpoint/2010/main" val="308189546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609919" y="201168"/>
            <a:ext cx="10978515"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j-lt"/>
              </a:defRPr>
            </a:lvl1pPr>
          </a:lstStyle>
          <a:p>
            <a:pPr lvl="0" algn="l" fontAlgn="base">
              <a:lnSpc>
                <a:spcPct val="85000"/>
              </a:lnSpc>
              <a:spcAft>
                <a:spcPct val="0"/>
              </a:spcAft>
            </a:pPr>
            <a:r>
              <a:rPr lang="en-US" dirty="0"/>
              <a:t>Click to edit Master title style</a:t>
            </a:r>
          </a:p>
        </p:txBody>
      </p:sp>
      <p:sp>
        <p:nvSpPr>
          <p:cNvPr id="5" name="Freeform 6"/>
          <p:cNvSpPr>
            <a:spLocks/>
          </p:cNvSpPr>
          <p:nvPr userDrawn="1"/>
        </p:nvSpPr>
        <p:spPr bwMode="gray">
          <a:xfrm>
            <a:off x="598489" y="1057275"/>
            <a:ext cx="10993437" cy="5195888"/>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solidFill>
            <a:srgbClr val="FFD400"/>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rgbClr val="333333"/>
              </a:solidFill>
              <a:latin typeface="+mj-lt"/>
            </a:endParaRPr>
          </a:p>
        </p:txBody>
      </p:sp>
    </p:spTree>
    <p:extLst>
      <p:ext uri="{BB962C8B-B14F-4D97-AF65-F5344CB8AC3E}">
        <p14:creationId xmlns:p14="http://schemas.microsoft.com/office/powerpoint/2010/main" val="215613736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609919" y="201168"/>
            <a:ext cx="10978515"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j-lt"/>
              </a:defRPr>
            </a:lvl1pPr>
          </a:lstStyle>
          <a:p>
            <a:pPr lvl="0" algn="l" fontAlgn="base">
              <a:lnSpc>
                <a:spcPct val="85000"/>
              </a:lnSpc>
              <a:spcAft>
                <a:spcPct val="0"/>
              </a:spcAft>
            </a:pPr>
            <a:r>
              <a:rPr lang="en-US" dirty="0"/>
              <a:t>Click to edit Master title style</a:t>
            </a:r>
          </a:p>
        </p:txBody>
      </p:sp>
      <p:sp>
        <p:nvSpPr>
          <p:cNvPr id="5" name="Freeform 4"/>
          <p:cNvSpPr>
            <a:spLocks/>
          </p:cNvSpPr>
          <p:nvPr userDrawn="1"/>
        </p:nvSpPr>
        <p:spPr bwMode="gray">
          <a:xfrm>
            <a:off x="598489" y="1057275"/>
            <a:ext cx="10993437" cy="5195888"/>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solidFill>
                <a:srgbClr val="333333"/>
              </a:solidFill>
              <a:latin typeface="+mj-lt"/>
            </a:endParaRPr>
          </a:p>
        </p:txBody>
      </p:sp>
    </p:spTree>
    <p:extLst>
      <p:ext uri="{BB962C8B-B14F-4D97-AF65-F5344CB8AC3E}">
        <p14:creationId xmlns:p14="http://schemas.microsoft.com/office/powerpoint/2010/main" val="20180144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Divider 3">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609919" y="201168"/>
            <a:ext cx="10978515" cy="804672"/>
          </a:xfrm>
          <a:prstGeom prst="rect">
            <a:avLst/>
          </a:prstGeom>
          <a:noFill/>
          <a:ln w="9525">
            <a:noFill/>
            <a:miter lim="800000"/>
            <a:headEnd/>
            <a:tailEnd/>
          </a:ln>
          <a:effectLst/>
        </p:spPr>
        <p:txBody>
          <a:bodyPr vert="horz" wrap="square" lIns="0" tIns="0" rIns="0" bIns="0" numCol="1" anchor="t" anchorCtr="0" compatLnSpc="1">
            <a:prstTxWarp prst="textNoShape">
              <a:avLst/>
            </a:prstTxWarp>
          </a:bodyPr>
          <a:lstStyle>
            <a:lvl1pPr algn="l">
              <a:defRPr>
                <a:solidFill>
                  <a:schemeClr val="bg1"/>
                </a:solidFill>
                <a:latin typeface="+mj-lt"/>
              </a:defRPr>
            </a:lvl1pPr>
          </a:lstStyle>
          <a:p>
            <a:pPr lvl="0" algn="l" fontAlgn="base">
              <a:lnSpc>
                <a:spcPct val="85000"/>
              </a:lnSpc>
              <a:spcAft>
                <a:spcPct val="0"/>
              </a:spcAft>
            </a:pPr>
            <a:r>
              <a:rPr lang="en-US" dirty="0"/>
              <a:t>Click to edit Master title style</a:t>
            </a:r>
          </a:p>
        </p:txBody>
      </p:sp>
      <p:sp>
        <p:nvSpPr>
          <p:cNvPr id="5" name="Freeform 4"/>
          <p:cNvSpPr>
            <a:spLocks noChangeAspect="1"/>
          </p:cNvSpPr>
          <p:nvPr userDrawn="1"/>
        </p:nvSpPr>
        <p:spPr bwMode="gray">
          <a:xfrm>
            <a:off x="594998" y="1057275"/>
            <a:ext cx="10993437" cy="5195888"/>
          </a:xfrm>
          <a:custGeom>
            <a:avLst/>
            <a:gdLst/>
            <a:ahLst/>
            <a:cxnLst>
              <a:cxn ang="0">
                <a:pos x="0" y="0"/>
              </a:cxn>
              <a:cxn ang="0">
                <a:pos x="6925" y="0"/>
              </a:cxn>
              <a:cxn ang="0">
                <a:pos x="6925" y="2053"/>
              </a:cxn>
              <a:cxn ang="0">
                <a:pos x="0" y="3273"/>
              </a:cxn>
              <a:cxn ang="0">
                <a:pos x="0" y="0"/>
              </a:cxn>
            </a:cxnLst>
            <a:rect l="0" t="0" r="r" b="b"/>
            <a:pathLst>
              <a:path w="6925" h="3273">
                <a:moveTo>
                  <a:pt x="0" y="0"/>
                </a:moveTo>
                <a:lnTo>
                  <a:pt x="6925" y="0"/>
                </a:lnTo>
                <a:lnTo>
                  <a:pt x="6925" y="2053"/>
                </a:lnTo>
                <a:lnTo>
                  <a:pt x="0" y="3273"/>
                </a:lnTo>
                <a:lnTo>
                  <a:pt x="0" y="0"/>
                </a:lnTo>
                <a:close/>
              </a:path>
            </a:pathLst>
          </a:custGeom>
          <a:blipFill dpi="0" rotWithShape="1">
            <a:blip r:embed="rId2" cstate="email">
              <a:extLst>
                <a:ext uri="{28A0092B-C50C-407E-A947-70E740481C1C}">
                  <a14:useLocalDpi xmlns:a14="http://schemas.microsoft.com/office/drawing/2010/main"/>
                </a:ext>
              </a:extLst>
            </a:blip>
            <a:srcRect/>
            <a:stretch>
              <a:fillRect/>
            </a:stretch>
          </a:blipFill>
          <a:ln w="9525">
            <a:noFill/>
            <a:round/>
            <a:headEnd/>
            <a:tailEnd/>
          </a:ln>
        </p:spPr>
        <p:txBody>
          <a:bodyPr vert="horz" wrap="square" lIns="91440" tIns="45720" rIns="91440" bIns="45720" numCol="1" anchor="t" anchorCtr="0" compatLnSpc="1">
            <a:prstTxWarp prst="textNoShape">
              <a:avLst/>
            </a:prstTxWarp>
          </a:bodyPr>
          <a:lstStyle/>
          <a:p>
            <a:endParaRPr lang="en-GB">
              <a:solidFill>
                <a:srgbClr val="333333"/>
              </a:solidFill>
              <a:latin typeface="+mj-lt"/>
            </a:endParaRPr>
          </a:p>
        </p:txBody>
      </p:sp>
      <p:sp>
        <p:nvSpPr>
          <p:cNvPr id="6" name="TextBox 5"/>
          <p:cNvSpPr txBox="1"/>
          <p:nvPr userDrawn="1"/>
        </p:nvSpPr>
        <p:spPr>
          <a:xfrm>
            <a:off x="9375775" y="169817"/>
            <a:ext cx="1905000" cy="298543"/>
          </a:xfrm>
          <a:prstGeom prst="rect">
            <a:avLst/>
          </a:prstGeom>
          <a:noFill/>
          <a:ln cmpd="thinThick">
            <a:solidFill>
              <a:schemeClr val="accent1"/>
            </a:solidFill>
            <a:prstDash val="lgDashDot"/>
          </a:ln>
        </p:spPr>
        <p:txBody>
          <a:bodyPr wrap="square" lIns="0" tIns="36576" rIns="0" bIns="0" rtlCol="0">
            <a:spAutoFit/>
          </a:bodyPr>
          <a:lstStyle/>
          <a:p>
            <a:pPr marL="0" indent="0" algn="ctr">
              <a:lnSpc>
                <a:spcPct val="85000"/>
              </a:lnSpc>
              <a:spcAft>
                <a:spcPts val="600"/>
              </a:spcAft>
              <a:buClr>
                <a:schemeClr val="accent2"/>
              </a:buClr>
              <a:buSzPct val="70000"/>
              <a:buFontTx/>
              <a:buNone/>
            </a:pPr>
            <a:r>
              <a:rPr lang="en-US" sz="2000" dirty="0">
                <a:solidFill>
                  <a:srgbClr val="FF0000"/>
                </a:solidFill>
                <a:latin typeface="+mj-lt"/>
              </a:rPr>
              <a:t>DRAFT</a:t>
            </a:r>
            <a:endParaRPr lang="en-IN" sz="2000" dirty="0" err="1">
              <a:solidFill>
                <a:srgbClr val="FF0000"/>
              </a:solidFill>
              <a:latin typeface="+mj-lt"/>
            </a:endParaRPr>
          </a:p>
        </p:txBody>
      </p:sp>
    </p:spTree>
    <p:extLst>
      <p:ext uri="{BB962C8B-B14F-4D97-AF65-F5344CB8AC3E}">
        <p14:creationId xmlns:p14="http://schemas.microsoft.com/office/powerpoint/2010/main" val="396474498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Tree>
    <p:extLst>
      <p:ext uri="{BB962C8B-B14F-4D97-AF65-F5344CB8AC3E}">
        <p14:creationId xmlns:p14="http://schemas.microsoft.com/office/powerpoint/2010/main" val="2509282491"/>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8" name="Content Placeholder 2"/>
          <p:cNvSpPr>
            <a:spLocks noGrp="1"/>
          </p:cNvSpPr>
          <p:nvPr>
            <p:ph idx="1"/>
          </p:nvPr>
        </p:nvSpPr>
        <p:spPr>
          <a:xfrm>
            <a:off x="607799" y="719139"/>
            <a:ext cx="4677635" cy="5210062"/>
          </a:xfrm>
          <a:prstGeom prst="rect">
            <a:avLst/>
          </a:prstGeo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mn-lt"/>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mn-lt"/>
                <a:ea typeface="+mn-ea"/>
                <a:cs typeface="Arial" pitchFamily="34" charset="0"/>
              </a:defRPr>
            </a:lvl2pPr>
            <a:lvl3pPr marL="176213" indent="-176213" algn="l" defTabSz="995363" rtl="0" fontAlgn="base">
              <a:lnSpc>
                <a:spcPct val="100000"/>
              </a:lnSpc>
              <a:spcBef>
                <a:spcPct val="0"/>
              </a:spcBef>
              <a:spcAft>
                <a:spcPct val="0"/>
              </a:spcAft>
              <a:buClr>
                <a:srgbClr val="FFD200"/>
              </a:buClr>
              <a:buSzPct val="70000"/>
              <a:buFont typeface="Arial" pitchFamily="34" charset="0"/>
              <a:buChar char="►"/>
              <a:defRPr lang="en-US" sz="900" b="1" kern="1200" noProof="0" dirty="0" smtClean="0">
                <a:solidFill>
                  <a:schemeClr val="bg1"/>
                </a:solidFill>
                <a:latin typeface="+mn-lt"/>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mn-lt"/>
                <a:ea typeface="+mn-ea"/>
                <a:cs typeface="Arial" pitchFamily="34" charset="0"/>
              </a:defRPr>
            </a:lvl4pPr>
            <a:lvl5pPr marL="188913" indent="-188913" algn="l" defTabSz="995363" rtl="0" fontAlgn="base">
              <a:lnSpc>
                <a:spcPct val="100000"/>
              </a:lnSpc>
              <a:spcBef>
                <a:spcPct val="0"/>
              </a:spcBef>
              <a:spcAft>
                <a:spcPct val="0"/>
              </a:spcAft>
              <a:buClr>
                <a:srgbClr val="FFD200"/>
              </a:buClr>
              <a:buSzPct val="70000"/>
              <a:buFont typeface="Arial" pitchFamily="34" charset="0"/>
              <a:buChar char="►"/>
              <a:defRPr lang="en-US" sz="800" kern="1200" noProof="0" dirty="0">
                <a:solidFill>
                  <a:schemeClr val="bg1"/>
                </a:solidFill>
                <a:latin typeface="+mn-lt"/>
                <a:ea typeface="+mn-ea"/>
                <a:cs typeface="Arial" pitchFamily="34" charset="0"/>
              </a:defRPr>
            </a:lvl5pPr>
          </a:lstStyle>
          <a:p>
            <a:pPr lvl="0"/>
            <a:r>
              <a:rPr lang="en-US" noProof="0" dirty="0"/>
              <a:t>Click to edit Master text styles</a:t>
            </a:r>
          </a:p>
          <a:p>
            <a:pPr lvl="1"/>
            <a:r>
              <a:rPr lang="en-US" noProof="0" dirty="0"/>
              <a:t>Second level</a:t>
            </a:r>
          </a:p>
          <a:p>
            <a:pPr lvl="2"/>
            <a:r>
              <a:rPr lang="en-US" noProof="0" dirty="0" err="1"/>
              <a:t>leveThird</a:t>
            </a:r>
            <a:r>
              <a:rPr lang="en-US" noProof="0" dirty="0"/>
              <a:t> l</a:t>
            </a:r>
          </a:p>
          <a:p>
            <a:pPr lvl="3"/>
            <a:r>
              <a:rPr lang="en-US" noProof="0" dirty="0"/>
              <a:t>Fourth level</a:t>
            </a:r>
          </a:p>
          <a:p>
            <a:pPr lvl="4"/>
            <a:r>
              <a:rPr lang="en-US" noProof="0" dirty="0"/>
              <a:t>Fifth level</a:t>
            </a:r>
          </a:p>
        </p:txBody>
      </p:sp>
    </p:spTree>
    <p:extLst>
      <p:ext uri="{BB962C8B-B14F-4D97-AF65-F5344CB8AC3E}">
        <p14:creationId xmlns:p14="http://schemas.microsoft.com/office/powerpoint/2010/main" val="285265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09F1FE-8C84-4685-A21F-B4018E0F4547}"/>
              </a:ext>
            </a:extLst>
          </p:cNvPr>
          <p:cNvSpPr>
            <a:spLocks noGrp="1"/>
          </p:cNvSpPr>
          <p:nvPr>
            <p:ph type="title"/>
          </p:nvPr>
        </p:nvSpPr>
        <p:spPr>
          <a:xfrm>
            <a:off x="832283" y="1709739"/>
            <a:ext cx="10521077"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5F5BCAA0-0E0B-404D-95E5-6FC6CA0BAFB7}"/>
              </a:ext>
            </a:extLst>
          </p:cNvPr>
          <p:cNvSpPr>
            <a:spLocks noGrp="1"/>
          </p:cNvSpPr>
          <p:nvPr>
            <p:ph type="body" idx="1"/>
          </p:nvPr>
        </p:nvSpPr>
        <p:spPr>
          <a:xfrm>
            <a:off x="832283" y="4589464"/>
            <a:ext cx="10521077"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B4F27361-1A47-41FF-9275-38305097D375}"/>
              </a:ext>
            </a:extLst>
          </p:cNvPr>
          <p:cNvSpPr>
            <a:spLocks noGrp="1"/>
          </p:cNvSpPr>
          <p:nvPr>
            <p:ph type="dt" sz="half" idx="10"/>
          </p:nvPr>
        </p:nvSpPr>
        <p:spPr/>
        <p:txBody>
          <a:bodyPr/>
          <a:lstStyle/>
          <a:p>
            <a:fld id="{48A87A34-81AB-432B-8DAE-1953F412C126}" type="datetimeFigureOut">
              <a:rPr lang="en-US" smtClean="0"/>
              <a:t>11/28/2022</a:t>
            </a:fld>
            <a:endParaRPr lang="en-US" dirty="0"/>
          </a:p>
        </p:txBody>
      </p:sp>
      <p:sp>
        <p:nvSpPr>
          <p:cNvPr id="5" name="Footer Placeholder 4">
            <a:extLst>
              <a:ext uri="{FF2B5EF4-FFF2-40B4-BE49-F238E27FC236}">
                <a16:creationId xmlns:a16="http://schemas.microsoft.com/office/drawing/2014/main" xmlns="" id="{34AD72E3-7DE1-447F-9B2F-2A6EF84317E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xmlns="" id="{C2142144-E956-4192-AD7E-6BE20B90F469}"/>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8921674"/>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Blank">
    <p:spTree>
      <p:nvGrpSpPr>
        <p:cNvPr id="1" name=""/>
        <p:cNvGrpSpPr/>
        <p:nvPr/>
      </p:nvGrpSpPr>
      <p:grpSpPr>
        <a:xfrm>
          <a:off x="0" y="0"/>
          <a:ext cx="0" cy="0"/>
          <a:chOff x="0" y="0"/>
          <a:chExt cx="0" cy="0"/>
        </a:xfrm>
      </p:grpSpPr>
      <p:sp>
        <p:nvSpPr>
          <p:cNvPr id="2" name="TextBox 1"/>
          <p:cNvSpPr txBox="1"/>
          <p:nvPr userDrawn="1"/>
        </p:nvSpPr>
        <p:spPr>
          <a:xfrm>
            <a:off x="9375775" y="169817"/>
            <a:ext cx="1905000" cy="298543"/>
          </a:xfrm>
          <a:prstGeom prst="rect">
            <a:avLst/>
          </a:prstGeom>
          <a:noFill/>
          <a:ln cmpd="thinThick">
            <a:solidFill>
              <a:schemeClr val="accent1"/>
            </a:solidFill>
            <a:prstDash val="lgDashDot"/>
          </a:ln>
        </p:spPr>
        <p:txBody>
          <a:bodyPr wrap="square" lIns="0" tIns="36576" rIns="0" bIns="0" rtlCol="0">
            <a:spAutoFit/>
          </a:bodyPr>
          <a:lstStyle/>
          <a:p>
            <a:pPr marL="0" indent="0" algn="ctr">
              <a:lnSpc>
                <a:spcPct val="85000"/>
              </a:lnSpc>
              <a:spcAft>
                <a:spcPts val="600"/>
              </a:spcAft>
              <a:buClr>
                <a:schemeClr val="accent2"/>
              </a:buClr>
              <a:buSzPct val="70000"/>
              <a:buFontTx/>
              <a:buNone/>
            </a:pPr>
            <a:r>
              <a:rPr lang="en-US" sz="2000" dirty="0">
                <a:solidFill>
                  <a:srgbClr val="FF0000"/>
                </a:solidFill>
              </a:rPr>
              <a:t>DRAFT</a:t>
            </a:r>
            <a:endParaRPr lang="en-IN" sz="2000" dirty="0" err="1">
              <a:solidFill>
                <a:srgbClr val="FF0000"/>
              </a:solidFill>
            </a:endParaRPr>
          </a:p>
        </p:txBody>
      </p:sp>
      <p:sp>
        <p:nvSpPr>
          <p:cNvPr id="5" name="Footer Placeholder 4"/>
          <p:cNvSpPr>
            <a:spLocks noGrp="1"/>
          </p:cNvSpPr>
          <p:nvPr>
            <p:ph type="ftr" sz="quarter" idx="3"/>
          </p:nvPr>
        </p:nvSpPr>
        <p:spPr>
          <a:xfrm>
            <a:off x="609919" y="6419088"/>
            <a:ext cx="4581585" cy="201168"/>
          </a:xfrm>
          <a:prstGeom prst="rect">
            <a:avLst/>
          </a:prstGeom>
        </p:spPr>
        <p:txBody>
          <a:bodyPr vert="horz" lIns="0" tIns="0" rIns="0" bIns="0" rtlCol="0" anchor="t" anchorCtr="0">
            <a:noAutofit/>
          </a:bodyPr>
          <a:lstStyle>
            <a:lvl1pPr algn="l">
              <a:defRPr sz="1000">
                <a:solidFill>
                  <a:schemeClr val="bg1"/>
                </a:solidFill>
                <a:latin typeface="+mj-lt"/>
              </a:defRPr>
            </a:lvl1pPr>
          </a:lstStyle>
          <a:p>
            <a:fld id="{EEFCD345-2BB2-496B-A0DD-A200760AC9FE}" type="slidenum">
              <a:rPr lang="en-GB" smtClean="0"/>
              <a:pPr/>
              <a:t>‹#›</a:t>
            </a:fld>
            <a:r>
              <a:rPr lang="en-GB"/>
              <a:t> | EY Digital Tax</a:t>
            </a:r>
            <a:endParaRPr lang="en-GB" dirty="0"/>
          </a:p>
        </p:txBody>
      </p:sp>
    </p:spTree>
    <p:extLst>
      <p:ext uri="{BB962C8B-B14F-4D97-AF65-F5344CB8AC3E}">
        <p14:creationId xmlns:p14="http://schemas.microsoft.com/office/powerpoint/2010/main" val="215670340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2_Cover_photo_or_illustration_input">
    <p:spTree>
      <p:nvGrpSpPr>
        <p:cNvPr id="1" name=""/>
        <p:cNvGrpSpPr/>
        <p:nvPr/>
      </p:nvGrpSpPr>
      <p:grpSpPr>
        <a:xfrm>
          <a:off x="0" y="0"/>
          <a:ext cx="0" cy="0"/>
          <a:chOff x="0" y="0"/>
          <a:chExt cx="0" cy="0"/>
        </a:xfrm>
      </p:grpSpPr>
      <p:sp>
        <p:nvSpPr>
          <p:cNvPr id="41" name="Title 1"/>
          <p:cNvSpPr>
            <a:spLocks noGrp="1"/>
          </p:cNvSpPr>
          <p:nvPr>
            <p:ph type="ctrTitle"/>
          </p:nvPr>
        </p:nvSpPr>
        <p:spPr>
          <a:xfrm>
            <a:off x="741945" y="2441115"/>
            <a:ext cx="5974323" cy="860400"/>
          </a:xfrm>
          <a:prstGeom prst="rect">
            <a:avLst/>
          </a:prstGeom>
        </p:spPr>
        <p:txBody>
          <a:bodyPr/>
          <a:lstStyle>
            <a:lvl1pPr>
              <a:defRPr>
                <a:solidFill>
                  <a:srgbClr val="404040"/>
                </a:solidFill>
                <a:latin typeface="+mn-lt"/>
                <a:cs typeface="Arial" pitchFamily="34" charset="0"/>
              </a:defRPr>
            </a:lvl1pPr>
          </a:lstStyle>
          <a:p>
            <a:r>
              <a:rPr lang="en-US" dirty="0"/>
              <a:t>Click to edit Master title style</a:t>
            </a:r>
            <a:endParaRPr lang="en-GB" dirty="0"/>
          </a:p>
        </p:txBody>
      </p:sp>
      <p:sp>
        <p:nvSpPr>
          <p:cNvPr id="42" name="Subtitle 2"/>
          <p:cNvSpPr>
            <a:spLocks noGrp="1"/>
          </p:cNvSpPr>
          <p:nvPr>
            <p:ph type="subTitle" idx="1"/>
          </p:nvPr>
        </p:nvSpPr>
        <p:spPr>
          <a:xfrm>
            <a:off x="741946" y="3421589"/>
            <a:ext cx="5974323" cy="645742"/>
          </a:xfrm>
          <a:prstGeom prst="rect">
            <a:avLst/>
          </a:prstGeom>
        </p:spPr>
        <p:txBody>
          <a:bodyPr/>
          <a:lstStyle>
            <a:lvl1pPr marL="0" indent="0" algn="l">
              <a:buNone/>
              <a:defRPr sz="1499">
                <a:solidFill>
                  <a:srgbClr val="404040"/>
                </a:solidFill>
                <a:latin typeface="+mn-lt"/>
                <a:cs typeface="Arial" pitchFamily="34" charset="0"/>
              </a:defRPr>
            </a:lvl1pPr>
            <a:lvl2pPr marL="0" indent="0" algn="l">
              <a:buNone/>
              <a:defRPr sz="1199">
                <a:solidFill>
                  <a:srgbClr val="404040"/>
                </a:solidFill>
              </a:defRPr>
            </a:lvl2pPr>
            <a:lvl3pPr marL="0" indent="0" algn="l">
              <a:buNone/>
              <a:defRPr sz="1199">
                <a:solidFill>
                  <a:srgbClr val="404040"/>
                </a:solidFill>
              </a:defRPr>
            </a:lvl3pPr>
            <a:lvl4pPr marL="1028151" indent="0" algn="ctr">
              <a:buNone/>
              <a:defRPr>
                <a:solidFill>
                  <a:schemeClr val="tx1">
                    <a:tint val="75000"/>
                  </a:schemeClr>
                </a:solidFill>
              </a:defRPr>
            </a:lvl4pPr>
            <a:lvl5pPr marL="1370868" indent="0" algn="ctr">
              <a:buNone/>
              <a:defRPr>
                <a:solidFill>
                  <a:schemeClr val="tx1">
                    <a:tint val="75000"/>
                  </a:schemeClr>
                </a:solidFill>
              </a:defRPr>
            </a:lvl5pPr>
            <a:lvl6pPr marL="1713586" indent="0" algn="ctr">
              <a:buNone/>
              <a:defRPr>
                <a:solidFill>
                  <a:schemeClr val="tx1">
                    <a:tint val="75000"/>
                  </a:schemeClr>
                </a:solidFill>
              </a:defRPr>
            </a:lvl6pPr>
            <a:lvl7pPr marL="2056303" indent="0" algn="ctr">
              <a:buNone/>
              <a:defRPr>
                <a:solidFill>
                  <a:schemeClr val="tx1">
                    <a:tint val="75000"/>
                  </a:schemeClr>
                </a:solidFill>
              </a:defRPr>
            </a:lvl7pPr>
            <a:lvl8pPr marL="2399020" indent="0" algn="ctr">
              <a:buNone/>
              <a:defRPr>
                <a:solidFill>
                  <a:schemeClr val="tx1">
                    <a:tint val="75000"/>
                  </a:schemeClr>
                </a:solidFill>
              </a:defRPr>
            </a:lvl8pPr>
            <a:lvl9pPr marL="2741737" indent="0" algn="ctr">
              <a:buNone/>
              <a:defRPr>
                <a:solidFill>
                  <a:schemeClr val="tx1">
                    <a:tint val="75000"/>
                  </a:schemeClr>
                </a:solidFill>
              </a:defRPr>
            </a:lvl9pPr>
          </a:lstStyle>
          <a:p>
            <a:pPr lvl="0"/>
            <a:r>
              <a:rPr lang="en-US" dirty="0"/>
              <a:t>Click to edit Master subtitle style</a:t>
            </a:r>
            <a:endParaRPr lang="en-GB" dirty="0"/>
          </a:p>
        </p:txBody>
      </p:sp>
      <p:sp>
        <p:nvSpPr>
          <p:cNvPr id="4" name="TextBox 3"/>
          <p:cNvSpPr txBox="1"/>
          <p:nvPr userDrawn="1"/>
        </p:nvSpPr>
        <p:spPr>
          <a:xfrm>
            <a:off x="9375775" y="169817"/>
            <a:ext cx="1905000" cy="298543"/>
          </a:xfrm>
          <a:prstGeom prst="rect">
            <a:avLst/>
          </a:prstGeom>
          <a:noFill/>
          <a:ln cmpd="thinThick">
            <a:solidFill>
              <a:schemeClr val="accent1"/>
            </a:solidFill>
            <a:prstDash val="lgDashDot"/>
          </a:ln>
        </p:spPr>
        <p:txBody>
          <a:bodyPr wrap="square" lIns="0" tIns="36576" rIns="0" bIns="0" rtlCol="0">
            <a:spAutoFit/>
          </a:bodyPr>
          <a:lstStyle/>
          <a:p>
            <a:pPr marL="0" indent="0" algn="ctr">
              <a:lnSpc>
                <a:spcPct val="85000"/>
              </a:lnSpc>
              <a:spcAft>
                <a:spcPts val="600"/>
              </a:spcAft>
              <a:buClr>
                <a:schemeClr val="accent2"/>
              </a:buClr>
              <a:buSzPct val="70000"/>
              <a:buFontTx/>
              <a:buNone/>
            </a:pPr>
            <a:r>
              <a:rPr lang="en-US" sz="2000" dirty="0">
                <a:solidFill>
                  <a:srgbClr val="FF0000"/>
                </a:solidFill>
              </a:rPr>
              <a:t>DRAFT</a:t>
            </a:r>
            <a:endParaRPr lang="en-IN" sz="2000" dirty="0" err="1">
              <a:solidFill>
                <a:srgbClr val="FF0000"/>
              </a:solidFill>
            </a:endParaRPr>
          </a:p>
        </p:txBody>
      </p:sp>
    </p:spTree>
    <p:extLst>
      <p:ext uri="{BB962C8B-B14F-4D97-AF65-F5344CB8AC3E}">
        <p14:creationId xmlns:p14="http://schemas.microsoft.com/office/powerpoint/2010/main" val="806137469"/>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919" y="201600"/>
            <a:ext cx="10978515" cy="860400"/>
          </a:xfrm>
          <a:prstGeom prst="rect">
            <a:avLst/>
          </a:prstGeom>
        </p:spPr>
        <p:txBody>
          <a:bodyPr/>
          <a:lstStyle>
            <a:lvl1pPr>
              <a:defRPr>
                <a:solidFill>
                  <a:schemeClr val="bg1"/>
                </a:solidFill>
              </a:defRPr>
            </a:lvl1pPr>
          </a:lstStyle>
          <a:p>
            <a:r>
              <a:rPr lang="en-US" dirty="0"/>
              <a:t>Click to edit Master title style</a:t>
            </a:r>
            <a:endParaRPr lang="en-GB" dirty="0"/>
          </a:p>
        </p:txBody>
      </p:sp>
      <p:sp>
        <p:nvSpPr>
          <p:cNvPr id="7" name="Line 10"/>
          <p:cNvSpPr>
            <a:spLocks noChangeShapeType="1"/>
          </p:cNvSpPr>
          <p:nvPr userDrawn="1"/>
        </p:nvSpPr>
        <p:spPr bwMode="auto">
          <a:xfrm>
            <a:off x="609919" y="1044000"/>
            <a:ext cx="10978515" cy="0"/>
          </a:xfrm>
          <a:prstGeom prst="line">
            <a:avLst/>
          </a:prstGeom>
          <a:noFill/>
          <a:ln w="19050">
            <a:solidFill>
              <a:srgbClr val="FFD40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349" dirty="0">
              <a:solidFill>
                <a:srgbClr val="FFFFFF"/>
              </a:solidFill>
            </a:endParaRPr>
          </a:p>
        </p:txBody>
      </p:sp>
      <p:sp>
        <p:nvSpPr>
          <p:cNvPr id="10" name="Line 11"/>
          <p:cNvSpPr>
            <a:spLocks noChangeShapeType="1"/>
          </p:cNvSpPr>
          <p:nvPr userDrawn="1"/>
        </p:nvSpPr>
        <p:spPr bwMode="auto">
          <a:xfrm>
            <a:off x="609919" y="6245352"/>
            <a:ext cx="10978515"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sz="1349" dirty="0">
              <a:solidFill>
                <a:srgbClr val="FFFFFF"/>
              </a:solidFill>
            </a:endParaRPr>
          </a:p>
        </p:txBody>
      </p:sp>
      <p:sp>
        <p:nvSpPr>
          <p:cNvPr id="5" name="TextBox 4"/>
          <p:cNvSpPr txBox="1"/>
          <p:nvPr userDrawn="1"/>
        </p:nvSpPr>
        <p:spPr>
          <a:xfrm>
            <a:off x="9375775" y="169817"/>
            <a:ext cx="1905000" cy="298543"/>
          </a:xfrm>
          <a:prstGeom prst="rect">
            <a:avLst/>
          </a:prstGeom>
          <a:noFill/>
          <a:ln cmpd="thinThick">
            <a:solidFill>
              <a:schemeClr val="accent1"/>
            </a:solidFill>
            <a:prstDash val="lgDashDot"/>
          </a:ln>
        </p:spPr>
        <p:txBody>
          <a:bodyPr wrap="square" lIns="0" tIns="36576" rIns="0" bIns="0" rtlCol="0">
            <a:spAutoFit/>
          </a:bodyPr>
          <a:lstStyle/>
          <a:p>
            <a:pPr marL="0" indent="0" algn="ctr">
              <a:lnSpc>
                <a:spcPct val="85000"/>
              </a:lnSpc>
              <a:spcAft>
                <a:spcPts val="600"/>
              </a:spcAft>
              <a:buClr>
                <a:schemeClr val="accent2"/>
              </a:buClr>
              <a:buSzPct val="70000"/>
              <a:buFontTx/>
              <a:buNone/>
            </a:pPr>
            <a:r>
              <a:rPr lang="en-US" sz="2000" dirty="0">
                <a:solidFill>
                  <a:srgbClr val="FF0000"/>
                </a:solidFill>
              </a:rPr>
              <a:t>DRAFT</a:t>
            </a:r>
            <a:endParaRPr lang="en-IN" sz="2000" dirty="0" err="1">
              <a:solidFill>
                <a:srgbClr val="FF0000"/>
              </a:solidFill>
            </a:endParaRPr>
          </a:p>
        </p:txBody>
      </p:sp>
      <p:sp>
        <p:nvSpPr>
          <p:cNvPr id="9" name="Footer Placeholder 4"/>
          <p:cNvSpPr>
            <a:spLocks noGrp="1"/>
          </p:cNvSpPr>
          <p:nvPr>
            <p:ph type="ftr" sz="quarter" idx="3"/>
          </p:nvPr>
        </p:nvSpPr>
        <p:spPr>
          <a:xfrm>
            <a:off x="609919" y="6419088"/>
            <a:ext cx="4581585" cy="201168"/>
          </a:xfrm>
          <a:prstGeom prst="rect">
            <a:avLst/>
          </a:prstGeom>
        </p:spPr>
        <p:txBody>
          <a:bodyPr vert="horz" lIns="0" tIns="0" rIns="0" bIns="0" rtlCol="0" anchor="t" anchorCtr="0">
            <a:noAutofit/>
          </a:bodyPr>
          <a:lstStyle>
            <a:lvl1pPr algn="l">
              <a:defRPr sz="1000">
                <a:solidFill>
                  <a:schemeClr val="bg1"/>
                </a:solidFill>
                <a:latin typeface="+mj-lt"/>
              </a:defRPr>
            </a:lvl1pPr>
          </a:lstStyle>
          <a:p>
            <a:fld id="{EEFCD345-2BB2-496B-A0DD-A200760AC9FE}" type="slidenum">
              <a:rPr lang="en-GB" smtClean="0"/>
              <a:pPr/>
              <a:t>‹#›</a:t>
            </a:fld>
            <a:r>
              <a:rPr lang="en-GB"/>
              <a:t> | EY Digital Tax</a:t>
            </a:r>
            <a:endParaRPr lang="en-GB" dirty="0"/>
          </a:p>
        </p:txBody>
      </p:sp>
    </p:spTree>
    <p:extLst>
      <p:ext uri="{BB962C8B-B14F-4D97-AF65-F5344CB8AC3E}">
        <p14:creationId xmlns:p14="http://schemas.microsoft.com/office/powerpoint/2010/main" val="215340317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userDrawn="1">
  <p:cSld name="2_Approved question tall">
    <p:spTree>
      <p:nvGrpSpPr>
        <p:cNvPr id="1" name=""/>
        <p:cNvGrpSpPr/>
        <p:nvPr/>
      </p:nvGrpSpPr>
      <p:grpSpPr>
        <a:xfrm>
          <a:off x="0" y="0"/>
          <a:ext cx="0" cy="0"/>
          <a:chOff x="0" y="0"/>
          <a:chExt cx="0" cy="0"/>
        </a:xfrm>
      </p:grpSpPr>
    </p:spTree>
    <p:extLst>
      <p:ext uri="{BB962C8B-B14F-4D97-AF65-F5344CB8AC3E}">
        <p14:creationId xmlns:p14="http://schemas.microsoft.com/office/powerpoint/2010/main" val="363366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1B3C642-8E29-4E46-A84B-39A7CD69EBC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E260BA8D-4841-4FD2-9ECB-D7B82BE35D03}"/>
              </a:ext>
            </a:extLst>
          </p:cNvPr>
          <p:cNvSpPr>
            <a:spLocks noGrp="1"/>
          </p:cNvSpPr>
          <p:nvPr>
            <p:ph sz="half" idx="1"/>
          </p:nvPr>
        </p:nvSpPr>
        <p:spPr>
          <a:xfrm>
            <a:off x="838636" y="1825625"/>
            <a:ext cx="51842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36F20EE5-3103-4C07-9E42-1C3347D33D37}"/>
              </a:ext>
            </a:extLst>
          </p:cNvPr>
          <p:cNvSpPr>
            <a:spLocks noGrp="1"/>
          </p:cNvSpPr>
          <p:nvPr>
            <p:ph sz="half" idx="2"/>
          </p:nvPr>
        </p:nvSpPr>
        <p:spPr>
          <a:xfrm>
            <a:off x="6175415" y="1825625"/>
            <a:ext cx="5184299"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A1743991-5DF7-4860-B3AB-93B40F241FA8}"/>
              </a:ext>
            </a:extLst>
          </p:cNvPr>
          <p:cNvSpPr>
            <a:spLocks noGrp="1"/>
          </p:cNvSpPr>
          <p:nvPr>
            <p:ph type="dt" sz="half" idx="10"/>
          </p:nvPr>
        </p:nvSpPr>
        <p:spPr/>
        <p:txBody>
          <a:bodyPr/>
          <a:lstStyle/>
          <a:p>
            <a:fld id="{48A87A34-81AB-432B-8DAE-1953F412C126}" type="datetimeFigureOut">
              <a:rPr lang="en-US" smtClean="0"/>
              <a:t>11/28/2022</a:t>
            </a:fld>
            <a:endParaRPr lang="en-US" dirty="0"/>
          </a:p>
        </p:txBody>
      </p:sp>
      <p:sp>
        <p:nvSpPr>
          <p:cNvPr id="6" name="Footer Placeholder 5">
            <a:extLst>
              <a:ext uri="{FF2B5EF4-FFF2-40B4-BE49-F238E27FC236}">
                <a16:creationId xmlns:a16="http://schemas.microsoft.com/office/drawing/2014/main" xmlns="" id="{F6517E50-8EA2-48A1-B8E3-D7990CE205A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2B0A8E32-8E28-4FFC-A375-D5DA4E16F90C}"/>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10172913"/>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4AADF54-2BF9-4399-B86F-9E449A9223FB}"/>
              </a:ext>
            </a:extLst>
          </p:cNvPr>
          <p:cNvSpPr>
            <a:spLocks noGrp="1"/>
          </p:cNvSpPr>
          <p:nvPr>
            <p:ph type="title"/>
          </p:nvPr>
        </p:nvSpPr>
        <p:spPr>
          <a:xfrm>
            <a:off x="840225" y="365126"/>
            <a:ext cx="10521077"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40D44F71-4FCE-4541-BF26-CBB0074D07C9}"/>
              </a:ext>
            </a:extLst>
          </p:cNvPr>
          <p:cNvSpPr>
            <a:spLocks noGrp="1"/>
          </p:cNvSpPr>
          <p:nvPr>
            <p:ph type="body" idx="1"/>
          </p:nvPr>
        </p:nvSpPr>
        <p:spPr>
          <a:xfrm>
            <a:off x="840226" y="1681163"/>
            <a:ext cx="5160473"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215D3CBA-DD55-43F3-828E-40984EE44814}"/>
              </a:ext>
            </a:extLst>
          </p:cNvPr>
          <p:cNvSpPr>
            <a:spLocks noGrp="1"/>
          </p:cNvSpPr>
          <p:nvPr>
            <p:ph sz="half" idx="2"/>
          </p:nvPr>
        </p:nvSpPr>
        <p:spPr>
          <a:xfrm>
            <a:off x="840226" y="2505075"/>
            <a:ext cx="516047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CA54B5EB-7F6A-4974-B46B-CC9A62C29DA8}"/>
              </a:ext>
            </a:extLst>
          </p:cNvPr>
          <p:cNvSpPr>
            <a:spLocks noGrp="1"/>
          </p:cNvSpPr>
          <p:nvPr>
            <p:ph type="body" sz="quarter" idx="3"/>
          </p:nvPr>
        </p:nvSpPr>
        <p:spPr>
          <a:xfrm>
            <a:off x="6175414" y="1681163"/>
            <a:ext cx="51858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6E68ABAA-C7B0-4619-9B7D-5AB5285BAAAC}"/>
              </a:ext>
            </a:extLst>
          </p:cNvPr>
          <p:cNvSpPr>
            <a:spLocks noGrp="1"/>
          </p:cNvSpPr>
          <p:nvPr>
            <p:ph sz="quarter" idx="4"/>
          </p:nvPr>
        </p:nvSpPr>
        <p:spPr>
          <a:xfrm>
            <a:off x="6175414" y="2505075"/>
            <a:ext cx="51858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9AA17DF9-6670-47FB-92EE-C35F372D490F}"/>
              </a:ext>
            </a:extLst>
          </p:cNvPr>
          <p:cNvSpPr>
            <a:spLocks noGrp="1"/>
          </p:cNvSpPr>
          <p:nvPr>
            <p:ph type="dt" sz="half" idx="10"/>
          </p:nvPr>
        </p:nvSpPr>
        <p:spPr/>
        <p:txBody>
          <a:bodyPr/>
          <a:lstStyle/>
          <a:p>
            <a:fld id="{48A87A34-81AB-432B-8DAE-1953F412C126}" type="datetimeFigureOut">
              <a:rPr lang="en-US" smtClean="0"/>
              <a:t>11/28/2022</a:t>
            </a:fld>
            <a:endParaRPr lang="en-US" dirty="0"/>
          </a:p>
        </p:txBody>
      </p:sp>
      <p:sp>
        <p:nvSpPr>
          <p:cNvPr id="8" name="Footer Placeholder 7">
            <a:extLst>
              <a:ext uri="{FF2B5EF4-FFF2-40B4-BE49-F238E27FC236}">
                <a16:creationId xmlns:a16="http://schemas.microsoft.com/office/drawing/2014/main" xmlns="" id="{ED0F6CF7-7C5D-46C9-873D-19675C628CFD}"/>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xmlns="" id="{1236047B-2F46-4988-9343-533766DBFC5F}"/>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27216049"/>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C011295-A24D-441C-89B9-6211A137808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40D4A9E0-A5D1-4487-A0E6-7634A19F6FED}"/>
              </a:ext>
            </a:extLst>
          </p:cNvPr>
          <p:cNvSpPr>
            <a:spLocks noGrp="1"/>
          </p:cNvSpPr>
          <p:nvPr>
            <p:ph type="dt" sz="half" idx="10"/>
          </p:nvPr>
        </p:nvSpPr>
        <p:spPr/>
        <p:txBody>
          <a:bodyPr/>
          <a:lstStyle/>
          <a:p>
            <a:fld id="{48A87A34-81AB-432B-8DAE-1953F412C126}" type="datetimeFigureOut">
              <a:rPr lang="en-US" smtClean="0"/>
              <a:t>11/28/2022</a:t>
            </a:fld>
            <a:endParaRPr lang="en-US" dirty="0"/>
          </a:p>
        </p:txBody>
      </p:sp>
      <p:sp>
        <p:nvSpPr>
          <p:cNvPr id="4" name="Footer Placeholder 3">
            <a:extLst>
              <a:ext uri="{FF2B5EF4-FFF2-40B4-BE49-F238E27FC236}">
                <a16:creationId xmlns:a16="http://schemas.microsoft.com/office/drawing/2014/main" xmlns="" id="{58CB3208-AEC7-4DC6-812B-DE8324F4A3DC}"/>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xmlns="" id="{1B408B43-20B3-4522-8F01-E42668D32D03}"/>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3658687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AB75F5B3-A7C8-4177-A14B-808D3F706CB4}"/>
              </a:ext>
            </a:extLst>
          </p:cNvPr>
          <p:cNvSpPr>
            <a:spLocks noGrp="1"/>
          </p:cNvSpPr>
          <p:nvPr>
            <p:ph type="dt" sz="half" idx="10"/>
          </p:nvPr>
        </p:nvSpPr>
        <p:spPr/>
        <p:txBody>
          <a:bodyPr/>
          <a:lstStyle/>
          <a:p>
            <a:fld id="{48A87A34-81AB-432B-8DAE-1953F412C126}" type="datetimeFigureOut">
              <a:rPr lang="en-US" smtClean="0"/>
              <a:t>11/28/2022</a:t>
            </a:fld>
            <a:endParaRPr lang="en-US" dirty="0"/>
          </a:p>
        </p:txBody>
      </p:sp>
      <p:sp>
        <p:nvSpPr>
          <p:cNvPr id="3" name="Footer Placeholder 2">
            <a:extLst>
              <a:ext uri="{FF2B5EF4-FFF2-40B4-BE49-F238E27FC236}">
                <a16:creationId xmlns:a16="http://schemas.microsoft.com/office/drawing/2014/main" xmlns="" id="{04A76EEB-B02B-4137-9656-BD439F5861BF}"/>
              </a:ext>
            </a:extLst>
          </p:cNvPr>
          <p:cNvSpPr>
            <a:spLocks noGrp="1"/>
          </p:cNvSpPr>
          <p:nvPr>
            <p:ph type="ftr" sz="quarter" idx="11"/>
          </p:nvPr>
        </p:nvSpPr>
        <p:spPr/>
        <p:txBody>
          <a:bodyPr/>
          <a:lstStyle/>
          <a:p>
            <a:fld id="{EEFCD345-2BB2-496B-A0DD-A200760AC9FE}" type="slidenum">
              <a:rPr lang="en-GB" smtClean="0"/>
              <a:pPr/>
              <a:t>‹#›</a:t>
            </a:fld>
            <a:r>
              <a:rPr lang="en-GB"/>
              <a:t> | EY Digital Tax</a:t>
            </a:r>
            <a:endParaRPr lang="en-GB" dirty="0"/>
          </a:p>
        </p:txBody>
      </p:sp>
      <p:sp>
        <p:nvSpPr>
          <p:cNvPr id="4" name="Slide Number Placeholder 3">
            <a:extLst>
              <a:ext uri="{FF2B5EF4-FFF2-40B4-BE49-F238E27FC236}">
                <a16:creationId xmlns:a16="http://schemas.microsoft.com/office/drawing/2014/main" xmlns="" id="{D44CD808-781B-44A7-A4ED-0A9358E63934}"/>
              </a:ext>
            </a:extLst>
          </p:cNvPr>
          <p:cNvSpPr>
            <a:spLocks noGrp="1"/>
          </p:cNvSpPr>
          <p:nvPr>
            <p:ph type="sldNum" sz="quarter" idx="12"/>
          </p:nvPr>
        </p:nvSpPr>
        <p:spPr/>
        <p:txBody>
          <a:bodyPr/>
          <a:lstStyle/>
          <a:p>
            <a:fld id="{6D22F896-40B5-4ADD-8801-0D06FADFA095}" type="slidenum">
              <a:rPr lang="en-US" smtClean="0"/>
              <a:t>‹#›</a:t>
            </a:fld>
            <a:endParaRPr lang="en-US" dirty="0"/>
          </a:p>
        </p:txBody>
      </p:sp>
      <p:sp>
        <p:nvSpPr>
          <p:cNvPr id="5" name="TextBox 4">
            <a:extLst>
              <a:ext uri="{FF2B5EF4-FFF2-40B4-BE49-F238E27FC236}">
                <a16:creationId xmlns:a16="http://schemas.microsoft.com/office/drawing/2014/main" xmlns="" id="{01A5E7DA-9D16-49AF-80BB-3EC7C0756494}"/>
              </a:ext>
            </a:extLst>
          </p:cNvPr>
          <p:cNvSpPr txBox="1"/>
          <p:nvPr userDrawn="1"/>
        </p:nvSpPr>
        <p:spPr>
          <a:xfrm>
            <a:off x="9375775" y="169817"/>
            <a:ext cx="1905000" cy="298543"/>
          </a:xfrm>
          <a:prstGeom prst="rect">
            <a:avLst/>
          </a:prstGeom>
          <a:noFill/>
          <a:ln cmpd="thinThick">
            <a:solidFill>
              <a:schemeClr val="accent1"/>
            </a:solidFill>
            <a:prstDash val="lgDashDot"/>
          </a:ln>
        </p:spPr>
        <p:txBody>
          <a:bodyPr wrap="square" lIns="0" tIns="36576" rIns="0" bIns="0" rtlCol="0">
            <a:spAutoFit/>
          </a:bodyPr>
          <a:lstStyle/>
          <a:p>
            <a:pPr marL="0" indent="0" algn="ctr">
              <a:lnSpc>
                <a:spcPct val="85000"/>
              </a:lnSpc>
              <a:spcAft>
                <a:spcPts val="600"/>
              </a:spcAft>
              <a:buClr>
                <a:schemeClr val="accent2"/>
              </a:buClr>
              <a:buSzPct val="70000"/>
              <a:buFontTx/>
              <a:buNone/>
            </a:pPr>
            <a:r>
              <a:rPr lang="en-US" sz="2000" dirty="0">
                <a:solidFill>
                  <a:srgbClr val="FF0000"/>
                </a:solidFill>
              </a:rPr>
              <a:t>DRAFT</a:t>
            </a:r>
            <a:endParaRPr lang="en-IN" sz="2000" dirty="0" err="1">
              <a:solidFill>
                <a:srgbClr val="FF0000"/>
              </a:solidFill>
            </a:endParaRPr>
          </a:p>
        </p:txBody>
      </p:sp>
    </p:spTree>
    <p:extLst>
      <p:ext uri="{BB962C8B-B14F-4D97-AF65-F5344CB8AC3E}">
        <p14:creationId xmlns:p14="http://schemas.microsoft.com/office/powerpoint/2010/main" val="31671620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E64C54-A800-4CD6-9CF1-6E9516AF6956}"/>
              </a:ext>
            </a:extLst>
          </p:cNvPr>
          <p:cNvSpPr>
            <a:spLocks noGrp="1"/>
          </p:cNvSpPr>
          <p:nvPr>
            <p:ph type="title"/>
          </p:nvPr>
        </p:nvSpPr>
        <p:spPr>
          <a:xfrm>
            <a:off x="840226" y="457200"/>
            <a:ext cx="393428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5D77A8E0-DAB4-467A-9831-F98B8F4DE068}"/>
              </a:ext>
            </a:extLst>
          </p:cNvPr>
          <p:cNvSpPr>
            <a:spLocks noGrp="1"/>
          </p:cNvSpPr>
          <p:nvPr>
            <p:ph idx="1"/>
          </p:nvPr>
        </p:nvSpPr>
        <p:spPr>
          <a:xfrm>
            <a:off x="5185887" y="987426"/>
            <a:ext cx="617541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A364F789-F6E3-4D69-8D05-B40508808F0B}"/>
              </a:ext>
            </a:extLst>
          </p:cNvPr>
          <p:cNvSpPr>
            <a:spLocks noGrp="1"/>
          </p:cNvSpPr>
          <p:nvPr>
            <p:ph type="body" sz="half" idx="2"/>
          </p:nvPr>
        </p:nvSpPr>
        <p:spPr>
          <a:xfrm>
            <a:off x="840226" y="2057400"/>
            <a:ext cx="393428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E26E0E1-5A81-4422-A16E-7C21B37084B6}"/>
              </a:ext>
            </a:extLst>
          </p:cNvPr>
          <p:cNvSpPr>
            <a:spLocks noGrp="1"/>
          </p:cNvSpPr>
          <p:nvPr>
            <p:ph type="dt" sz="half" idx="10"/>
          </p:nvPr>
        </p:nvSpPr>
        <p:spPr/>
        <p:txBody>
          <a:bodyPr/>
          <a:lstStyle/>
          <a:p>
            <a:fld id="{48A87A34-81AB-432B-8DAE-1953F412C126}" type="datetimeFigureOut">
              <a:rPr lang="en-US" smtClean="0"/>
              <a:t>11/28/2022</a:t>
            </a:fld>
            <a:endParaRPr lang="en-US" dirty="0"/>
          </a:p>
        </p:txBody>
      </p:sp>
      <p:sp>
        <p:nvSpPr>
          <p:cNvPr id="6" name="Footer Placeholder 5">
            <a:extLst>
              <a:ext uri="{FF2B5EF4-FFF2-40B4-BE49-F238E27FC236}">
                <a16:creationId xmlns:a16="http://schemas.microsoft.com/office/drawing/2014/main" xmlns="" id="{CDBBA48B-048A-4B63-995B-F641F6203DD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7DF4F205-53C8-4ED1-ADBB-0A2234DF9B96}"/>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85033421"/>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5FD729A-14FF-4A7D-A729-C737BFA86509}"/>
              </a:ext>
            </a:extLst>
          </p:cNvPr>
          <p:cNvSpPr>
            <a:spLocks noGrp="1"/>
          </p:cNvSpPr>
          <p:nvPr>
            <p:ph type="title"/>
          </p:nvPr>
        </p:nvSpPr>
        <p:spPr>
          <a:xfrm>
            <a:off x="840226" y="457200"/>
            <a:ext cx="393428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A5E7D607-DD8E-4BD7-8D7E-292B66D60B2E}"/>
              </a:ext>
            </a:extLst>
          </p:cNvPr>
          <p:cNvSpPr>
            <a:spLocks noGrp="1"/>
          </p:cNvSpPr>
          <p:nvPr>
            <p:ph type="pic" idx="1"/>
          </p:nvPr>
        </p:nvSpPr>
        <p:spPr>
          <a:xfrm>
            <a:off x="5185887" y="987426"/>
            <a:ext cx="6175415"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A1F6C3E6-DC64-49F2-A61A-FD559CEE15C1}"/>
              </a:ext>
            </a:extLst>
          </p:cNvPr>
          <p:cNvSpPr>
            <a:spLocks noGrp="1"/>
          </p:cNvSpPr>
          <p:nvPr>
            <p:ph type="body" sz="half" idx="2"/>
          </p:nvPr>
        </p:nvSpPr>
        <p:spPr>
          <a:xfrm>
            <a:off x="840226" y="2057400"/>
            <a:ext cx="393428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2D9A1F4-D966-488C-8931-11E7BECC2F2C}"/>
              </a:ext>
            </a:extLst>
          </p:cNvPr>
          <p:cNvSpPr>
            <a:spLocks noGrp="1"/>
          </p:cNvSpPr>
          <p:nvPr>
            <p:ph type="dt" sz="half" idx="10"/>
          </p:nvPr>
        </p:nvSpPr>
        <p:spPr/>
        <p:txBody>
          <a:bodyPr/>
          <a:lstStyle/>
          <a:p>
            <a:fld id="{48A87A34-81AB-432B-8DAE-1953F412C126}" type="datetimeFigureOut">
              <a:rPr lang="en-US" smtClean="0"/>
              <a:pPr/>
              <a:t>11/28/2022</a:t>
            </a:fld>
            <a:endParaRPr lang="en-US" dirty="0"/>
          </a:p>
        </p:txBody>
      </p:sp>
      <p:sp>
        <p:nvSpPr>
          <p:cNvPr id="6" name="Footer Placeholder 5">
            <a:extLst>
              <a:ext uri="{FF2B5EF4-FFF2-40B4-BE49-F238E27FC236}">
                <a16:creationId xmlns:a16="http://schemas.microsoft.com/office/drawing/2014/main" xmlns="" id="{FD47B79C-288E-49DE-B3B1-C86C907535F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xmlns="" id="{7D4A5CE6-E256-4AA2-98C3-441A7030EF21}"/>
              </a:ext>
            </a:extLst>
          </p:cNvPr>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73626387"/>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F89D3140-EB94-4F2C-9F12-45466FD42B57}"/>
              </a:ext>
            </a:extLst>
          </p:cNvPr>
          <p:cNvSpPr>
            <a:spLocks noGrp="1"/>
          </p:cNvSpPr>
          <p:nvPr>
            <p:ph type="title"/>
          </p:nvPr>
        </p:nvSpPr>
        <p:spPr>
          <a:xfrm>
            <a:off x="838637" y="365126"/>
            <a:ext cx="10521077"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1D036CB0-D483-4598-8D84-D00B25D026EB}"/>
              </a:ext>
            </a:extLst>
          </p:cNvPr>
          <p:cNvSpPr>
            <a:spLocks noGrp="1"/>
          </p:cNvSpPr>
          <p:nvPr>
            <p:ph type="body" idx="1"/>
          </p:nvPr>
        </p:nvSpPr>
        <p:spPr>
          <a:xfrm>
            <a:off x="838637" y="1825625"/>
            <a:ext cx="10521077"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6FD6A16-4CC0-4E9A-BA0D-EC18A1BB5402}"/>
              </a:ext>
            </a:extLst>
          </p:cNvPr>
          <p:cNvSpPr>
            <a:spLocks noGrp="1"/>
          </p:cNvSpPr>
          <p:nvPr>
            <p:ph type="dt" sz="half" idx="2"/>
          </p:nvPr>
        </p:nvSpPr>
        <p:spPr>
          <a:xfrm>
            <a:off x="838636" y="6356351"/>
            <a:ext cx="2744629"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A87A34-81AB-432B-8DAE-1953F412C126}" type="datetimeFigureOut">
              <a:rPr lang="en-US" smtClean="0"/>
              <a:pPr/>
              <a:t>11/28/2022</a:t>
            </a:fld>
            <a:endParaRPr lang="en-US" dirty="0"/>
          </a:p>
        </p:txBody>
      </p:sp>
      <p:sp>
        <p:nvSpPr>
          <p:cNvPr id="5" name="Footer Placeholder 4">
            <a:extLst>
              <a:ext uri="{FF2B5EF4-FFF2-40B4-BE49-F238E27FC236}">
                <a16:creationId xmlns:a16="http://schemas.microsoft.com/office/drawing/2014/main" xmlns="" id="{B38CA132-2F43-43BF-8B3A-E2675BB78DCB}"/>
              </a:ext>
            </a:extLst>
          </p:cNvPr>
          <p:cNvSpPr>
            <a:spLocks noGrp="1"/>
          </p:cNvSpPr>
          <p:nvPr>
            <p:ph type="ftr" sz="quarter" idx="3"/>
          </p:nvPr>
        </p:nvSpPr>
        <p:spPr>
          <a:xfrm>
            <a:off x="4040704" y="6356351"/>
            <a:ext cx="4116943"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xmlns="" id="{EE6B3CCB-150E-4E0E-AE8A-CBB038CB66FC}"/>
              </a:ext>
            </a:extLst>
          </p:cNvPr>
          <p:cNvSpPr>
            <a:spLocks noGrp="1"/>
          </p:cNvSpPr>
          <p:nvPr>
            <p:ph type="sldNum" sz="quarter" idx="4"/>
          </p:nvPr>
        </p:nvSpPr>
        <p:spPr>
          <a:xfrm>
            <a:off x="8615085" y="6356351"/>
            <a:ext cx="2744629"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67630421"/>
      </p:ext>
    </p:extLst>
  </p:cSld>
  <p:clrMap bg1="lt1" tx1="dk1" bg2="lt2" tx2="dk2" accent1="accent1" accent2="accent2" accent3="accent3" accent4="accent4" accent5="accent5" accent6="accent6" hlink="hlink" folHlink="folHlink"/>
  <p:sldLayoutIdLst>
    <p:sldLayoutId id="2147484112" r:id="rId1"/>
    <p:sldLayoutId id="2147484113" r:id="rId2"/>
    <p:sldLayoutId id="2147484114" r:id="rId3"/>
    <p:sldLayoutId id="2147484115" r:id="rId4"/>
    <p:sldLayoutId id="2147484116" r:id="rId5"/>
    <p:sldLayoutId id="2147484117" r:id="rId6"/>
    <p:sldLayoutId id="2147484118" r:id="rId7"/>
    <p:sldLayoutId id="2147484119" r:id="rId8"/>
    <p:sldLayoutId id="2147484120" r:id="rId9"/>
    <p:sldLayoutId id="2147484121" r:id="rId10"/>
    <p:sldLayoutId id="2147484122" r:id="rId11"/>
    <p:sldLayoutId id="2147484123" r:id="rId12"/>
    <p:sldLayoutId id="2147484125" r:id="rId13"/>
    <p:sldLayoutId id="2147483959" r:id="rId14"/>
    <p:sldLayoutId id="2147483978" r:id="rId15"/>
    <p:sldLayoutId id="2147483979" r:id="rId16"/>
    <p:sldLayoutId id="2147483980" r:id="rId17"/>
    <p:sldLayoutId id="2147483981" r:id="rId18"/>
    <p:sldLayoutId id="2147483982" r:id="rId19"/>
    <p:sldLayoutId id="2147483960" r:id="rId20"/>
    <p:sldLayoutId id="2147483961" r:id="rId21"/>
    <p:sldLayoutId id="2147483966" r:id="rId22"/>
    <p:sldLayoutId id="2147483968" r:id="rId23"/>
    <p:sldLayoutId id="2147483969" r:id="rId24"/>
    <p:sldLayoutId id="2147483970" r:id="rId25"/>
    <p:sldLayoutId id="2147483971" r:id="rId26"/>
    <p:sldLayoutId id="2147483972" r:id="rId27"/>
    <p:sldLayoutId id="2147483973" r:id="rId28"/>
    <p:sldLayoutId id="2147483974" r:id="rId29"/>
    <p:sldLayoutId id="2147483975" r:id="rId30"/>
    <p:sldLayoutId id="2147483976" r:id="rId31"/>
    <p:sldLayoutId id="2147483977" r:id="rId32"/>
    <p:sldLayoutId id="2147484095" r:id="rId3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3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8" Type="http://schemas.openxmlformats.org/officeDocument/2006/relationships/hyperlink" Target="https://www.researchgate.net/publication/349190369_Lease_Finance_in_Nigeria_Current_Status_Challenges_and_Future_Prospects" TargetMode="External"/><Relationship Id="rId3" Type="http://schemas.openxmlformats.org/officeDocument/2006/relationships/image" Target="../media/image5.jpeg"/><Relationship Id="rId7" Type="http://schemas.openxmlformats.org/officeDocument/2006/relationships/hyperlink" Target="https://elannigeria.org/the-equipment-leasing-act-2015/" TargetMode="External"/><Relationship Id="rId2" Type="http://schemas.openxmlformats.org/officeDocument/2006/relationships/notesSlide" Target="../notesSlides/notesSlide24.xml"/><Relationship Id="rId1" Type="http://schemas.openxmlformats.org/officeDocument/2006/relationships/slideLayout" Target="../slideLayouts/slideLayout13.xml"/><Relationship Id="rId6" Type="http://schemas.openxmlformats.org/officeDocument/2006/relationships/hyperlink" Target="https://lawandsocietymagazine.com/equipment-leases-in-nigeria-what-every-business-owner-should-know/" TargetMode="External"/><Relationship Id="rId5" Type="http://schemas.openxmlformats.org/officeDocument/2006/relationships/hyperlink" Target="https://www.mondaq.com/nigeria/leasing/1225722/leasing-business-arrangements-in-nigeria-a-legal-and-regulatory-overview" TargetMode="External"/><Relationship Id="rId10" Type="http://schemas.openxmlformats.org/officeDocument/2006/relationships/hyperlink" Target="http://phoenixinsight.co.za/income-tax-vat-lessee/" TargetMode="External"/><Relationship Id="rId4" Type="http://schemas.openxmlformats.org/officeDocument/2006/relationships/hyperlink" Target="https://www.businessnewsdaily.com/8083-equipment-leasing-guide.html" TargetMode="External"/><Relationship Id="rId9" Type="http://schemas.openxmlformats.org/officeDocument/2006/relationships/hyperlink" Target="https://www.iasplus.com/en/standards/ifrs/ifrs-16" TargetMode="External"/></Relationships>
</file>

<file path=ppt/slides/_rels/slide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5.xml"/><Relationship Id="rId1" Type="http://schemas.openxmlformats.org/officeDocument/2006/relationships/slideLayout" Target="../slideLayouts/slideLayout4.xml"/><Relationship Id="rId4" Type="http://schemas.openxmlformats.org/officeDocument/2006/relationships/image" Target="../media/image8.wmf"/></Relationships>
</file>

<file path=ppt/slides/_rels/slide3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a:extLst>
              <a:ext uri="{FF2B5EF4-FFF2-40B4-BE49-F238E27FC236}">
                <a16:creationId xmlns:a16="http://schemas.microsoft.com/office/drawing/2014/main" xmlns="" id="{1F59855A-6E22-4366-BBD7-8E492BEC13E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60" y="0"/>
            <a:ext cx="12187190" cy="6858000"/>
          </a:xfrm>
          <a:prstGeom prst="rect">
            <a:avLst/>
          </a:prstGeom>
          <a:noFill/>
          <a:extLst>
            <a:ext uri="{909E8E84-426E-40DD-AFC4-6F175D3DCCD1}">
              <a14:hiddenFill xmlns:a14="http://schemas.microsoft.com/office/drawing/2010/main">
                <a:solidFill>
                  <a:srgbClr val="FFFFFF"/>
                </a:solidFill>
              </a14:hiddenFill>
            </a:ext>
          </a:extLst>
        </p:spPr>
      </p:pic>
      <p:sp>
        <p:nvSpPr>
          <p:cNvPr id="2" name="Flowchart: Manual Input 1">
            <a:extLst>
              <a:ext uri="{FF2B5EF4-FFF2-40B4-BE49-F238E27FC236}">
                <a16:creationId xmlns:a16="http://schemas.microsoft.com/office/drawing/2014/main" xmlns="" id="{C6F1D19B-C031-4175-91DF-0571E82418FF}"/>
              </a:ext>
            </a:extLst>
          </p:cNvPr>
          <p:cNvSpPr/>
          <p:nvPr/>
        </p:nvSpPr>
        <p:spPr>
          <a:xfrm>
            <a:off x="6670675" y="2667000"/>
            <a:ext cx="4762500" cy="3329327"/>
          </a:xfrm>
          <a:prstGeom prst="flowChartManualInput">
            <a:avLst/>
          </a:prstGeom>
          <a:solidFill>
            <a:schemeClr val="accent4"/>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dirty="0">
              <a:solidFill>
                <a:schemeClr val="tx1"/>
              </a:solidFill>
              <a:latin typeface="EYInterstate Light" panose="02000506000000020004" pitchFamily="2" charset="0"/>
            </a:endParaRPr>
          </a:p>
        </p:txBody>
      </p:sp>
      <p:grpSp>
        <p:nvGrpSpPr>
          <p:cNvPr id="4" name="Group 3">
            <a:extLst>
              <a:ext uri="{FF2B5EF4-FFF2-40B4-BE49-F238E27FC236}">
                <a16:creationId xmlns:a16="http://schemas.microsoft.com/office/drawing/2014/main" xmlns="" id="{97302504-D94D-4F1C-BA18-5752D6945B37}"/>
              </a:ext>
            </a:extLst>
          </p:cNvPr>
          <p:cNvGrpSpPr/>
          <p:nvPr/>
        </p:nvGrpSpPr>
        <p:grpSpPr>
          <a:xfrm>
            <a:off x="6784975" y="2133600"/>
            <a:ext cx="5516514" cy="4030832"/>
            <a:chOff x="993775" y="705349"/>
            <a:chExt cx="4859885" cy="3570534"/>
          </a:xfrm>
          <a:noFill/>
        </p:grpSpPr>
        <p:sp>
          <p:nvSpPr>
            <p:cNvPr id="5" name="Freeform 5">
              <a:extLst>
                <a:ext uri="{FF2B5EF4-FFF2-40B4-BE49-F238E27FC236}">
                  <a16:creationId xmlns:a16="http://schemas.microsoft.com/office/drawing/2014/main" xmlns="" id="{88A8929C-E1A0-4221-93D3-3E111579DF3A}"/>
                </a:ext>
              </a:extLst>
            </p:cNvPr>
            <p:cNvSpPr>
              <a:spLocks noChangeAspect="1"/>
            </p:cNvSpPr>
            <p:nvPr/>
          </p:nvSpPr>
          <p:spPr bwMode="gray">
            <a:xfrm rot="10800000">
              <a:off x="993775" y="705349"/>
              <a:ext cx="4859885" cy="2607748"/>
            </a:xfrm>
            <a:custGeom>
              <a:avLst/>
              <a:gdLst>
                <a:gd name="connsiteX0" fmla="*/ 0 w 10000"/>
                <a:gd name="connsiteY0" fmla="*/ 0 h 9745"/>
                <a:gd name="connsiteX1" fmla="*/ 921 w 10000"/>
                <a:gd name="connsiteY1" fmla="*/ 9745 h 9745"/>
                <a:gd name="connsiteX2" fmla="*/ 10000 w 10000"/>
                <a:gd name="connsiteY2" fmla="*/ 7201 h 9745"/>
                <a:gd name="connsiteX3" fmla="*/ 10000 w 10000"/>
                <a:gd name="connsiteY3" fmla="*/ 0 h 9745"/>
                <a:gd name="connsiteX4" fmla="*/ 0 w 10000"/>
                <a:gd name="connsiteY4" fmla="*/ 0 h 9745"/>
                <a:gd name="connsiteX0" fmla="*/ 0 w 9079"/>
                <a:gd name="connsiteY0" fmla="*/ 0 h 10000"/>
                <a:gd name="connsiteX1" fmla="*/ 0 w 9079"/>
                <a:gd name="connsiteY1" fmla="*/ 10000 h 10000"/>
                <a:gd name="connsiteX2" fmla="*/ 9079 w 9079"/>
                <a:gd name="connsiteY2" fmla="*/ 7389 h 10000"/>
                <a:gd name="connsiteX3" fmla="*/ 9079 w 9079"/>
                <a:gd name="connsiteY3" fmla="*/ 0 h 10000"/>
                <a:gd name="connsiteX4" fmla="*/ 0 w 9079"/>
                <a:gd name="connsiteY4" fmla="*/ 0 h 10000"/>
                <a:gd name="connsiteX0" fmla="*/ 5 w 10000"/>
                <a:gd name="connsiteY0" fmla="*/ 2555 h 10000"/>
                <a:gd name="connsiteX1" fmla="*/ 0 w 10000"/>
                <a:gd name="connsiteY1" fmla="*/ 10000 h 10000"/>
                <a:gd name="connsiteX2" fmla="*/ 10000 w 10000"/>
                <a:gd name="connsiteY2" fmla="*/ 7389 h 10000"/>
                <a:gd name="connsiteX3" fmla="*/ 10000 w 10000"/>
                <a:gd name="connsiteY3" fmla="*/ 0 h 10000"/>
                <a:gd name="connsiteX4" fmla="*/ 5 w 10000"/>
                <a:gd name="connsiteY4" fmla="*/ 2555 h 10000"/>
                <a:gd name="connsiteX0" fmla="*/ 5 w 10000"/>
                <a:gd name="connsiteY0" fmla="*/ 0 h 7445"/>
                <a:gd name="connsiteX1" fmla="*/ 0 w 10000"/>
                <a:gd name="connsiteY1" fmla="*/ 7445 h 7445"/>
                <a:gd name="connsiteX2" fmla="*/ 10000 w 10000"/>
                <a:gd name="connsiteY2" fmla="*/ 4834 h 7445"/>
                <a:gd name="connsiteX3" fmla="*/ 10000 w 10000"/>
                <a:gd name="connsiteY3" fmla="*/ 7 h 7445"/>
                <a:gd name="connsiteX4" fmla="*/ 5 w 10000"/>
                <a:gd name="connsiteY4" fmla="*/ 0 h 7445"/>
                <a:gd name="connsiteX0" fmla="*/ 5 w 10000"/>
                <a:gd name="connsiteY0" fmla="*/ 0 h 10000"/>
                <a:gd name="connsiteX1" fmla="*/ 0 w 10000"/>
                <a:gd name="connsiteY1" fmla="*/ 10000 h 10000"/>
                <a:gd name="connsiteX2" fmla="*/ 8453 w 10000"/>
                <a:gd name="connsiteY2" fmla="*/ 7036 h 10000"/>
                <a:gd name="connsiteX3" fmla="*/ 10000 w 10000"/>
                <a:gd name="connsiteY3" fmla="*/ 9 h 10000"/>
                <a:gd name="connsiteX4" fmla="*/ 5 w 10000"/>
                <a:gd name="connsiteY4" fmla="*/ 0 h 10000"/>
                <a:gd name="connsiteX0" fmla="*/ 5 w 8453"/>
                <a:gd name="connsiteY0" fmla="*/ 4143 h 14143"/>
                <a:gd name="connsiteX1" fmla="*/ 0 w 8453"/>
                <a:gd name="connsiteY1" fmla="*/ 14143 h 14143"/>
                <a:gd name="connsiteX2" fmla="*/ 8453 w 8453"/>
                <a:gd name="connsiteY2" fmla="*/ 11179 h 14143"/>
                <a:gd name="connsiteX3" fmla="*/ 8453 w 8453"/>
                <a:gd name="connsiteY3" fmla="*/ 0 h 14143"/>
                <a:gd name="connsiteX4" fmla="*/ 5 w 8453"/>
                <a:gd name="connsiteY4" fmla="*/ 4143 h 14143"/>
                <a:gd name="connsiteX0" fmla="*/ 6 w 10000"/>
                <a:gd name="connsiteY0" fmla="*/ 0 h 10007"/>
                <a:gd name="connsiteX1" fmla="*/ 0 w 10000"/>
                <a:gd name="connsiteY1" fmla="*/ 10007 h 10007"/>
                <a:gd name="connsiteX2" fmla="*/ 10000 w 10000"/>
                <a:gd name="connsiteY2" fmla="*/ 7911 h 10007"/>
                <a:gd name="connsiteX3" fmla="*/ 10000 w 10000"/>
                <a:gd name="connsiteY3" fmla="*/ 7 h 10007"/>
                <a:gd name="connsiteX4" fmla="*/ 6 w 10000"/>
                <a:gd name="connsiteY4" fmla="*/ 0 h 100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000" h="10007">
                  <a:moveTo>
                    <a:pt x="6" y="0"/>
                  </a:moveTo>
                  <a:cubicBezTo>
                    <a:pt x="4" y="2358"/>
                    <a:pt x="2" y="7650"/>
                    <a:pt x="0" y="10007"/>
                  </a:cubicBezTo>
                  <a:lnTo>
                    <a:pt x="10000" y="7911"/>
                  </a:lnTo>
                  <a:lnTo>
                    <a:pt x="10000" y="7"/>
                  </a:lnTo>
                  <a:lnTo>
                    <a:pt x="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sz="2800" dirty="0">
                <a:solidFill>
                  <a:srgbClr val="FFFFFF"/>
                </a:solidFill>
                <a:latin typeface="EYInterstate Light" panose="02000506000000020004" pitchFamily="2" charset="0"/>
              </a:endParaRPr>
            </a:p>
          </p:txBody>
        </p:sp>
        <p:sp>
          <p:nvSpPr>
            <p:cNvPr id="6" name="TextBox 5">
              <a:extLst>
                <a:ext uri="{FF2B5EF4-FFF2-40B4-BE49-F238E27FC236}">
                  <a16:creationId xmlns:a16="http://schemas.microsoft.com/office/drawing/2014/main" xmlns="" id="{127E820F-EAD8-4BC4-BCC0-629B21A2DFFC}"/>
                </a:ext>
              </a:extLst>
            </p:cNvPr>
            <p:cNvSpPr txBox="1"/>
            <p:nvPr/>
          </p:nvSpPr>
          <p:spPr>
            <a:xfrm>
              <a:off x="1154564" y="2070305"/>
              <a:ext cx="3934137" cy="2205578"/>
            </a:xfrm>
            <a:prstGeom prst="rect">
              <a:avLst/>
            </a:prstGeom>
            <a:grpFill/>
          </p:spPr>
          <p:txBody>
            <a:bodyPr wrap="square" lIns="0" tIns="36576" rIns="0" bIns="0" rtlCol="0">
              <a:spAutoFit/>
            </a:bodyPr>
            <a:lstStyle/>
            <a:p>
              <a:pPr>
                <a:lnSpc>
                  <a:spcPct val="85000"/>
                </a:lnSpc>
                <a:spcAft>
                  <a:spcPts val="600"/>
                </a:spcAft>
                <a:buClr>
                  <a:schemeClr val="accent2"/>
                </a:buClr>
                <a:buSzPct val="70000"/>
              </a:pPr>
              <a:r>
                <a:rPr lang="en-US" sz="2400" b="1" dirty="0">
                  <a:effectLst/>
                  <a:latin typeface="EYInterstate Light" panose="02000506000000020004" pitchFamily="2" charset="0"/>
                  <a:ea typeface="Calibri" panose="020F0502020204030204" pitchFamily="34" charset="0"/>
                  <a:cs typeface="Calibri" panose="020F0502020204030204" pitchFamily="34" charset="0"/>
                </a:rPr>
                <a:t>Analyzing the Impact of Current Tax Regulations on Equipment Leasing in Nigeria</a:t>
              </a:r>
            </a:p>
            <a:p>
              <a:pPr>
                <a:lnSpc>
                  <a:spcPct val="85000"/>
                </a:lnSpc>
                <a:spcAft>
                  <a:spcPts val="600"/>
                </a:spcAft>
                <a:buClr>
                  <a:schemeClr val="accent2"/>
                </a:buClr>
                <a:buSzPct val="70000"/>
              </a:pPr>
              <a:endParaRPr lang="en-US" sz="2400" b="1" dirty="0">
                <a:effectLst/>
                <a:latin typeface="EYInterstate Light" panose="02000506000000020004" pitchFamily="2" charset="0"/>
                <a:ea typeface="Calibri" panose="020F0502020204030204" pitchFamily="34" charset="0"/>
                <a:cs typeface="Calibri" panose="020F0502020204030204" pitchFamily="34" charset="0"/>
              </a:endParaRPr>
            </a:p>
            <a:p>
              <a:pPr>
                <a:lnSpc>
                  <a:spcPct val="85000"/>
                </a:lnSpc>
                <a:spcAft>
                  <a:spcPts val="600"/>
                </a:spcAft>
                <a:buClr>
                  <a:schemeClr val="accent2"/>
                </a:buClr>
                <a:buSzPct val="70000"/>
              </a:pPr>
              <a:r>
                <a:rPr lang="en-US" sz="2400" b="1" dirty="0">
                  <a:solidFill>
                    <a:schemeClr val="tx1">
                      <a:lumMod val="75000"/>
                    </a:schemeClr>
                  </a:solidFill>
                  <a:latin typeface="EYInterstate Light" panose="02000506000000020004" pitchFamily="2" charset="0"/>
                  <a:cs typeface="Calibri" panose="020F0502020204030204" pitchFamily="34" charset="0"/>
                </a:rPr>
                <a:t>By Sandra Chinedu Momah</a:t>
              </a:r>
            </a:p>
            <a:p>
              <a:pPr>
                <a:lnSpc>
                  <a:spcPct val="85000"/>
                </a:lnSpc>
                <a:spcAft>
                  <a:spcPts val="600"/>
                </a:spcAft>
                <a:buClr>
                  <a:schemeClr val="accent2"/>
                </a:buClr>
                <a:buSzPct val="70000"/>
              </a:pPr>
              <a:endParaRPr lang="en-US" sz="2400" b="1" dirty="0">
                <a:solidFill>
                  <a:schemeClr val="tx1">
                    <a:lumMod val="75000"/>
                  </a:schemeClr>
                </a:solidFill>
                <a:latin typeface="EYInterstate Light" panose="02000506000000020004" pitchFamily="2" charset="0"/>
                <a:cs typeface="Calibri" panose="020F0502020204030204" pitchFamily="34" charset="0"/>
              </a:endParaRPr>
            </a:p>
            <a:p>
              <a:pPr>
                <a:lnSpc>
                  <a:spcPct val="85000"/>
                </a:lnSpc>
                <a:spcAft>
                  <a:spcPts val="600"/>
                </a:spcAft>
                <a:buClr>
                  <a:schemeClr val="accent2"/>
                </a:buClr>
                <a:buSzPct val="70000"/>
              </a:pPr>
              <a:endParaRPr lang="en-US" sz="2000" b="1" dirty="0">
                <a:solidFill>
                  <a:schemeClr val="tx1">
                    <a:lumMod val="75000"/>
                  </a:schemeClr>
                </a:solidFill>
                <a:latin typeface="EYInterstate Light" panose="02000506000000020004" pitchFamily="2" charset="0"/>
              </a:endParaRPr>
            </a:p>
          </p:txBody>
        </p:sp>
        <p:sp>
          <p:nvSpPr>
            <p:cNvPr id="7" name="TextBox 6">
              <a:extLst>
                <a:ext uri="{FF2B5EF4-FFF2-40B4-BE49-F238E27FC236}">
                  <a16:creationId xmlns:a16="http://schemas.microsoft.com/office/drawing/2014/main" xmlns="" id="{0E344D4C-E8DC-40B2-AA38-F94AD010776A}"/>
                </a:ext>
              </a:extLst>
            </p:cNvPr>
            <p:cNvSpPr txBox="1"/>
            <p:nvPr/>
          </p:nvSpPr>
          <p:spPr>
            <a:xfrm>
              <a:off x="1154564" y="3178540"/>
              <a:ext cx="2112762" cy="864238"/>
            </a:xfrm>
            <a:prstGeom prst="rect">
              <a:avLst/>
            </a:prstGeom>
            <a:grpFill/>
          </p:spPr>
          <p:txBody>
            <a:bodyPr wrap="square" lIns="0" tIns="36576" rIns="0" bIns="0" rtlCol="0">
              <a:spAutoFit/>
            </a:bodyPr>
            <a:lstStyle/>
            <a:p>
              <a:pPr>
                <a:lnSpc>
                  <a:spcPct val="85000"/>
                </a:lnSpc>
                <a:spcAft>
                  <a:spcPts val="600"/>
                </a:spcAft>
                <a:buClr>
                  <a:schemeClr val="accent2"/>
                </a:buClr>
                <a:buSzPct val="70000"/>
              </a:pPr>
              <a:endParaRPr lang="en-US" sz="2000" b="1" dirty="0">
                <a:solidFill>
                  <a:schemeClr val="tx1">
                    <a:lumMod val="75000"/>
                  </a:schemeClr>
                </a:solidFill>
                <a:latin typeface="EYInterstate Light" panose="02000506000000020004" pitchFamily="2" charset="0"/>
              </a:endParaRPr>
            </a:p>
            <a:p>
              <a:pPr>
                <a:lnSpc>
                  <a:spcPct val="85000"/>
                </a:lnSpc>
                <a:spcAft>
                  <a:spcPts val="600"/>
                </a:spcAft>
                <a:buClr>
                  <a:schemeClr val="accent2"/>
                </a:buClr>
                <a:buSzPct val="70000"/>
              </a:pPr>
              <a:endParaRPr lang="en-US" sz="2000" b="1" dirty="0">
                <a:solidFill>
                  <a:schemeClr val="tx1">
                    <a:lumMod val="75000"/>
                  </a:schemeClr>
                </a:solidFill>
                <a:latin typeface="EYInterstate Light" panose="02000506000000020004" pitchFamily="2" charset="0"/>
              </a:endParaRPr>
            </a:p>
            <a:p>
              <a:pPr>
                <a:lnSpc>
                  <a:spcPct val="85000"/>
                </a:lnSpc>
                <a:spcAft>
                  <a:spcPts val="600"/>
                </a:spcAft>
                <a:buClr>
                  <a:schemeClr val="accent2"/>
                </a:buClr>
                <a:buSzPct val="70000"/>
              </a:pPr>
              <a:r>
                <a:rPr lang="en-US" sz="2000" b="1" dirty="0">
                  <a:solidFill>
                    <a:schemeClr val="tx1">
                      <a:lumMod val="75000"/>
                    </a:schemeClr>
                  </a:solidFill>
                  <a:latin typeface="EYInterstate Light" panose="02000506000000020004" pitchFamily="2" charset="0"/>
                </a:rPr>
                <a:t>November 2022</a:t>
              </a:r>
            </a:p>
          </p:txBody>
        </p:sp>
      </p:grpSp>
      <p:grpSp>
        <p:nvGrpSpPr>
          <p:cNvPr id="8" name="Group 7">
            <a:extLst>
              <a:ext uri="{FF2B5EF4-FFF2-40B4-BE49-F238E27FC236}">
                <a16:creationId xmlns:a16="http://schemas.microsoft.com/office/drawing/2014/main" xmlns="" id="{5E25646C-78B5-45E9-BBE3-28BA1284C944}"/>
              </a:ext>
            </a:extLst>
          </p:cNvPr>
          <p:cNvGrpSpPr/>
          <p:nvPr/>
        </p:nvGrpSpPr>
        <p:grpSpPr>
          <a:xfrm>
            <a:off x="460375" y="266714"/>
            <a:ext cx="1364829" cy="1511198"/>
            <a:chOff x="8711961" y="456497"/>
            <a:chExt cx="1274356" cy="1493160"/>
          </a:xfrm>
        </p:grpSpPr>
        <p:sp>
          <p:nvSpPr>
            <p:cNvPr id="9" name="object 4">
              <a:extLst>
                <a:ext uri="{FF2B5EF4-FFF2-40B4-BE49-F238E27FC236}">
                  <a16:creationId xmlns:a16="http://schemas.microsoft.com/office/drawing/2014/main" xmlns="" id="{1E0C6F18-D8C8-4C16-922E-BE9323481C17}"/>
                </a:ext>
              </a:extLst>
            </p:cNvPr>
            <p:cNvSpPr/>
            <p:nvPr/>
          </p:nvSpPr>
          <p:spPr>
            <a:xfrm>
              <a:off x="8712075" y="456497"/>
              <a:ext cx="1021080" cy="372745"/>
            </a:xfrm>
            <a:custGeom>
              <a:avLst/>
              <a:gdLst/>
              <a:ahLst/>
              <a:cxnLst/>
              <a:rect l="l" t="t" r="r" b="b"/>
              <a:pathLst>
                <a:path w="1021079" h="372744">
                  <a:moveTo>
                    <a:pt x="1020902" y="0"/>
                  </a:moveTo>
                  <a:lnTo>
                    <a:pt x="0" y="372592"/>
                  </a:lnTo>
                  <a:lnTo>
                    <a:pt x="1020902" y="192239"/>
                  </a:lnTo>
                  <a:lnTo>
                    <a:pt x="1020902" y="0"/>
                  </a:lnTo>
                  <a:close/>
                </a:path>
              </a:pathLst>
            </a:custGeom>
            <a:solidFill>
              <a:srgbClr val="FFD400"/>
            </a:solidFill>
          </p:spPr>
          <p:txBody>
            <a:bodyPr wrap="square" lIns="0" tIns="0" rIns="0" bIns="0" rtlCol="0"/>
            <a:lstStyle/>
            <a:p>
              <a:pPr algn="l" defTabSz="914034" rtl="0"/>
              <a:endParaRPr sz="2400" kern="1200" dirty="0">
                <a:solidFill>
                  <a:schemeClr val="tx1">
                    <a:lumMod val="85000"/>
                    <a:lumOff val="15000"/>
                  </a:schemeClr>
                </a:solidFill>
                <a:latin typeface="EYInterstate Light" panose="02000506000000020004" pitchFamily="2" charset="0"/>
              </a:endParaRPr>
            </a:p>
          </p:txBody>
        </p:sp>
        <p:sp>
          <p:nvSpPr>
            <p:cNvPr id="10" name="object 5">
              <a:extLst>
                <a:ext uri="{FF2B5EF4-FFF2-40B4-BE49-F238E27FC236}">
                  <a16:creationId xmlns:a16="http://schemas.microsoft.com/office/drawing/2014/main" xmlns="" id="{9DDCFAA6-26A8-4038-AE87-5FACFB156DFB}"/>
                </a:ext>
              </a:extLst>
            </p:cNvPr>
            <p:cNvSpPr/>
            <p:nvPr/>
          </p:nvSpPr>
          <p:spPr>
            <a:xfrm>
              <a:off x="8711961" y="984000"/>
              <a:ext cx="1274356" cy="965657"/>
            </a:xfrm>
            <a:prstGeom prst="rect">
              <a:avLst/>
            </a:prstGeom>
            <a:blipFill>
              <a:blip r:embed="rId3" cstate="print"/>
              <a:stretch>
                <a:fillRect/>
              </a:stretch>
            </a:blipFill>
          </p:spPr>
          <p:txBody>
            <a:bodyPr wrap="square" lIns="0" tIns="0" rIns="0" bIns="0" rtlCol="0"/>
            <a:lstStyle/>
            <a:p>
              <a:pPr algn="l" defTabSz="914034" rtl="0"/>
              <a:endParaRPr sz="2400" kern="1200" dirty="0">
                <a:solidFill>
                  <a:schemeClr val="tx1">
                    <a:lumMod val="85000"/>
                    <a:lumOff val="15000"/>
                  </a:schemeClr>
                </a:solidFill>
                <a:latin typeface="EYInterstate Light" panose="02000506000000020004" pitchFamily="2" charset="0"/>
              </a:endParaRPr>
            </a:p>
          </p:txBody>
        </p:sp>
      </p:grpSp>
    </p:spTree>
    <p:extLst>
      <p:ext uri="{BB962C8B-B14F-4D97-AF65-F5344CB8AC3E}">
        <p14:creationId xmlns:p14="http://schemas.microsoft.com/office/powerpoint/2010/main" val="32229655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8E4C1B7F-6A1F-43DA-BACE-193187CB0765}"/>
              </a:ext>
            </a:extLst>
          </p:cNvPr>
          <p:cNvSpPr/>
          <p:nvPr/>
        </p:nvSpPr>
        <p:spPr>
          <a:xfrm>
            <a:off x="0" y="-2485"/>
            <a:ext cx="12198350" cy="6870473"/>
          </a:xfrm>
          <a:prstGeom prst="rect">
            <a:avLst/>
          </a:prstGeom>
          <a:solidFill>
            <a:srgbClr val="000000">
              <a:lumMod val="85000"/>
              <a:lumOff val="15000"/>
            </a:srgbClr>
          </a:solidFill>
          <a:ln w="9525" cap="flat" cmpd="sng" algn="ctr">
            <a:noFill/>
            <a:prstDash val="solid"/>
          </a:ln>
          <a:effectLst/>
        </p:spPr>
        <p:txBody>
          <a:bodyPr rtlCol="0" anchor="t" anchorCtr="0"/>
          <a:lstStyle/>
          <a:p>
            <a:pPr defTabSz="815645">
              <a:lnSpc>
                <a:spcPct val="85000"/>
              </a:lnSpc>
              <a:spcAft>
                <a:spcPts val="562"/>
              </a:spcAft>
              <a:buClr>
                <a:srgbClr val="FFE600"/>
              </a:buClr>
              <a:buSzPct val="70000"/>
              <a:defRPr/>
            </a:pPr>
            <a:endParaRPr lang="en-IN" sz="1600" kern="0" dirty="0">
              <a:solidFill>
                <a:srgbClr val="FFE600"/>
              </a:solidFill>
              <a:latin typeface="EYInterstate Light" panose="02000506000000020004" pitchFamily="2" charset="0"/>
            </a:endParaRPr>
          </a:p>
        </p:txBody>
      </p:sp>
      <p:cxnSp>
        <p:nvCxnSpPr>
          <p:cNvPr id="11" name="Straight Connector 10">
            <a:extLst>
              <a:ext uri="{FF2B5EF4-FFF2-40B4-BE49-F238E27FC236}">
                <a16:creationId xmlns:a16="http://schemas.microsoft.com/office/drawing/2014/main" xmlns="" id="{1065C3BB-0D82-4583-9567-C1102E0639FE}"/>
              </a:ext>
            </a:extLst>
          </p:cNvPr>
          <p:cNvCxnSpPr/>
          <p:nvPr/>
        </p:nvCxnSpPr>
        <p:spPr bwMode="auto">
          <a:xfrm>
            <a:off x="1298575" y="2057400"/>
            <a:ext cx="2423317" cy="0"/>
          </a:xfrm>
          <a:prstGeom prst="line">
            <a:avLst/>
          </a:prstGeom>
          <a:solidFill>
            <a:schemeClr val="accent1"/>
          </a:solidFill>
          <a:ln w="76200" cap="flat" cmpd="sng" algn="ctr">
            <a:solidFill>
              <a:srgbClr val="FFE600"/>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cxnSp>
        <p:nvCxnSpPr>
          <p:cNvPr id="12" name="Straight Connector 11">
            <a:extLst>
              <a:ext uri="{FF2B5EF4-FFF2-40B4-BE49-F238E27FC236}">
                <a16:creationId xmlns:a16="http://schemas.microsoft.com/office/drawing/2014/main" xmlns="" id="{D318A43A-1973-403B-8690-D955A446317E}"/>
              </a:ext>
            </a:extLst>
          </p:cNvPr>
          <p:cNvCxnSpPr/>
          <p:nvPr/>
        </p:nvCxnSpPr>
        <p:spPr bwMode="auto">
          <a:xfrm>
            <a:off x="1374775" y="4876800"/>
            <a:ext cx="2423317" cy="0"/>
          </a:xfrm>
          <a:prstGeom prst="line">
            <a:avLst/>
          </a:prstGeom>
          <a:solidFill>
            <a:schemeClr val="accent1"/>
          </a:solidFill>
          <a:ln w="76200" cap="flat" cmpd="sng" algn="ctr">
            <a:solidFill>
              <a:srgbClr val="FFE600"/>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sp>
        <p:nvSpPr>
          <p:cNvPr id="13" name="Title 2">
            <a:extLst>
              <a:ext uri="{FF2B5EF4-FFF2-40B4-BE49-F238E27FC236}">
                <a16:creationId xmlns:a16="http://schemas.microsoft.com/office/drawing/2014/main" xmlns="" id="{C2A64EB5-658C-493C-83E7-637BDBFCA6B1}"/>
              </a:ext>
            </a:extLst>
          </p:cNvPr>
          <p:cNvSpPr txBox="1">
            <a:spLocks/>
          </p:cNvSpPr>
          <p:nvPr/>
        </p:nvSpPr>
        <p:spPr bwMode="auto">
          <a:xfrm>
            <a:off x="1146176" y="1676400"/>
            <a:ext cx="1447800" cy="30623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901838" rtl="0" eaLnBrk="0" fontAlgn="base" hangingPunct="0">
              <a:spcBef>
                <a:spcPct val="0"/>
              </a:spcBef>
              <a:spcAft>
                <a:spcPct val="0"/>
              </a:spcAft>
              <a:defRPr sz="1995">
                <a:solidFill>
                  <a:schemeClr val="tx2"/>
                </a:solidFill>
                <a:latin typeface="+mj-lt"/>
                <a:ea typeface="+mj-ea"/>
                <a:cs typeface="+mj-cs"/>
              </a:defRPr>
            </a:lvl1pPr>
            <a:lvl2pPr algn="l" defTabSz="901838" rtl="0" eaLnBrk="0" fontAlgn="base" hangingPunct="0">
              <a:spcBef>
                <a:spcPct val="0"/>
              </a:spcBef>
              <a:spcAft>
                <a:spcPct val="0"/>
              </a:spcAft>
              <a:defRPr sz="1995">
                <a:solidFill>
                  <a:schemeClr val="tx2"/>
                </a:solidFill>
                <a:latin typeface="EYInterstate" pitchFamily="2" charset="0"/>
              </a:defRPr>
            </a:lvl2pPr>
            <a:lvl3pPr algn="l" defTabSz="901838" rtl="0" eaLnBrk="0" fontAlgn="base" hangingPunct="0">
              <a:spcBef>
                <a:spcPct val="0"/>
              </a:spcBef>
              <a:spcAft>
                <a:spcPct val="0"/>
              </a:spcAft>
              <a:defRPr sz="1995">
                <a:solidFill>
                  <a:schemeClr val="tx2"/>
                </a:solidFill>
                <a:latin typeface="EYInterstate" pitchFamily="2" charset="0"/>
              </a:defRPr>
            </a:lvl3pPr>
            <a:lvl4pPr algn="l" defTabSz="901838" rtl="0" eaLnBrk="0" fontAlgn="base" hangingPunct="0">
              <a:spcBef>
                <a:spcPct val="0"/>
              </a:spcBef>
              <a:spcAft>
                <a:spcPct val="0"/>
              </a:spcAft>
              <a:defRPr sz="1995">
                <a:solidFill>
                  <a:schemeClr val="tx2"/>
                </a:solidFill>
                <a:latin typeface="EYInterstate" pitchFamily="2" charset="0"/>
              </a:defRPr>
            </a:lvl4pPr>
            <a:lvl5pPr algn="l" defTabSz="901838" rtl="0" eaLnBrk="0" fontAlgn="base" hangingPunct="0">
              <a:spcBef>
                <a:spcPct val="0"/>
              </a:spcBef>
              <a:spcAft>
                <a:spcPct val="0"/>
              </a:spcAft>
              <a:defRPr sz="1995">
                <a:solidFill>
                  <a:schemeClr val="tx2"/>
                </a:solidFill>
                <a:latin typeface="EYInterstate" pitchFamily="2" charset="0"/>
              </a:defRPr>
            </a:lvl5pPr>
            <a:lvl6pPr marL="414242" algn="l" defTabSz="901838" rtl="0" fontAlgn="base">
              <a:spcBef>
                <a:spcPct val="0"/>
              </a:spcBef>
              <a:spcAft>
                <a:spcPct val="0"/>
              </a:spcAft>
              <a:defRPr sz="1995">
                <a:solidFill>
                  <a:schemeClr val="tx2"/>
                </a:solidFill>
                <a:latin typeface="EYInterstate" pitchFamily="2" charset="0"/>
              </a:defRPr>
            </a:lvl6pPr>
            <a:lvl7pPr marL="828481" algn="l" defTabSz="901838" rtl="0" fontAlgn="base">
              <a:spcBef>
                <a:spcPct val="0"/>
              </a:spcBef>
              <a:spcAft>
                <a:spcPct val="0"/>
              </a:spcAft>
              <a:defRPr sz="1995">
                <a:solidFill>
                  <a:schemeClr val="tx2"/>
                </a:solidFill>
                <a:latin typeface="EYInterstate" pitchFamily="2" charset="0"/>
              </a:defRPr>
            </a:lvl7pPr>
            <a:lvl8pPr marL="1242724" algn="l" defTabSz="901838" rtl="0" fontAlgn="base">
              <a:spcBef>
                <a:spcPct val="0"/>
              </a:spcBef>
              <a:spcAft>
                <a:spcPct val="0"/>
              </a:spcAft>
              <a:defRPr sz="1995">
                <a:solidFill>
                  <a:schemeClr val="tx2"/>
                </a:solidFill>
                <a:latin typeface="EYInterstate" pitchFamily="2" charset="0"/>
              </a:defRPr>
            </a:lvl8pPr>
            <a:lvl9pPr marL="1656966" algn="l" defTabSz="901838" rtl="0" fontAlgn="base">
              <a:spcBef>
                <a:spcPct val="0"/>
              </a:spcBef>
              <a:spcAft>
                <a:spcPct val="0"/>
              </a:spcAft>
              <a:defRPr sz="1995">
                <a:solidFill>
                  <a:schemeClr val="tx2"/>
                </a:solidFill>
                <a:latin typeface="EYInterstate" pitchFamily="2" charset="0"/>
              </a:defRPr>
            </a:lvl9pPr>
          </a:lstStyle>
          <a:p>
            <a:pPr lvl="0">
              <a:buClr>
                <a:srgbClr val="000000">
                  <a:lumMod val="75000"/>
                  <a:lumOff val="25000"/>
                </a:srgbClr>
              </a:buClr>
              <a:buSzPct val="70000"/>
            </a:pPr>
            <a:r>
              <a:rPr lang="en-GB" sz="19900" b="1" kern="0" dirty="0">
                <a:solidFill>
                  <a:schemeClr val="bg1"/>
                </a:solidFill>
                <a:latin typeface="EYInterstate Light"/>
                <a:ea typeface="+mn-ea"/>
                <a:cs typeface="+mn-cs"/>
              </a:rPr>
              <a:t>3</a:t>
            </a:r>
            <a:endParaRPr lang="en-US" sz="19900" b="1" kern="0" dirty="0">
              <a:solidFill>
                <a:schemeClr val="bg1"/>
              </a:solidFill>
              <a:latin typeface="EYInterstate Light"/>
              <a:ea typeface="+mn-ea"/>
              <a:cs typeface="+mn-cs"/>
            </a:endParaRPr>
          </a:p>
        </p:txBody>
      </p:sp>
      <p:sp>
        <p:nvSpPr>
          <p:cNvPr id="14" name="Freeform 4">
            <a:extLst>
              <a:ext uri="{FF2B5EF4-FFF2-40B4-BE49-F238E27FC236}">
                <a16:creationId xmlns:a16="http://schemas.microsoft.com/office/drawing/2014/main" xmlns="" id="{F7FF9B12-01E8-4968-A3E8-64D3156D3E71}"/>
              </a:ext>
            </a:extLst>
          </p:cNvPr>
          <p:cNvSpPr>
            <a:spLocks/>
          </p:cNvSpPr>
          <p:nvPr/>
        </p:nvSpPr>
        <p:spPr bwMode="gray">
          <a:xfrm>
            <a:off x="2731788" y="2539188"/>
            <a:ext cx="6809087" cy="1804212"/>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noFill/>
          <a:ln w="9525">
            <a:noFill/>
            <a:round/>
            <a:headEnd/>
            <a:tailEnd/>
          </a:ln>
        </p:spPr>
        <p:txBody>
          <a:bodyPr vert="horz" wrap="square" lIns="91440" tIns="45720" rIns="91440" bIns="45720" numCol="1" anchor="t" anchorCtr="0" compatLnSpc="1">
            <a:prstTxWarp prst="textNoShape">
              <a:avLst/>
            </a:prstTxWarp>
          </a:bodyPr>
          <a:lstStyle/>
          <a:p>
            <a:pPr lvl="0" defTabSz="869242" fontAlgn="base">
              <a:lnSpc>
                <a:spcPct val="80000"/>
              </a:lnSpc>
              <a:spcAft>
                <a:spcPts val="200"/>
              </a:spcAft>
            </a:pPr>
            <a:r>
              <a:rPr lang="en-US" sz="4400" b="1" kern="0" dirty="0">
                <a:solidFill>
                  <a:schemeClr val="bg1"/>
                </a:solidFill>
                <a:latin typeface="EYInterstate Light" panose="02000506000000020004" pitchFamily="2" charset="0"/>
              </a:rPr>
              <a:t>Tax And Regulatory Framework for leasing in Nigeria</a:t>
            </a:r>
          </a:p>
        </p:txBody>
      </p:sp>
    </p:spTree>
    <p:extLst>
      <p:ext uri="{BB962C8B-B14F-4D97-AF65-F5344CB8AC3E}">
        <p14:creationId xmlns:p14="http://schemas.microsoft.com/office/powerpoint/2010/main" val="3687787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3175" y="0"/>
            <a:ext cx="12198350" cy="6858000"/>
            <a:chOff x="0" y="0"/>
            <a:chExt cx="12198350" cy="6858000"/>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617538" y="189424"/>
              <a:ext cx="11054488" cy="6465376"/>
              <a:chOff x="617538" y="189424"/>
              <a:chExt cx="11054488" cy="6165123"/>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617538" y="193698"/>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b="1" dirty="0">
                  <a:solidFill>
                    <a:srgbClr val="3C3C3C"/>
                  </a:solidFill>
                  <a:latin typeface="Times New Roman" panose="02020603050405020304" pitchFamily="18" charset="0"/>
                  <a:ea typeface="Calibri" panose="020F0502020204030204" pitchFamily="34" charset="0"/>
                </a:endParaRPr>
              </a:p>
              <a:p>
                <a:r>
                  <a:rPr lang="en-US" sz="1600" b="1" dirty="0">
                    <a:solidFill>
                      <a:srgbClr val="3C3C3C"/>
                    </a:solidFill>
                    <a:effectLst/>
                    <a:latin typeface="EYInterstate" panose="02000503020000020004" pitchFamily="2" charset="0"/>
                    <a:ea typeface="Calibri" panose="020F0502020204030204" pitchFamily="34" charset="0"/>
                  </a:rPr>
                  <a:t>TAX AND REGULATORY FRAMEWORK FOR LEASING IN NIGERIA </a:t>
                </a:r>
                <a:endParaRPr lang="en-US" sz="1600" dirty="0">
                  <a:solidFill>
                    <a:srgbClr val="3C3C3C"/>
                  </a:solidFill>
                  <a:latin typeface="EYInterstate" panose="02000503020000020004" pitchFamily="2" charset="0"/>
                </a:endParaRPr>
              </a:p>
            </p:txBody>
          </p:sp>
          <p:sp>
            <p:nvSpPr>
              <p:cNvPr id="28" name="Rectangle 27">
                <a:extLst>
                  <a:ext uri="{FF2B5EF4-FFF2-40B4-BE49-F238E27FC236}">
                    <a16:creationId xmlns:a16="http://schemas.microsoft.com/office/drawing/2014/main" xmlns="" id="{FC8F39A6-1D45-4E20-8C57-449A087F7F0A}"/>
                  </a:ext>
                </a:extLst>
              </p:cNvPr>
              <p:cNvSpPr/>
              <p:nvPr/>
            </p:nvSpPr>
            <p:spPr>
              <a:xfrm>
                <a:off x="10868789" y="189424"/>
                <a:ext cx="781913" cy="860400"/>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a:solidFill>
                    <a:schemeClr val="tx1"/>
                  </a:solidFill>
                  <a:latin typeface="EYInterstate Light" panose="02000506000000020004" pitchFamily="2"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7701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25" name="TextBox 24">
            <a:extLst>
              <a:ext uri="{FF2B5EF4-FFF2-40B4-BE49-F238E27FC236}">
                <a16:creationId xmlns:a16="http://schemas.microsoft.com/office/drawing/2014/main" xmlns="" id="{E517DE3F-A48D-4809-A47E-C8807C1A9347}"/>
              </a:ext>
            </a:extLst>
          </p:cNvPr>
          <p:cNvSpPr txBox="1"/>
          <p:nvPr/>
        </p:nvSpPr>
        <p:spPr>
          <a:xfrm>
            <a:off x="692944" y="1019860"/>
            <a:ext cx="10435431" cy="5464125"/>
          </a:xfrm>
          <a:prstGeom prst="rect">
            <a:avLst/>
          </a:prstGeom>
          <a:noFill/>
        </p:spPr>
        <p:txBody>
          <a:bodyPr wrap="square">
            <a:spAutoFit/>
          </a:bodyPr>
          <a:lstStyle/>
          <a:p>
            <a:pPr marL="0" marR="0" algn="just">
              <a:lnSpc>
                <a:spcPct val="107000"/>
              </a:lnSpc>
              <a:spcBef>
                <a:spcPts val="0"/>
              </a:spcBef>
              <a:spcAft>
                <a:spcPts val="800"/>
              </a:spcAft>
            </a:pPr>
            <a:endParaRPr lang="en-US" sz="1600" dirty="0">
              <a:solidFill>
                <a:srgbClr val="3C3C3C"/>
              </a:solidFill>
              <a:effectLst/>
              <a:latin typeface="EYInterstate Light" panose="02000506000000020004"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600" dirty="0">
                <a:latin typeface="EYInterstate" panose="02000503020000020004" pitchFamily="2" charset="0"/>
                <a:ea typeface="Calibri" panose="020F0502020204030204" pitchFamily="34" charset="0"/>
                <a:cs typeface="Times New Roman" panose="02020603050405020304" pitchFamily="18" charset="0"/>
              </a:rPr>
              <a:t>Applicable tax and regulatory framework for leasing arrangements</a:t>
            </a:r>
            <a:endParaRPr lang="en-US" sz="1600" dirty="0">
              <a:effectLst/>
              <a:latin typeface="EYInterstate" panose="02000503020000020004" pitchFamily="2" charset="0"/>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800"/>
              </a:spcAft>
              <a:buFont typeface="Wingdings" panose="05000000000000000000" pitchFamily="2" charset="2"/>
              <a:buChar char="v"/>
            </a:pPr>
            <a:r>
              <a:rPr lang="en-US" sz="1600" dirty="0">
                <a:effectLst/>
                <a:latin typeface="EYInterstate" panose="02000503020000020004" pitchFamily="2" charset="0"/>
                <a:ea typeface="Calibri" panose="020F0502020204030204" pitchFamily="34" charset="0"/>
                <a:cs typeface="Times New Roman" panose="02020603050405020304" pitchFamily="18" charset="0"/>
              </a:rPr>
              <a:t>Equipment Leasing Act 2015</a:t>
            </a:r>
          </a:p>
          <a:p>
            <a:pPr marL="285750" marR="0" indent="-285750" algn="just">
              <a:lnSpc>
                <a:spcPct val="107000"/>
              </a:lnSpc>
              <a:spcBef>
                <a:spcPts val="0"/>
              </a:spcBef>
              <a:spcAft>
                <a:spcPts val="800"/>
              </a:spcAft>
              <a:buFont typeface="Wingdings" panose="05000000000000000000" pitchFamily="2" charset="2"/>
              <a:buChar char="v"/>
            </a:pPr>
            <a:r>
              <a:rPr lang="en-US" sz="1600" dirty="0">
                <a:effectLst/>
                <a:latin typeface="EYInterstate" panose="02000503020000020004" pitchFamily="2" charset="0"/>
                <a:ea typeface="Calibri" panose="020F0502020204030204" pitchFamily="34" charset="0"/>
                <a:cs typeface="Times New Roman" panose="02020603050405020304" pitchFamily="18" charset="0"/>
              </a:rPr>
              <a:t>Banks and Other Financial Institutions Act 2020</a:t>
            </a:r>
          </a:p>
          <a:p>
            <a:pPr marL="285750" marR="0" indent="-285750" algn="just">
              <a:lnSpc>
                <a:spcPct val="107000"/>
              </a:lnSpc>
              <a:spcBef>
                <a:spcPts val="0"/>
              </a:spcBef>
              <a:spcAft>
                <a:spcPts val="800"/>
              </a:spcAft>
              <a:buFont typeface="Wingdings" panose="05000000000000000000" pitchFamily="2" charset="2"/>
              <a:buChar char="v"/>
            </a:pPr>
            <a:r>
              <a:rPr lang="en-US" sz="1600" dirty="0">
                <a:effectLst/>
                <a:latin typeface="EYInterstate" panose="02000503020000020004" pitchFamily="2" charset="0"/>
                <a:ea typeface="Calibri" panose="020F0502020204030204" pitchFamily="34" charset="0"/>
                <a:cs typeface="Times New Roman" panose="02020603050405020304" pitchFamily="18" charset="0"/>
              </a:rPr>
              <a:t>Central Bank of Nigeria (CBN) Revised Guidelines for Finance Companies in Nigeria 2014</a:t>
            </a:r>
          </a:p>
          <a:p>
            <a:pPr marL="285750" marR="0" indent="-285750" algn="just">
              <a:lnSpc>
                <a:spcPct val="107000"/>
              </a:lnSpc>
              <a:spcBef>
                <a:spcPts val="0"/>
              </a:spcBef>
              <a:spcAft>
                <a:spcPts val="800"/>
              </a:spcAft>
              <a:buFont typeface="Wingdings" panose="05000000000000000000" pitchFamily="2" charset="2"/>
              <a:buChar char="v"/>
            </a:pPr>
            <a:r>
              <a:rPr lang="en-US" sz="1600" dirty="0">
                <a:effectLst/>
                <a:latin typeface="EYInterstate" panose="02000503020000020004" pitchFamily="2" charset="0"/>
                <a:ea typeface="Calibri" panose="020F0502020204030204" pitchFamily="34" charset="0"/>
                <a:cs typeface="Times New Roman" panose="02020603050405020304" pitchFamily="18" charset="0"/>
              </a:rPr>
              <a:t>Capital Gains Tax (CGT) Act, Cap C1., LFN 2004 (as amended)</a:t>
            </a:r>
          </a:p>
          <a:p>
            <a:pPr marL="285750" marR="0" indent="-285750" algn="just">
              <a:lnSpc>
                <a:spcPct val="107000"/>
              </a:lnSpc>
              <a:spcBef>
                <a:spcPts val="0"/>
              </a:spcBef>
              <a:spcAft>
                <a:spcPts val="800"/>
              </a:spcAft>
              <a:buFont typeface="Wingdings" panose="05000000000000000000" pitchFamily="2" charset="2"/>
              <a:buChar char="v"/>
            </a:pPr>
            <a:r>
              <a:rPr lang="en-US" sz="1600" dirty="0">
                <a:effectLst/>
                <a:latin typeface="EYInterstate" panose="02000503020000020004" pitchFamily="2" charset="0"/>
                <a:ea typeface="Calibri" panose="020F0502020204030204" pitchFamily="34" charset="0"/>
                <a:cs typeface="Times New Roman" panose="02020603050405020304" pitchFamily="18" charset="0"/>
              </a:rPr>
              <a:t>Companies and Allied Matters Act, 2020</a:t>
            </a:r>
          </a:p>
          <a:p>
            <a:pPr marL="285750" marR="0" indent="-285750" algn="just">
              <a:lnSpc>
                <a:spcPct val="107000"/>
              </a:lnSpc>
              <a:spcBef>
                <a:spcPts val="0"/>
              </a:spcBef>
              <a:spcAft>
                <a:spcPts val="800"/>
              </a:spcAft>
              <a:buFont typeface="Wingdings" panose="05000000000000000000" pitchFamily="2" charset="2"/>
              <a:buChar char="v"/>
            </a:pPr>
            <a:r>
              <a:rPr lang="en-US" sz="1600" dirty="0">
                <a:effectLst/>
                <a:latin typeface="EYInterstate" panose="02000503020000020004" pitchFamily="2" charset="0"/>
                <a:ea typeface="Calibri" panose="020F0502020204030204" pitchFamily="34" charset="0"/>
                <a:cs typeface="Times New Roman" panose="02020603050405020304" pitchFamily="18" charset="0"/>
              </a:rPr>
              <a:t> Companies Income Tax (CIT) Act, Cap. C21., LFN 2004 (as amended)</a:t>
            </a:r>
          </a:p>
          <a:p>
            <a:pPr marL="285750" marR="0" indent="-285750" algn="just">
              <a:lnSpc>
                <a:spcPct val="107000"/>
              </a:lnSpc>
              <a:spcBef>
                <a:spcPts val="0"/>
              </a:spcBef>
              <a:spcAft>
                <a:spcPts val="800"/>
              </a:spcAft>
              <a:buFont typeface="Wingdings" panose="05000000000000000000" pitchFamily="2" charset="2"/>
              <a:buChar char="v"/>
            </a:pPr>
            <a:r>
              <a:rPr lang="en-US" sz="1600" dirty="0">
                <a:effectLst/>
                <a:latin typeface="EYInterstate" panose="02000503020000020004" pitchFamily="2" charset="0"/>
                <a:ea typeface="Calibri" panose="020F0502020204030204" pitchFamily="34" charset="0"/>
                <a:cs typeface="Times New Roman" panose="02020603050405020304" pitchFamily="18" charset="0"/>
              </a:rPr>
              <a:t>Stamp Duties Act, Cap S8, LFN 2004 (as amended)</a:t>
            </a:r>
          </a:p>
          <a:p>
            <a:pPr marL="285750" marR="0" indent="-285750" algn="just">
              <a:lnSpc>
                <a:spcPct val="107000"/>
              </a:lnSpc>
              <a:spcBef>
                <a:spcPts val="0"/>
              </a:spcBef>
              <a:spcAft>
                <a:spcPts val="800"/>
              </a:spcAft>
              <a:buFont typeface="Wingdings" panose="05000000000000000000" pitchFamily="2" charset="2"/>
              <a:buChar char="v"/>
            </a:pPr>
            <a:r>
              <a:rPr lang="en-US" sz="1600" dirty="0">
                <a:effectLst/>
                <a:latin typeface="EYInterstate" panose="02000503020000020004" pitchFamily="2" charset="0"/>
                <a:ea typeface="Calibri" panose="020F0502020204030204" pitchFamily="34" charset="0"/>
                <a:cs typeface="Times New Roman" panose="02020603050405020304" pitchFamily="18" charset="0"/>
              </a:rPr>
              <a:t>Value Added Tax Act (VAT), Cap V1, LFN 2004 (as amended)</a:t>
            </a:r>
          </a:p>
          <a:p>
            <a:pPr marL="285750" marR="0" indent="-285750" algn="just">
              <a:lnSpc>
                <a:spcPct val="107000"/>
              </a:lnSpc>
              <a:spcBef>
                <a:spcPts val="0"/>
              </a:spcBef>
              <a:spcAft>
                <a:spcPts val="800"/>
              </a:spcAft>
              <a:buFont typeface="Wingdings" panose="05000000000000000000" pitchFamily="2" charset="2"/>
              <a:buChar char="v"/>
            </a:pPr>
            <a:r>
              <a:rPr lang="en-US" sz="1600" dirty="0">
                <a:effectLst/>
                <a:latin typeface="EYInterstate" panose="02000503020000020004" pitchFamily="2" charset="0"/>
                <a:ea typeface="Calibri" panose="020F0502020204030204" pitchFamily="34" charset="0"/>
                <a:cs typeface="Times New Roman" panose="02020603050405020304" pitchFamily="18" charset="0"/>
              </a:rPr>
              <a:t>Withholding Tax Regulation</a:t>
            </a:r>
          </a:p>
          <a:p>
            <a:pPr marL="285750" indent="-285750" algn="just">
              <a:lnSpc>
                <a:spcPct val="107000"/>
              </a:lnSpc>
              <a:spcAft>
                <a:spcPts val="800"/>
              </a:spcAft>
              <a:buFont typeface="Wingdings" panose="05000000000000000000" pitchFamily="2" charset="2"/>
              <a:buChar char="v"/>
            </a:pPr>
            <a:r>
              <a:rPr lang="en-US" sz="1600" dirty="0">
                <a:effectLst/>
                <a:latin typeface="EYInterstate" panose="02000503020000020004" pitchFamily="2" charset="0"/>
                <a:ea typeface="Calibri" panose="020F0502020204030204" pitchFamily="34" charset="0"/>
                <a:cs typeface="Times New Roman" panose="02020603050405020304" pitchFamily="18" charset="0"/>
              </a:rPr>
              <a:t>Finance Acts (FA) 2019, 2020, 2021</a:t>
            </a:r>
          </a:p>
          <a:p>
            <a:pPr marL="285750" marR="0" indent="-285750" algn="just">
              <a:lnSpc>
                <a:spcPct val="107000"/>
              </a:lnSpc>
              <a:spcBef>
                <a:spcPts val="0"/>
              </a:spcBef>
              <a:spcAft>
                <a:spcPts val="800"/>
              </a:spcAft>
              <a:buFont typeface="Wingdings" panose="05000000000000000000" pitchFamily="2" charset="2"/>
              <a:buChar char="v"/>
            </a:pPr>
            <a:r>
              <a:rPr lang="en-US" sz="1600" dirty="0">
                <a:latin typeface="EYInterstate" panose="02000503020000020004" pitchFamily="2" charset="0"/>
                <a:ea typeface="Calibri" panose="020F0502020204030204" pitchFamily="34" charset="0"/>
                <a:cs typeface="Times New Roman" panose="02020603050405020304" pitchFamily="18" charset="0"/>
              </a:rPr>
              <a:t>FIRS Circular – Guidelines on the tax implications of leasing No2010/1</a:t>
            </a:r>
          </a:p>
          <a:p>
            <a:pPr marL="285750" marR="0" indent="-285750" algn="just">
              <a:lnSpc>
                <a:spcPct val="107000"/>
              </a:lnSpc>
              <a:spcBef>
                <a:spcPts val="0"/>
              </a:spcBef>
              <a:spcAft>
                <a:spcPts val="800"/>
              </a:spcAft>
              <a:buFont typeface="Wingdings" panose="05000000000000000000" pitchFamily="2" charset="2"/>
              <a:buChar char="v"/>
            </a:pPr>
            <a:r>
              <a:rPr lang="en-US" sz="1600" dirty="0">
                <a:effectLst/>
                <a:latin typeface="EYInterstate" panose="02000503020000020004" pitchFamily="2" charset="0"/>
                <a:ea typeface="Calibri" panose="020F0502020204030204" pitchFamily="34" charset="0"/>
                <a:cs typeface="Times New Roman" panose="02020603050405020304" pitchFamily="18" charset="0"/>
              </a:rPr>
              <a:t>FIRS Circular -  Tax Implications of adoption of IFRS </a:t>
            </a:r>
          </a:p>
          <a:p>
            <a:pPr marL="0" marR="0" algn="just">
              <a:lnSpc>
                <a:spcPct val="107000"/>
              </a:lnSpc>
              <a:spcBef>
                <a:spcPts val="0"/>
              </a:spcBef>
              <a:spcAft>
                <a:spcPts val="800"/>
              </a:spcAft>
            </a:pPr>
            <a:endParaRPr lang="en-US" sz="1600" dirty="0">
              <a:effectLst/>
              <a:latin typeface="EYInterstate" panose="02000503020000020004" pitchFamily="2"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89BFF33E-47E6-4484-8BCB-B69CDC15D075}"/>
              </a:ext>
            </a:extLst>
          </p:cNvPr>
          <p:cNvSpPr/>
          <p:nvPr/>
        </p:nvSpPr>
        <p:spPr>
          <a:xfrm>
            <a:off x="10890113" y="164497"/>
            <a:ext cx="781913" cy="902303"/>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b="1" dirty="0">
                <a:solidFill>
                  <a:schemeClr val="bg1"/>
                </a:solidFill>
                <a:latin typeface="EYInterstate Light" panose="02000506000000020004" pitchFamily="2" charset="0"/>
              </a:rPr>
              <a:t>Page </a:t>
            </a:r>
            <a:r>
              <a:rPr lang="en-US" sz="3600" b="1" dirty="0">
                <a:solidFill>
                  <a:schemeClr val="bg1"/>
                </a:solidFill>
                <a:latin typeface="EYInterstate Light" panose="02000506000000020004" pitchFamily="2" charset="0"/>
              </a:rPr>
              <a:t>11</a:t>
            </a:r>
            <a:endParaRPr lang="en-US" sz="1200" b="1" dirty="0">
              <a:solidFill>
                <a:schemeClr val="bg1"/>
              </a:solidFill>
              <a:latin typeface="EYInterstate Light" panose="02000506000000020004" pitchFamily="2" charset="0"/>
            </a:endParaRPr>
          </a:p>
        </p:txBody>
      </p:sp>
    </p:spTree>
    <p:extLst>
      <p:ext uri="{BB962C8B-B14F-4D97-AF65-F5344CB8AC3E}">
        <p14:creationId xmlns:p14="http://schemas.microsoft.com/office/powerpoint/2010/main" val="406970293"/>
      </p:ext>
    </p:extLst>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3175" y="0"/>
            <a:ext cx="12198350" cy="6858000"/>
            <a:chOff x="0" y="0"/>
            <a:chExt cx="12198350" cy="6858000"/>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617538" y="189424"/>
              <a:ext cx="11054488" cy="6465376"/>
              <a:chOff x="617538" y="189424"/>
              <a:chExt cx="11054488" cy="6165123"/>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617538" y="193698"/>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b="1" dirty="0">
                  <a:solidFill>
                    <a:srgbClr val="3C3C3C"/>
                  </a:solidFill>
                  <a:latin typeface="Times New Roman" panose="02020603050405020304" pitchFamily="18" charset="0"/>
                  <a:ea typeface="Calibri" panose="020F0502020204030204" pitchFamily="34" charset="0"/>
                </a:endParaRPr>
              </a:p>
              <a:p>
                <a:r>
                  <a:rPr lang="en-US" sz="1600" b="1" dirty="0">
                    <a:solidFill>
                      <a:srgbClr val="3C3C3C"/>
                    </a:solidFill>
                    <a:effectLst/>
                    <a:latin typeface="EYInterstate" panose="02000503020000020004" pitchFamily="2" charset="0"/>
                    <a:ea typeface="Calibri" panose="020F0502020204030204" pitchFamily="34" charset="0"/>
                  </a:rPr>
                  <a:t>TAX AND REGULATORY FRAMEWORK FOR LEASING IN NIGERIA </a:t>
                </a:r>
                <a:endParaRPr lang="en-US" sz="1600" dirty="0">
                  <a:solidFill>
                    <a:srgbClr val="3C3C3C"/>
                  </a:solidFill>
                  <a:latin typeface="EYInterstate" panose="02000503020000020004" pitchFamily="2" charset="0"/>
                </a:endParaRPr>
              </a:p>
              <a:p>
                <a:r>
                  <a:rPr lang="en-US" sz="1600" b="1" dirty="0">
                    <a:solidFill>
                      <a:srgbClr val="3C3C3C"/>
                    </a:solidFill>
                    <a:effectLst/>
                    <a:latin typeface="EYInterstate" panose="02000503020000020004" pitchFamily="2" charset="0"/>
                    <a:ea typeface="Calibri" panose="020F0502020204030204" pitchFamily="34" charset="0"/>
                  </a:rPr>
                  <a:t> </a:t>
                </a:r>
                <a:endParaRPr lang="en-US" sz="1600" dirty="0">
                  <a:solidFill>
                    <a:srgbClr val="3C3C3C"/>
                  </a:solidFill>
                  <a:latin typeface="EYInterstate" panose="02000503020000020004" pitchFamily="2" charset="0"/>
                </a:endParaRPr>
              </a:p>
              <a:p>
                <a:endParaRPr lang="en-US" sz="1600" dirty="0">
                  <a:solidFill>
                    <a:srgbClr val="3C3C3C"/>
                  </a:solidFill>
                  <a:latin typeface="EYInterstate" panose="02000503020000020004" pitchFamily="2" charset="0"/>
                </a:endParaRPr>
              </a:p>
            </p:txBody>
          </p:sp>
          <p:sp>
            <p:nvSpPr>
              <p:cNvPr id="28" name="Rectangle 27">
                <a:extLst>
                  <a:ext uri="{FF2B5EF4-FFF2-40B4-BE49-F238E27FC236}">
                    <a16:creationId xmlns:a16="http://schemas.microsoft.com/office/drawing/2014/main" xmlns="" id="{FC8F39A6-1D45-4E20-8C57-449A087F7F0A}"/>
                  </a:ext>
                </a:extLst>
              </p:cNvPr>
              <p:cNvSpPr/>
              <p:nvPr/>
            </p:nvSpPr>
            <p:spPr>
              <a:xfrm>
                <a:off x="10868789" y="189424"/>
                <a:ext cx="781913" cy="860400"/>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a:solidFill>
                    <a:schemeClr val="tx1"/>
                  </a:solidFill>
                  <a:latin typeface="EYInterstate Light" panose="02000506000000020004" pitchFamily="2"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7701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25" name="TextBox 24">
            <a:extLst>
              <a:ext uri="{FF2B5EF4-FFF2-40B4-BE49-F238E27FC236}">
                <a16:creationId xmlns:a16="http://schemas.microsoft.com/office/drawing/2014/main" xmlns="" id="{E517DE3F-A48D-4809-A47E-C8807C1A9347}"/>
              </a:ext>
            </a:extLst>
          </p:cNvPr>
          <p:cNvSpPr txBox="1"/>
          <p:nvPr/>
        </p:nvSpPr>
        <p:spPr>
          <a:xfrm>
            <a:off x="692944" y="1019860"/>
            <a:ext cx="10435431" cy="5001306"/>
          </a:xfrm>
          <a:prstGeom prst="rect">
            <a:avLst/>
          </a:prstGeom>
          <a:noFill/>
        </p:spPr>
        <p:txBody>
          <a:bodyPr wrap="square">
            <a:spAutoFit/>
          </a:bodyPr>
          <a:lstStyle/>
          <a:p>
            <a:pPr marL="0" marR="0" algn="just">
              <a:lnSpc>
                <a:spcPct val="107000"/>
              </a:lnSpc>
              <a:spcBef>
                <a:spcPts val="0"/>
              </a:spcBef>
              <a:spcAft>
                <a:spcPts val="800"/>
              </a:spcAft>
            </a:pPr>
            <a:endParaRPr lang="en-US" dirty="0">
              <a:effectLst/>
              <a:latin typeface="EYInterstate" panose="02000503020000020004"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dirty="0">
                <a:effectLst/>
                <a:latin typeface="EYInterstate" panose="02000503020000020004" pitchFamily="2" charset="0"/>
                <a:ea typeface="Calibri" panose="020F0502020204030204" pitchFamily="34" charset="0"/>
                <a:cs typeface="Times New Roman" panose="02020603050405020304" pitchFamily="18" charset="0"/>
              </a:rPr>
              <a:t>The accounting for leases was formerly addressed by IAS 17 and replaced by </a:t>
            </a:r>
            <a:r>
              <a:rPr lang="en-US" dirty="0">
                <a:latin typeface="EYInterstate" panose="02000503020000020004" pitchFamily="2" charset="0"/>
              </a:rPr>
              <a:t>IFRS 16 which was issued in January 2016 and applies to annual reporting periods beginning on or after 1 January 2019.</a:t>
            </a:r>
          </a:p>
          <a:p>
            <a:pPr marL="0" marR="0" algn="just">
              <a:lnSpc>
                <a:spcPct val="107000"/>
              </a:lnSpc>
              <a:spcBef>
                <a:spcPts val="0"/>
              </a:spcBef>
              <a:spcAft>
                <a:spcPts val="800"/>
              </a:spcAft>
            </a:pPr>
            <a:r>
              <a:rPr lang="en-US"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The Federal Inland Revenue Service in 2013 released an Information Circular to address the impact of IFRS on tax preparation and computation in Nigeria, and further provide clarifications on some grey areas in the adoption of the various IAS and IFRS. One of the clarifications provided was in respect of IAS 17- Leases which has now been replaced with IFRS 16. However, since the replacement by IFRS 16, FIRS is yet to come up with a specific tax treatment of lease Accounting and this has caused various tax treatment adoption.</a:t>
            </a:r>
            <a:endParaRPr lang="en-US" dirty="0">
              <a:solidFill>
                <a:srgbClr val="3C3C3C"/>
              </a:solidFill>
              <a:latin typeface="EYInterstate" panose="02000503020000020004"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In view of this</a:t>
            </a:r>
            <a:r>
              <a:rPr lang="en-US"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 we will start the review of the tax implication of lease accounting by discussing the regulatory framework, the tax treatments</a:t>
            </a:r>
            <a:r>
              <a:rPr lang="en-US"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 according to IAS 17, and </a:t>
            </a:r>
            <a:r>
              <a:rPr lang="en-US"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the current tax treatment of lease accounting</a:t>
            </a:r>
            <a:r>
              <a:rPr lang="en-US"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 since the introduction of IFRS 16</a:t>
            </a:r>
            <a:r>
              <a:rPr lang="en-US"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a:t>
            </a:r>
          </a:p>
          <a:p>
            <a:pPr marL="0" marR="0" algn="just">
              <a:lnSpc>
                <a:spcPct val="107000"/>
              </a:lnSpc>
              <a:spcBef>
                <a:spcPts val="0"/>
              </a:spcBef>
              <a:spcAft>
                <a:spcPts val="800"/>
              </a:spcAft>
            </a:pPr>
            <a:endParaRPr lang="en-US" dirty="0">
              <a:effectLst/>
              <a:latin typeface="EYInterstate" panose="02000503020000020004"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1600" dirty="0">
              <a:effectLst/>
              <a:latin typeface="EYInterstate" panose="02000503020000020004" pitchFamily="2"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89BFF33E-47E6-4484-8BCB-B69CDC15D075}"/>
              </a:ext>
            </a:extLst>
          </p:cNvPr>
          <p:cNvSpPr/>
          <p:nvPr/>
        </p:nvSpPr>
        <p:spPr>
          <a:xfrm>
            <a:off x="10890113" y="164497"/>
            <a:ext cx="781913" cy="902303"/>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b="1" dirty="0">
                <a:solidFill>
                  <a:schemeClr val="bg1"/>
                </a:solidFill>
                <a:latin typeface="EYInterstate Light" panose="02000506000000020004" pitchFamily="2" charset="0"/>
              </a:rPr>
              <a:t>Page </a:t>
            </a:r>
            <a:r>
              <a:rPr lang="en-US" sz="3600" b="1" dirty="0">
                <a:solidFill>
                  <a:schemeClr val="bg1"/>
                </a:solidFill>
                <a:latin typeface="EYInterstate Light" panose="02000506000000020004" pitchFamily="2" charset="0"/>
              </a:rPr>
              <a:t>11</a:t>
            </a:r>
            <a:endParaRPr lang="en-US" sz="1200" b="1" dirty="0">
              <a:solidFill>
                <a:schemeClr val="bg1"/>
              </a:solidFill>
              <a:latin typeface="EYInterstate Light" panose="02000506000000020004" pitchFamily="2" charset="0"/>
            </a:endParaRPr>
          </a:p>
        </p:txBody>
      </p:sp>
    </p:spTree>
    <p:extLst>
      <p:ext uri="{BB962C8B-B14F-4D97-AF65-F5344CB8AC3E}">
        <p14:creationId xmlns:p14="http://schemas.microsoft.com/office/powerpoint/2010/main" val="1621087836"/>
      </p:ext>
    </p:extLst>
  </p:cSld>
  <p:clrMapOvr>
    <a:masterClrMapping/>
  </p:clrMapOvr>
  <p:transition spd="slow">
    <p:push dir="u"/>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3175" y="-76200"/>
            <a:ext cx="12198350" cy="6858000"/>
            <a:chOff x="0" y="0"/>
            <a:chExt cx="12198350" cy="6858000"/>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617538" y="189424"/>
              <a:ext cx="11054488" cy="6465376"/>
              <a:chOff x="617538" y="189424"/>
              <a:chExt cx="11054488" cy="6165123"/>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617538" y="193698"/>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600" b="1" dirty="0">
                  <a:solidFill>
                    <a:srgbClr val="3C3C3C"/>
                  </a:solidFill>
                  <a:effectLst/>
                  <a:latin typeface="EYInterstate" panose="02000503020000020004" pitchFamily="2" charset="0"/>
                  <a:ea typeface="Calibri" panose="020F0502020204030204" pitchFamily="34" charset="0"/>
                </a:endParaRPr>
              </a:p>
              <a:p>
                <a:r>
                  <a:rPr lang="en-US" sz="1600" b="1" dirty="0">
                    <a:solidFill>
                      <a:srgbClr val="3C3C3C"/>
                    </a:solidFill>
                    <a:effectLst/>
                    <a:latin typeface="EYInterstate" panose="02000503020000020004" pitchFamily="2" charset="0"/>
                    <a:ea typeface="Calibri" panose="020F0502020204030204" pitchFamily="34" charset="0"/>
                  </a:rPr>
                  <a:t> TAX AND REGULATORY FRAMEWORK FOR LEASING IN NIGERIA </a:t>
                </a:r>
              </a:p>
              <a:p>
                <a:r>
                  <a:rPr lang="en-US" sz="1600" b="1" dirty="0">
                    <a:solidFill>
                      <a:srgbClr val="3C3C3C"/>
                    </a:solidFill>
                    <a:latin typeface="EYInterstate" panose="02000503020000020004" pitchFamily="2" charset="0"/>
                  </a:rPr>
                  <a:t>Tax implications prior to the introduction of IFRS 16 </a:t>
                </a:r>
              </a:p>
              <a:p>
                <a:endParaRPr lang="en-US" sz="1600" dirty="0">
                  <a:solidFill>
                    <a:srgbClr val="3C3C3C"/>
                  </a:solidFill>
                  <a:latin typeface="EYInterstate" panose="02000503020000020004" pitchFamily="2" charset="0"/>
                </a:endParaRPr>
              </a:p>
            </p:txBody>
          </p:sp>
          <p:sp>
            <p:nvSpPr>
              <p:cNvPr id="28" name="Rectangle 27">
                <a:extLst>
                  <a:ext uri="{FF2B5EF4-FFF2-40B4-BE49-F238E27FC236}">
                    <a16:creationId xmlns:a16="http://schemas.microsoft.com/office/drawing/2014/main" xmlns="" id="{FC8F39A6-1D45-4E20-8C57-449A087F7F0A}"/>
                  </a:ext>
                </a:extLst>
              </p:cNvPr>
              <p:cNvSpPr/>
              <p:nvPr/>
            </p:nvSpPr>
            <p:spPr>
              <a:xfrm>
                <a:off x="10868789" y="189424"/>
                <a:ext cx="781913" cy="860400"/>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a:solidFill>
                    <a:schemeClr val="tx1"/>
                  </a:solidFill>
                  <a:latin typeface="EYInterstate Light" panose="02000506000000020004" pitchFamily="2"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7701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25" name="TextBox 24">
            <a:extLst>
              <a:ext uri="{FF2B5EF4-FFF2-40B4-BE49-F238E27FC236}">
                <a16:creationId xmlns:a16="http://schemas.microsoft.com/office/drawing/2014/main" xmlns="" id="{E517DE3F-A48D-4809-A47E-C8807C1A9347}"/>
              </a:ext>
            </a:extLst>
          </p:cNvPr>
          <p:cNvSpPr txBox="1"/>
          <p:nvPr/>
        </p:nvSpPr>
        <p:spPr>
          <a:xfrm>
            <a:off x="859086" y="1246517"/>
            <a:ext cx="10650289" cy="5799857"/>
          </a:xfrm>
          <a:prstGeom prst="rect">
            <a:avLst/>
          </a:prstGeom>
          <a:noFill/>
        </p:spPr>
        <p:txBody>
          <a:bodyPr wrap="square">
            <a:spAutoFit/>
          </a:bodyPr>
          <a:lstStyle/>
          <a:p>
            <a:pPr marL="0" marR="0" algn="just">
              <a:lnSpc>
                <a:spcPct val="107000"/>
              </a:lnSpc>
              <a:spcBef>
                <a:spcPts val="0"/>
              </a:spcBef>
              <a:spcAft>
                <a:spcPts val="800"/>
              </a:spcAft>
            </a:pPr>
            <a:r>
              <a:rPr lang="en-US" sz="1600" b="1" u="sng" dirty="0">
                <a:solidFill>
                  <a:srgbClr val="FF0000"/>
                </a:solidFill>
                <a:effectLst/>
                <a:latin typeface="EYInterstate" panose="02000503020000020004" pitchFamily="2" charset="0"/>
                <a:ea typeface="Calibri" panose="020F0502020204030204" pitchFamily="34" charset="0"/>
                <a:cs typeface="Times New Roman" panose="02020603050405020304" pitchFamily="18" charset="0"/>
              </a:rPr>
              <a:t>Finance Lease</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The information circular No 2010/01 issued by the Federal Inland Revenue Service (FIRS) defined finance lease as a lease in which risks and rewards of ownership are transferred to the lessee; who is under obligation to pay such costs as insurance, maintenance and similar charges on the asset in addition to periodic lease rentals. </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In most cases, a finance lease agreement is non-cancellable and the Lessee has an option to buy the asset for a nominal amount at the expiration of the lease term. The agreement usually provides for the payment of periodic rentals to cover capital repayment and interest computed at specific rates.</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In addition, it should be noted that the lease term covers substantially (80% or more) of the useful life of the asset; or net present value of the lease at inception, using the minimum lease payments and the implicit interest rates. </a:t>
            </a:r>
            <a:r>
              <a:rPr lang="en-US" sz="1600" dirty="0" err="1">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Moreso</a:t>
            </a: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 the ownership risks and rewards are transferred to the lessee. </a:t>
            </a:r>
            <a:endPar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600" b="1" u="sng" dirty="0">
                <a:solidFill>
                  <a:srgbClr val="FF0000"/>
                </a:solidFill>
                <a:effectLst/>
                <a:latin typeface="EYInterstate" panose="02000503020000020004" pitchFamily="2" charset="0"/>
                <a:ea typeface="Calibri" panose="020F0502020204030204" pitchFamily="34" charset="0"/>
                <a:cs typeface="Times New Roman" panose="02020603050405020304" pitchFamily="18" charset="0"/>
              </a:rPr>
              <a:t> Operating Lease</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An operating lease on the other hand is any other lease other than a finance lease. Under such an arrangement, the Lessor, while granting the Lessee the right to use the leased property, retains ownership of the property, risks, obligations and benefits associated with ownership in addition to the lease rentals that he receives.</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Operating lease is usually for a shorter period of time than in a finance lease though the life span of the lease may not be known at the beginning. It should also be noted that the lease may be cancelled or renewed as may become necessary.</a:t>
            </a:r>
          </a:p>
          <a:p>
            <a:pPr marL="0" marR="0" algn="just">
              <a:lnSpc>
                <a:spcPct val="107000"/>
              </a:lnSpc>
              <a:spcBef>
                <a:spcPts val="0"/>
              </a:spcBef>
              <a:spcAft>
                <a:spcPts val="800"/>
              </a:spcAft>
            </a:pPr>
            <a:endPar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9A3FE234-C07B-4EF5-836A-1CAC9E9BEF07}"/>
              </a:ext>
            </a:extLst>
          </p:cNvPr>
          <p:cNvSpPr/>
          <p:nvPr/>
        </p:nvSpPr>
        <p:spPr>
          <a:xfrm>
            <a:off x="10864066" y="164497"/>
            <a:ext cx="781913" cy="902303"/>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b="1" dirty="0">
                <a:solidFill>
                  <a:schemeClr val="bg1"/>
                </a:solidFill>
                <a:latin typeface="EYInterstate Light" panose="02000506000000020004" pitchFamily="2" charset="0"/>
              </a:rPr>
              <a:t>Page </a:t>
            </a:r>
            <a:r>
              <a:rPr lang="en-US" sz="3600" b="1" dirty="0">
                <a:solidFill>
                  <a:schemeClr val="bg1"/>
                </a:solidFill>
                <a:latin typeface="EYInterstate Light" panose="02000506000000020004" pitchFamily="2" charset="0"/>
              </a:rPr>
              <a:t>15</a:t>
            </a:r>
            <a:endParaRPr lang="en-US" sz="1200" b="1" dirty="0">
              <a:solidFill>
                <a:schemeClr val="bg1"/>
              </a:solidFill>
              <a:latin typeface="EYInterstate Light" panose="02000506000000020004" pitchFamily="2" charset="0"/>
            </a:endParaRPr>
          </a:p>
        </p:txBody>
      </p:sp>
    </p:spTree>
    <p:extLst>
      <p:ext uri="{BB962C8B-B14F-4D97-AF65-F5344CB8AC3E}">
        <p14:creationId xmlns:p14="http://schemas.microsoft.com/office/powerpoint/2010/main" val="908422041"/>
      </p:ext>
    </p:extLst>
  </p:cSld>
  <p:clrMapOvr>
    <a:masterClrMapping/>
  </p:clrMapOvr>
  <p:transition spd="slow">
    <p:push dir="u"/>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3175" y="0"/>
            <a:ext cx="12198350" cy="6858000"/>
            <a:chOff x="0" y="0"/>
            <a:chExt cx="12198350" cy="6858000"/>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617538" y="189424"/>
              <a:ext cx="11054488" cy="6465376"/>
              <a:chOff x="617538" y="189424"/>
              <a:chExt cx="11054488" cy="6165123"/>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r>
                  <a:rPr lang="en-GB" sz="2000" dirty="0">
                    <a:solidFill>
                      <a:srgbClr val="FF0000"/>
                    </a:solidFill>
                    <a:latin typeface="EYInterstate Light" panose="02000506000000020004" pitchFamily="2" charset="0"/>
                  </a:rPr>
                  <a:t>Tax Implications of Finance lease</a:t>
                </a:r>
                <a:endParaRPr lang="en-US" sz="2000" dirty="0">
                  <a:solidFill>
                    <a:srgbClr val="FF0000"/>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617538" y="193698"/>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600" b="1" dirty="0">
                  <a:solidFill>
                    <a:srgbClr val="3C3C3C"/>
                  </a:solidFill>
                  <a:effectLst/>
                  <a:latin typeface="EYInterstate" panose="02000503020000020004" pitchFamily="2" charset="0"/>
                  <a:ea typeface="Calibri" panose="020F0502020204030204" pitchFamily="34" charset="0"/>
                </a:endParaRPr>
              </a:p>
              <a:p>
                <a:r>
                  <a:rPr lang="en-US" sz="1600" b="1" dirty="0">
                    <a:solidFill>
                      <a:srgbClr val="3C3C3C"/>
                    </a:solidFill>
                    <a:effectLst/>
                    <a:latin typeface="EYInterstate" panose="02000503020000020004" pitchFamily="2" charset="0"/>
                    <a:ea typeface="Calibri" panose="020F0502020204030204" pitchFamily="34" charset="0"/>
                  </a:rPr>
                  <a:t> TAX AND REGULATORY FRAMEWORK FOR LEASING IN NIGERIA </a:t>
                </a:r>
              </a:p>
              <a:p>
                <a:r>
                  <a:rPr lang="en-US" sz="1600" b="1" dirty="0">
                    <a:solidFill>
                      <a:srgbClr val="3C3C3C"/>
                    </a:solidFill>
                    <a:latin typeface="EYInterstate" panose="02000503020000020004" pitchFamily="2" charset="0"/>
                  </a:rPr>
                  <a:t>Tax implications prior to the introduction of IFRS 16 </a:t>
                </a:r>
              </a:p>
              <a:p>
                <a:endParaRPr lang="en-US" sz="1600" dirty="0">
                  <a:solidFill>
                    <a:srgbClr val="3C3C3C"/>
                  </a:solidFill>
                  <a:latin typeface="EYInterstate" panose="02000503020000020004" pitchFamily="2" charset="0"/>
                </a:endParaRPr>
              </a:p>
            </p:txBody>
          </p:sp>
          <p:sp>
            <p:nvSpPr>
              <p:cNvPr id="28" name="Rectangle 27">
                <a:extLst>
                  <a:ext uri="{FF2B5EF4-FFF2-40B4-BE49-F238E27FC236}">
                    <a16:creationId xmlns:a16="http://schemas.microsoft.com/office/drawing/2014/main" xmlns="" id="{FC8F39A6-1D45-4E20-8C57-449A087F7F0A}"/>
                  </a:ext>
                </a:extLst>
              </p:cNvPr>
              <p:cNvSpPr/>
              <p:nvPr/>
            </p:nvSpPr>
            <p:spPr>
              <a:xfrm>
                <a:off x="10868789" y="189424"/>
                <a:ext cx="781913" cy="860400"/>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a:solidFill>
                    <a:schemeClr val="tx1"/>
                  </a:solidFill>
                  <a:latin typeface="EYInterstate Light" panose="02000506000000020004" pitchFamily="2"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7701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10" name="Rectangle 9">
            <a:extLst>
              <a:ext uri="{FF2B5EF4-FFF2-40B4-BE49-F238E27FC236}">
                <a16:creationId xmlns:a16="http://schemas.microsoft.com/office/drawing/2014/main" xmlns="" id="{8709BB31-DD6F-4126-81F1-A46AD96EE36D}"/>
              </a:ext>
            </a:extLst>
          </p:cNvPr>
          <p:cNvSpPr/>
          <p:nvPr/>
        </p:nvSpPr>
        <p:spPr>
          <a:xfrm>
            <a:off x="10864066" y="164497"/>
            <a:ext cx="781913" cy="902303"/>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b="1" dirty="0">
                <a:solidFill>
                  <a:schemeClr val="bg1"/>
                </a:solidFill>
                <a:latin typeface="EYInterstate Light" panose="02000506000000020004" pitchFamily="2" charset="0"/>
              </a:rPr>
              <a:t>Page </a:t>
            </a:r>
            <a:r>
              <a:rPr lang="en-US" sz="3600" b="1" dirty="0">
                <a:solidFill>
                  <a:schemeClr val="bg1"/>
                </a:solidFill>
                <a:latin typeface="EYInterstate Light" panose="02000506000000020004" pitchFamily="2" charset="0"/>
              </a:rPr>
              <a:t>16</a:t>
            </a:r>
            <a:endParaRPr lang="en-US" sz="1200" b="1" dirty="0">
              <a:solidFill>
                <a:schemeClr val="bg1"/>
              </a:solidFill>
              <a:latin typeface="EYInterstate Light" panose="02000506000000020004" pitchFamily="2" charset="0"/>
            </a:endParaRPr>
          </a:p>
        </p:txBody>
      </p:sp>
      <p:grpSp>
        <p:nvGrpSpPr>
          <p:cNvPr id="2" name="Group 4">
            <a:extLst>
              <a:ext uri="{FF2B5EF4-FFF2-40B4-BE49-F238E27FC236}">
                <a16:creationId xmlns:a16="http://schemas.microsoft.com/office/drawing/2014/main" xmlns="" id="{9520A7EF-35DD-44EA-9401-2EA997EA2A74}"/>
              </a:ext>
            </a:extLst>
          </p:cNvPr>
          <p:cNvGrpSpPr>
            <a:grpSpLocks noChangeAspect="1"/>
          </p:cNvGrpSpPr>
          <p:nvPr/>
        </p:nvGrpSpPr>
        <p:grpSpPr bwMode="auto">
          <a:xfrm>
            <a:off x="773113" y="1731963"/>
            <a:ext cx="10366374" cy="4465637"/>
            <a:chOff x="487" y="1091"/>
            <a:chExt cx="6530" cy="2813"/>
          </a:xfrm>
        </p:grpSpPr>
        <p:sp>
          <p:nvSpPr>
            <p:cNvPr id="4" name="AutoShape 3">
              <a:extLst>
                <a:ext uri="{FF2B5EF4-FFF2-40B4-BE49-F238E27FC236}">
                  <a16:creationId xmlns:a16="http://schemas.microsoft.com/office/drawing/2014/main" xmlns="" id="{5AB55D01-EE5C-4A35-AFDC-66D1B27B55E4}"/>
                </a:ext>
              </a:extLst>
            </p:cNvPr>
            <p:cNvSpPr>
              <a:spLocks noChangeAspect="1" noChangeArrowheads="1" noTextEdit="1"/>
            </p:cNvSpPr>
            <p:nvPr/>
          </p:nvSpPr>
          <p:spPr bwMode="auto">
            <a:xfrm>
              <a:off x="487" y="1091"/>
              <a:ext cx="6523" cy="28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Rectangle 5">
              <a:extLst>
                <a:ext uri="{FF2B5EF4-FFF2-40B4-BE49-F238E27FC236}">
                  <a16:creationId xmlns:a16="http://schemas.microsoft.com/office/drawing/2014/main" xmlns="" id="{21A27CB1-598F-4982-A592-472366496AB6}"/>
                </a:ext>
              </a:extLst>
            </p:cNvPr>
            <p:cNvSpPr>
              <a:spLocks noChangeArrowheads="1"/>
            </p:cNvSpPr>
            <p:nvPr/>
          </p:nvSpPr>
          <p:spPr bwMode="auto">
            <a:xfrm>
              <a:off x="513" y="1096"/>
              <a:ext cx="652"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dirty="0">
                  <a:ln>
                    <a:noFill/>
                  </a:ln>
                  <a:solidFill>
                    <a:srgbClr val="000000"/>
                  </a:solidFill>
                  <a:effectLst/>
                  <a:latin typeface="EYInterstate" panose="02000503020000020004" pitchFamily="2" charset="0"/>
                </a:rPr>
                <a:t>Tax Types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6">
              <a:extLst>
                <a:ext uri="{FF2B5EF4-FFF2-40B4-BE49-F238E27FC236}">
                  <a16:creationId xmlns:a16="http://schemas.microsoft.com/office/drawing/2014/main" xmlns="" id="{198DF24F-4961-4B22-90C3-1CEA9DD87149}"/>
                </a:ext>
              </a:extLst>
            </p:cNvPr>
            <p:cNvSpPr>
              <a:spLocks noChangeArrowheads="1"/>
            </p:cNvSpPr>
            <p:nvPr/>
          </p:nvSpPr>
          <p:spPr bwMode="auto">
            <a:xfrm>
              <a:off x="1507" y="1096"/>
              <a:ext cx="461"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EYInterstate" panose="02000503020000020004" pitchFamily="2" charset="0"/>
                </a:rPr>
                <a:t>Lessee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7">
              <a:extLst>
                <a:ext uri="{FF2B5EF4-FFF2-40B4-BE49-F238E27FC236}">
                  <a16:creationId xmlns:a16="http://schemas.microsoft.com/office/drawing/2014/main" xmlns="" id="{A4249FAC-F5FE-4780-B06B-5EC7FBE8B774}"/>
                </a:ext>
              </a:extLst>
            </p:cNvPr>
            <p:cNvSpPr>
              <a:spLocks noChangeArrowheads="1"/>
            </p:cNvSpPr>
            <p:nvPr/>
          </p:nvSpPr>
          <p:spPr bwMode="auto">
            <a:xfrm>
              <a:off x="4120" y="1096"/>
              <a:ext cx="454"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EYInterstate" panose="02000503020000020004" pitchFamily="2" charset="0"/>
                </a:rPr>
                <a:t>Lessor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8">
              <a:extLst>
                <a:ext uri="{FF2B5EF4-FFF2-40B4-BE49-F238E27FC236}">
                  <a16:creationId xmlns:a16="http://schemas.microsoft.com/office/drawing/2014/main" xmlns="" id="{B3AF7986-0CDE-4C4C-941E-C1E2962CF2B4}"/>
                </a:ext>
              </a:extLst>
            </p:cNvPr>
            <p:cNvSpPr>
              <a:spLocks noChangeArrowheads="1"/>
            </p:cNvSpPr>
            <p:nvPr/>
          </p:nvSpPr>
          <p:spPr bwMode="auto">
            <a:xfrm>
              <a:off x="513" y="2294"/>
              <a:ext cx="263" cy="1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1" i="0" u="none" strike="noStrike" cap="none" normalizeH="0" baseline="0">
                  <a:ln>
                    <a:noFill/>
                  </a:ln>
                  <a:solidFill>
                    <a:srgbClr val="000000"/>
                  </a:solidFill>
                  <a:effectLst/>
                  <a:latin typeface="EYInterstate" panose="02000503020000020004" pitchFamily="2" charset="0"/>
                </a:rPr>
                <a:t>CIT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9">
              <a:extLst>
                <a:ext uri="{FF2B5EF4-FFF2-40B4-BE49-F238E27FC236}">
                  <a16:creationId xmlns:a16="http://schemas.microsoft.com/office/drawing/2014/main" xmlns="" id="{1DAF49E8-9EDD-416C-909D-1CF89AB32538}"/>
                </a:ext>
              </a:extLst>
            </p:cNvPr>
            <p:cNvSpPr>
              <a:spLocks noChangeArrowheads="1"/>
            </p:cNvSpPr>
            <p:nvPr/>
          </p:nvSpPr>
          <p:spPr bwMode="auto">
            <a:xfrm>
              <a:off x="1507" y="1367"/>
              <a:ext cx="2653"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EYInterstate" panose="02000503020000020004" pitchFamily="2" charset="0"/>
                </a:rPr>
                <a:t>-The Interest portion of the periodic lease rent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10">
              <a:extLst>
                <a:ext uri="{FF2B5EF4-FFF2-40B4-BE49-F238E27FC236}">
                  <a16:creationId xmlns:a16="http://schemas.microsoft.com/office/drawing/2014/main" xmlns="" id="{595AED5E-6A07-492A-8E85-940B85109A37}"/>
                </a:ext>
              </a:extLst>
            </p:cNvPr>
            <p:cNvSpPr>
              <a:spLocks noChangeArrowheads="1"/>
            </p:cNvSpPr>
            <p:nvPr/>
          </p:nvSpPr>
          <p:spPr bwMode="auto">
            <a:xfrm>
              <a:off x="1507" y="1499"/>
              <a:ext cx="2639"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and other related expenses such as insurance,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11">
              <a:extLst>
                <a:ext uri="{FF2B5EF4-FFF2-40B4-BE49-F238E27FC236}">
                  <a16:creationId xmlns:a16="http://schemas.microsoft.com/office/drawing/2014/main" xmlns="" id="{AFD9A79C-4CB5-4940-BBEB-67FE0624D410}"/>
                </a:ext>
              </a:extLst>
            </p:cNvPr>
            <p:cNvSpPr>
              <a:spLocks noChangeArrowheads="1"/>
            </p:cNvSpPr>
            <p:nvPr/>
          </p:nvSpPr>
          <p:spPr bwMode="auto">
            <a:xfrm>
              <a:off x="1507" y="1631"/>
              <a:ext cx="2620"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maintenance cost are deductible expenses for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6" name="Rectangle 12">
              <a:extLst>
                <a:ext uri="{FF2B5EF4-FFF2-40B4-BE49-F238E27FC236}">
                  <a16:creationId xmlns:a16="http://schemas.microsoft.com/office/drawing/2014/main" xmlns="" id="{844925FD-AF4C-4873-A7F6-FB5007DF80D4}"/>
                </a:ext>
              </a:extLst>
            </p:cNvPr>
            <p:cNvSpPr>
              <a:spLocks noChangeArrowheads="1"/>
            </p:cNvSpPr>
            <p:nvPr/>
          </p:nvSpPr>
          <p:spPr bwMode="auto">
            <a:xfrm>
              <a:off x="1507" y="1764"/>
              <a:ext cx="124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income tax purposes.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3">
              <a:extLst>
                <a:ext uri="{FF2B5EF4-FFF2-40B4-BE49-F238E27FC236}">
                  <a16:creationId xmlns:a16="http://schemas.microsoft.com/office/drawing/2014/main" xmlns="" id="{C1051AAF-07B1-4307-AAFE-0E3B117957B0}"/>
                </a:ext>
              </a:extLst>
            </p:cNvPr>
            <p:cNvSpPr>
              <a:spLocks noChangeArrowheads="1"/>
            </p:cNvSpPr>
            <p:nvPr/>
          </p:nvSpPr>
          <p:spPr bwMode="auto">
            <a:xfrm>
              <a:off x="1507" y="1896"/>
              <a:ext cx="72" cy="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4">
              <a:extLst>
                <a:ext uri="{FF2B5EF4-FFF2-40B4-BE49-F238E27FC236}">
                  <a16:creationId xmlns:a16="http://schemas.microsoft.com/office/drawing/2014/main" xmlns="" id="{68D13AF1-A868-45FC-9E26-56ADDC0A4905}"/>
                </a:ext>
              </a:extLst>
            </p:cNvPr>
            <p:cNvSpPr>
              <a:spLocks noChangeArrowheads="1"/>
            </p:cNvSpPr>
            <p:nvPr/>
          </p:nvSpPr>
          <p:spPr bwMode="auto">
            <a:xfrm>
              <a:off x="1507" y="2029"/>
              <a:ext cx="2205"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EYInterstate" panose="02000503020000020004" pitchFamily="2" charset="0"/>
                </a:rPr>
                <a:t>- The lessee is entitled to claim capital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Rectangle 15">
              <a:extLst>
                <a:ext uri="{FF2B5EF4-FFF2-40B4-BE49-F238E27FC236}">
                  <a16:creationId xmlns:a16="http://schemas.microsoft.com/office/drawing/2014/main" xmlns="" id="{68BB48EE-661E-4218-AFD4-21CB62867819}"/>
                </a:ext>
              </a:extLst>
            </p:cNvPr>
            <p:cNvSpPr>
              <a:spLocks noChangeArrowheads="1"/>
            </p:cNvSpPr>
            <p:nvPr/>
          </p:nvSpPr>
          <p:spPr bwMode="auto">
            <a:xfrm>
              <a:off x="1507" y="2161"/>
              <a:ext cx="2462"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EYInterstate" panose="02000503020000020004" pitchFamily="2" charset="0"/>
                </a:rPr>
                <a:t>allowance on capital portion of the value of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16">
              <a:extLst>
                <a:ext uri="{FF2B5EF4-FFF2-40B4-BE49-F238E27FC236}">
                  <a16:creationId xmlns:a16="http://schemas.microsoft.com/office/drawing/2014/main" xmlns="" id="{DF01B299-04F1-4D58-8303-4D53442CED7F}"/>
                </a:ext>
              </a:extLst>
            </p:cNvPr>
            <p:cNvSpPr>
              <a:spLocks noChangeArrowheads="1"/>
            </p:cNvSpPr>
            <p:nvPr/>
          </p:nvSpPr>
          <p:spPr bwMode="auto">
            <a:xfrm>
              <a:off x="1507" y="2294"/>
              <a:ext cx="1073"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the leased-assets;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17">
              <a:extLst>
                <a:ext uri="{FF2B5EF4-FFF2-40B4-BE49-F238E27FC236}">
                  <a16:creationId xmlns:a16="http://schemas.microsoft.com/office/drawing/2014/main" xmlns="" id="{4BA02192-8769-4F14-A1CF-D911F83B46D1}"/>
                </a:ext>
              </a:extLst>
            </p:cNvPr>
            <p:cNvSpPr>
              <a:spLocks noChangeArrowheads="1"/>
            </p:cNvSpPr>
            <p:nvPr/>
          </p:nvSpPr>
          <p:spPr bwMode="auto">
            <a:xfrm>
              <a:off x="4120" y="1234"/>
              <a:ext cx="2646"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-The interest portion of the rent earned by the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8">
              <a:extLst>
                <a:ext uri="{FF2B5EF4-FFF2-40B4-BE49-F238E27FC236}">
                  <a16:creationId xmlns:a16="http://schemas.microsoft.com/office/drawing/2014/main" xmlns="" id="{F6CBFFD0-4FAE-4644-8A78-E466F3ACE77B}"/>
                </a:ext>
              </a:extLst>
            </p:cNvPr>
            <p:cNvSpPr>
              <a:spLocks noChangeArrowheads="1"/>
            </p:cNvSpPr>
            <p:nvPr/>
          </p:nvSpPr>
          <p:spPr bwMode="auto">
            <a:xfrm>
              <a:off x="4120" y="1367"/>
              <a:ext cx="2771"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Lessor constitutes taxable income in the hand of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4" name="Rectangle 19">
              <a:extLst>
                <a:ext uri="{FF2B5EF4-FFF2-40B4-BE49-F238E27FC236}">
                  <a16:creationId xmlns:a16="http://schemas.microsoft.com/office/drawing/2014/main" xmlns="" id="{14FC1574-17B4-423A-8BDE-BD91F636CD87}"/>
                </a:ext>
              </a:extLst>
            </p:cNvPr>
            <p:cNvSpPr>
              <a:spLocks noChangeArrowheads="1"/>
            </p:cNvSpPr>
            <p:nvPr/>
          </p:nvSpPr>
          <p:spPr bwMode="auto">
            <a:xfrm>
              <a:off x="4120" y="1499"/>
              <a:ext cx="652"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the Lessor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5" name="Rectangle 20">
              <a:extLst>
                <a:ext uri="{FF2B5EF4-FFF2-40B4-BE49-F238E27FC236}">
                  <a16:creationId xmlns:a16="http://schemas.microsoft.com/office/drawing/2014/main" xmlns="" id="{D8EAFF6B-79B5-4F24-BBA3-4383ED34F379}"/>
                </a:ext>
              </a:extLst>
            </p:cNvPr>
            <p:cNvSpPr>
              <a:spLocks noChangeArrowheads="1"/>
            </p:cNvSpPr>
            <p:nvPr/>
          </p:nvSpPr>
          <p:spPr bwMode="auto">
            <a:xfrm>
              <a:off x="4120" y="1631"/>
              <a:ext cx="72" cy="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21">
              <a:extLst>
                <a:ext uri="{FF2B5EF4-FFF2-40B4-BE49-F238E27FC236}">
                  <a16:creationId xmlns:a16="http://schemas.microsoft.com/office/drawing/2014/main" xmlns="" id="{60B12642-E317-40AE-9F07-5E3BBBC7B5EA}"/>
                </a:ext>
              </a:extLst>
            </p:cNvPr>
            <p:cNvSpPr>
              <a:spLocks noChangeArrowheads="1"/>
            </p:cNvSpPr>
            <p:nvPr/>
          </p:nvSpPr>
          <p:spPr bwMode="auto">
            <a:xfrm>
              <a:off x="4120" y="1764"/>
              <a:ext cx="2310"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 Capital portion is a repayment of initial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9" name="Rectangle 22">
              <a:extLst>
                <a:ext uri="{FF2B5EF4-FFF2-40B4-BE49-F238E27FC236}">
                  <a16:creationId xmlns:a16="http://schemas.microsoft.com/office/drawing/2014/main" xmlns="" id="{F03905A4-0334-4BA1-A777-0E32470BCD5A}"/>
                </a:ext>
              </a:extLst>
            </p:cNvPr>
            <p:cNvSpPr>
              <a:spLocks noChangeArrowheads="1"/>
            </p:cNvSpPr>
            <p:nvPr/>
          </p:nvSpPr>
          <p:spPr bwMode="auto">
            <a:xfrm>
              <a:off x="4120" y="1896"/>
              <a:ext cx="2185"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investment and has no tax implication;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23">
              <a:extLst>
                <a:ext uri="{FF2B5EF4-FFF2-40B4-BE49-F238E27FC236}">
                  <a16:creationId xmlns:a16="http://schemas.microsoft.com/office/drawing/2014/main" xmlns="" id="{5A6DC787-0AAF-4124-BB9C-ECF24D82E496}"/>
                </a:ext>
              </a:extLst>
            </p:cNvPr>
            <p:cNvSpPr>
              <a:spLocks noChangeArrowheads="1"/>
            </p:cNvSpPr>
            <p:nvPr/>
          </p:nvSpPr>
          <p:spPr bwMode="auto">
            <a:xfrm>
              <a:off x="4120" y="2029"/>
              <a:ext cx="72" cy="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24">
              <a:extLst>
                <a:ext uri="{FF2B5EF4-FFF2-40B4-BE49-F238E27FC236}">
                  <a16:creationId xmlns:a16="http://schemas.microsoft.com/office/drawing/2014/main" xmlns="" id="{96B4D805-3633-493F-9975-35E987CA3BFE}"/>
                </a:ext>
              </a:extLst>
            </p:cNvPr>
            <p:cNvSpPr>
              <a:spLocks noChangeArrowheads="1"/>
            </p:cNvSpPr>
            <p:nvPr/>
          </p:nvSpPr>
          <p:spPr bwMode="auto">
            <a:xfrm>
              <a:off x="4120" y="2161"/>
              <a:ext cx="2442"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 The Lessor is not entitled to claim capital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5">
              <a:extLst>
                <a:ext uri="{FF2B5EF4-FFF2-40B4-BE49-F238E27FC236}">
                  <a16:creationId xmlns:a16="http://schemas.microsoft.com/office/drawing/2014/main" xmlns="" id="{B0B52D77-C27F-47D8-BF9A-D7028CFE718B}"/>
                </a:ext>
              </a:extLst>
            </p:cNvPr>
            <p:cNvSpPr>
              <a:spLocks noChangeArrowheads="1"/>
            </p:cNvSpPr>
            <p:nvPr/>
          </p:nvSpPr>
          <p:spPr bwMode="auto">
            <a:xfrm>
              <a:off x="4120" y="2294"/>
              <a:ext cx="137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EYInterstate" panose="02000503020000020004" pitchFamily="2" charset="0"/>
                </a:rPr>
                <a:t>allowance on the leased assets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Rectangle 26">
              <a:extLst>
                <a:ext uri="{FF2B5EF4-FFF2-40B4-BE49-F238E27FC236}">
                  <a16:creationId xmlns:a16="http://schemas.microsoft.com/office/drawing/2014/main" xmlns="" id="{A2DE2042-1612-479C-8D6D-0400D7954129}"/>
                </a:ext>
              </a:extLst>
            </p:cNvPr>
            <p:cNvSpPr>
              <a:spLocks noChangeArrowheads="1"/>
            </p:cNvSpPr>
            <p:nvPr/>
          </p:nvSpPr>
          <p:spPr bwMode="auto">
            <a:xfrm>
              <a:off x="513" y="2702"/>
              <a:ext cx="309"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VAT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5" name="Rectangle 27">
              <a:extLst>
                <a:ext uri="{FF2B5EF4-FFF2-40B4-BE49-F238E27FC236}">
                  <a16:creationId xmlns:a16="http://schemas.microsoft.com/office/drawing/2014/main" xmlns="" id="{170264D0-7B51-43AA-AFF7-D5CC54BEDB70}"/>
                </a:ext>
              </a:extLst>
            </p:cNvPr>
            <p:cNvSpPr>
              <a:spLocks noChangeArrowheads="1"/>
            </p:cNvSpPr>
            <p:nvPr/>
          </p:nvSpPr>
          <p:spPr bwMode="auto">
            <a:xfrm>
              <a:off x="1507" y="2437"/>
              <a:ext cx="2370"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The input tax incurred on purchase of the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28">
              <a:extLst>
                <a:ext uri="{FF2B5EF4-FFF2-40B4-BE49-F238E27FC236}">
                  <a16:creationId xmlns:a16="http://schemas.microsoft.com/office/drawing/2014/main" xmlns="" id="{22575E8A-C3DE-4536-8B46-C39CCCAAFFE8}"/>
                </a:ext>
              </a:extLst>
            </p:cNvPr>
            <p:cNvSpPr>
              <a:spLocks noChangeArrowheads="1"/>
            </p:cNvSpPr>
            <p:nvPr/>
          </p:nvSpPr>
          <p:spPr bwMode="auto">
            <a:xfrm>
              <a:off x="1507" y="2569"/>
              <a:ext cx="2613"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assets is to be capitalised with the cost of the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7" name="Rectangle 29">
              <a:extLst>
                <a:ext uri="{FF2B5EF4-FFF2-40B4-BE49-F238E27FC236}">
                  <a16:creationId xmlns:a16="http://schemas.microsoft.com/office/drawing/2014/main" xmlns="" id="{8A91B43B-FC59-458A-8E76-DDE2F98BFD7A}"/>
                </a:ext>
              </a:extLst>
            </p:cNvPr>
            <p:cNvSpPr>
              <a:spLocks noChangeArrowheads="1"/>
            </p:cNvSpPr>
            <p:nvPr/>
          </p:nvSpPr>
          <p:spPr bwMode="auto">
            <a:xfrm>
              <a:off x="1507" y="2702"/>
              <a:ext cx="289"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EYInterstate" panose="02000503020000020004" pitchFamily="2" charset="0"/>
                </a:rPr>
                <a:t>assets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8" name="Rectangle 30">
              <a:extLst>
                <a:ext uri="{FF2B5EF4-FFF2-40B4-BE49-F238E27FC236}">
                  <a16:creationId xmlns:a16="http://schemas.microsoft.com/office/drawing/2014/main" xmlns="" id="{40AE85E4-9D33-487C-ACE1-68E827DDC83F}"/>
                </a:ext>
              </a:extLst>
            </p:cNvPr>
            <p:cNvSpPr>
              <a:spLocks noChangeArrowheads="1"/>
            </p:cNvSpPr>
            <p:nvPr/>
          </p:nvSpPr>
          <p:spPr bwMode="auto">
            <a:xfrm>
              <a:off x="4120" y="2569"/>
              <a:ext cx="2863"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Interest earned by the Lessor on finance lease is a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1">
              <a:extLst>
                <a:ext uri="{FF2B5EF4-FFF2-40B4-BE49-F238E27FC236}">
                  <a16:creationId xmlns:a16="http://schemas.microsoft.com/office/drawing/2014/main" xmlns="" id="{90D245F9-FA95-4C8A-BFF8-0BD82DCD19FB}"/>
                </a:ext>
              </a:extLst>
            </p:cNvPr>
            <p:cNvSpPr>
              <a:spLocks noChangeArrowheads="1"/>
            </p:cNvSpPr>
            <p:nvPr/>
          </p:nvSpPr>
          <p:spPr bwMode="auto">
            <a:xfrm>
              <a:off x="4120" y="2702"/>
              <a:ext cx="257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return on investment and is not liable to VAT.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32">
              <a:extLst>
                <a:ext uri="{FF2B5EF4-FFF2-40B4-BE49-F238E27FC236}">
                  <a16:creationId xmlns:a16="http://schemas.microsoft.com/office/drawing/2014/main" xmlns="" id="{5649D6B2-3334-4035-9584-F81756A392F4}"/>
                </a:ext>
              </a:extLst>
            </p:cNvPr>
            <p:cNvSpPr>
              <a:spLocks noChangeArrowheads="1"/>
            </p:cNvSpPr>
            <p:nvPr/>
          </p:nvSpPr>
          <p:spPr bwMode="auto">
            <a:xfrm>
              <a:off x="513" y="3099"/>
              <a:ext cx="329"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WHT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1" name="Rectangle 33">
              <a:extLst>
                <a:ext uri="{FF2B5EF4-FFF2-40B4-BE49-F238E27FC236}">
                  <a16:creationId xmlns:a16="http://schemas.microsoft.com/office/drawing/2014/main" xmlns="" id="{6007B897-BA00-4A2F-996D-F8929606C5EF}"/>
                </a:ext>
              </a:extLst>
            </p:cNvPr>
            <p:cNvSpPr>
              <a:spLocks noChangeArrowheads="1"/>
            </p:cNvSpPr>
            <p:nvPr/>
          </p:nvSpPr>
          <p:spPr bwMode="auto">
            <a:xfrm>
              <a:off x="1507" y="2834"/>
              <a:ext cx="2574"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The Lessee has a duty to withhold tax at 10%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2" name="Rectangle 34">
              <a:extLst>
                <a:ext uri="{FF2B5EF4-FFF2-40B4-BE49-F238E27FC236}">
                  <a16:creationId xmlns:a16="http://schemas.microsoft.com/office/drawing/2014/main" xmlns="" id="{7B7C96D7-D494-4588-BFA4-5004CE0A8FB7}"/>
                </a:ext>
              </a:extLst>
            </p:cNvPr>
            <p:cNvSpPr>
              <a:spLocks noChangeArrowheads="1"/>
            </p:cNvSpPr>
            <p:nvPr/>
          </p:nvSpPr>
          <p:spPr bwMode="auto">
            <a:xfrm>
              <a:off x="1507" y="2967"/>
              <a:ext cx="190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EYInterstate" panose="02000503020000020004" pitchFamily="2" charset="0"/>
                </a:rPr>
                <a:t>on the interest portion of the lease rental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Rectangle 35">
              <a:extLst>
                <a:ext uri="{FF2B5EF4-FFF2-40B4-BE49-F238E27FC236}">
                  <a16:creationId xmlns:a16="http://schemas.microsoft.com/office/drawing/2014/main" xmlns="" id="{36F46E55-8DE1-4E12-A8F4-B6BBB12EDB03}"/>
                </a:ext>
              </a:extLst>
            </p:cNvPr>
            <p:cNvSpPr>
              <a:spLocks noChangeArrowheads="1"/>
            </p:cNvSpPr>
            <p:nvPr/>
          </p:nvSpPr>
          <p:spPr bwMode="auto">
            <a:xfrm>
              <a:off x="1507" y="309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Rectangle 36">
              <a:extLst>
                <a:ext uri="{FF2B5EF4-FFF2-40B4-BE49-F238E27FC236}">
                  <a16:creationId xmlns:a16="http://schemas.microsoft.com/office/drawing/2014/main" xmlns="" id="{5A16FC34-24F4-4F0A-B05D-8A304298BEE5}"/>
                </a:ext>
              </a:extLst>
            </p:cNvPr>
            <p:cNvSpPr>
              <a:spLocks noChangeArrowheads="1"/>
            </p:cNvSpPr>
            <p:nvPr/>
          </p:nvSpPr>
          <p:spPr bwMode="auto">
            <a:xfrm>
              <a:off x="4120" y="2834"/>
              <a:ext cx="2321"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200" dirty="0">
                  <a:solidFill>
                    <a:srgbClr val="000000"/>
                  </a:solidFill>
                  <a:latin typeface="EYInterstate" panose="02000503020000020004" pitchFamily="2" charset="0"/>
                </a:rPr>
                <a:t>Credit note will be issued in the name of the Lessor</a:t>
              </a:r>
              <a:r>
                <a:rPr kumimoji="0" lang="en-US" altLang="en-US" sz="1200" b="0" i="0" u="none" strike="noStrike" cap="none" normalizeH="0" baseline="0" dirty="0">
                  <a:ln>
                    <a:noFill/>
                  </a:ln>
                  <a:solidFill>
                    <a:srgbClr val="000000"/>
                  </a:solidFill>
                  <a:effectLst/>
                  <a:latin typeface="EYInterstate" panose="02000503020000020004" pitchFamily="2"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Rectangle 37">
              <a:extLst>
                <a:ext uri="{FF2B5EF4-FFF2-40B4-BE49-F238E27FC236}">
                  <a16:creationId xmlns:a16="http://schemas.microsoft.com/office/drawing/2014/main" xmlns="" id="{1D79F345-EAC0-4068-A867-011D9E88C6C1}"/>
                </a:ext>
              </a:extLst>
            </p:cNvPr>
            <p:cNvSpPr>
              <a:spLocks noChangeArrowheads="1"/>
            </p:cNvSpPr>
            <p:nvPr/>
          </p:nvSpPr>
          <p:spPr bwMode="auto">
            <a:xfrm>
              <a:off x="4120" y="2967"/>
              <a:ext cx="26" cy="1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rgbClr val="000000"/>
                  </a:solidFill>
                  <a:effectLst/>
                  <a:latin typeface="EYInterstate" panose="02000503020000020004" pitchFamily="2"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6" name="Rectangle 38">
              <a:extLst>
                <a:ext uri="{FF2B5EF4-FFF2-40B4-BE49-F238E27FC236}">
                  <a16:creationId xmlns:a16="http://schemas.microsoft.com/office/drawing/2014/main" xmlns="" id="{BD3D016D-8993-424B-A9A4-82B2B4FD2D93}"/>
                </a:ext>
              </a:extLst>
            </p:cNvPr>
            <p:cNvSpPr>
              <a:spLocks noChangeArrowheads="1"/>
            </p:cNvSpPr>
            <p:nvPr/>
          </p:nvSpPr>
          <p:spPr bwMode="auto">
            <a:xfrm>
              <a:off x="4120" y="309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7" name="Rectangle 39">
              <a:extLst>
                <a:ext uri="{FF2B5EF4-FFF2-40B4-BE49-F238E27FC236}">
                  <a16:creationId xmlns:a16="http://schemas.microsoft.com/office/drawing/2014/main" xmlns="" id="{B1771714-45E6-4A77-9B9B-15DC5E7FB133}"/>
                </a:ext>
              </a:extLst>
            </p:cNvPr>
            <p:cNvSpPr>
              <a:spLocks noChangeArrowheads="1"/>
            </p:cNvSpPr>
            <p:nvPr/>
          </p:nvSpPr>
          <p:spPr bwMode="auto">
            <a:xfrm>
              <a:off x="513" y="3761"/>
              <a:ext cx="303"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CGT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8" name="Rectangle 40">
              <a:extLst>
                <a:ext uri="{FF2B5EF4-FFF2-40B4-BE49-F238E27FC236}">
                  <a16:creationId xmlns:a16="http://schemas.microsoft.com/office/drawing/2014/main" xmlns="" id="{E9939824-FE68-4F6F-85F5-75F3C93F25BD}"/>
                </a:ext>
              </a:extLst>
            </p:cNvPr>
            <p:cNvSpPr>
              <a:spLocks noChangeArrowheads="1"/>
            </p:cNvSpPr>
            <p:nvPr/>
          </p:nvSpPr>
          <p:spPr bwMode="auto">
            <a:xfrm>
              <a:off x="1507" y="3232"/>
              <a:ext cx="2659"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CGT will not be applicable to the Lessee unless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9" name="Rectangle 41">
              <a:extLst>
                <a:ext uri="{FF2B5EF4-FFF2-40B4-BE49-F238E27FC236}">
                  <a16:creationId xmlns:a16="http://schemas.microsoft.com/office/drawing/2014/main" xmlns="" id="{65B7FA6B-E679-443E-9A20-C23143373517}"/>
                </a:ext>
              </a:extLst>
            </p:cNvPr>
            <p:cNvSpPr>
              <a:spLocks noChangeArrowheads="1"/>
            </p:cNvSpPr>
            <p:nvPr/>
          </p:nvSpPr>
          <p:spPr bwMode="auto">
            <a:xfrm>
              <a:off x="1507" y="3364"/>
              <a:ext cx="2567"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the gain arose from the sale of his interest in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0" name="Rectangle 42">
              <a:extLst>
                <a:ext uri="{FF2B5EF4-FFF2-40B4-BE49-F238E27FC236}">
                  <a16:creationId xmlns:a16="http://schemas.microsoft.com/office/drawing/2014/main" xmlns="" id="{8F36D498-E8DF-4B25-810F-1C1EB64AB685}"/>
                </a:ext>
              </a:extLst>
            </p:cNvPr>
            <p:cNvSpPr>
              <a:spLocks noChangeArrowheads="1"/>
            </p:cNvSpPr>
            <p:nvPr/>
          </p:nvSpPr>
          <p:spPr bwMode="auto">
            <a:xfrm>
              <a:off x="1507" y="3497"/>
              <a:ext cx="2567"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the lease. However, he will be liable to CGT if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1" name="Rectangle 43">
              <a:extLst>
                <a:ext uri="{FF2B5EF4-FFF2-40B4-BE49-F238E27FC236}">
                  <a16:creationId xmlns:a16="http://schemas.microsoft.com/office/drawing/2014/main" xmlns="" id="{25B815BD-3397-4E78-861F-B88CFB670658}"/>
                </a:ext>
              </a:extLst>
            </p:cNvPr>
            <p:cNvSpPr>
              <a:spLocks noChangeArrowheads="1"/>
            </p:cNvSpPr>
            <p:nvPr/>
          </p:nvSpPr>
          <p:spPr bwMode="auto">
            <a:xfrm>
              <a:off x="1507" y="3629"/>
              <a:ext cx="2192"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the leased asset was sold by him after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2" name="Rectangle 44">
              <a:extLst>
                <a:ext uri="{FF2B5EF4-FFF2-40B4-BE49-F238E27FC236}">
                  <a16:creationId xmlns:a16="http://schemas.microsoft.com/office/drawing/2014/main" xmlns="" id="{1D84F3A7-D357-41DA-AA81-1F537178CB50}"/>
                </a:ext>
              </a:extLst>
            </p:cNvPr>
            <p:cNvSpPr>
              <a:spLocks noChangeArrowheads="1"/>
            </p:cNvSpPr>
            <p:nvPr/>
          </p:nvSpPr>
          <p:spPr bwMode="auto">
            <a:xfrm>
              <a:off x="1507" y="3761"/>
              <a:ext cx="1757"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exercising the purchase option</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3" name="Rectangle 45">
              <a:extLst>
                <a:ext uri="{FF2B5EF4-FFF2-40B4-BE49-F238E27FC236}">
                  <a16:creationId xmlns:a16="http://schemas.microsoft.com/office/drawing/2014/main" xmlns="" id="{137FA3B4-D6DF-4535-AB21-8F1DC396CDF6}"/>
                </a:ext>
              </a:extLst>
            </p:cNvPr>
            <p:cNvSpPr>
              <a:spLocks noChangeArrowheads="1"/>
            </p:cNvSpPr>
            <p:nvPr/>
          </p:nvSpPr>
          <p:spPr bwMode="auto">
            <a:xfrm>
              <a:off x="4120" y="3497"/>
              <a:ext cx="2653"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If the asset is disposed at the expiration of the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4" name="Rectangle 46">
              <a:extLst>
                <a:ext uri="{FF2B5EF4-FFF2-40B4-BE49-F238E27FC236}">
                  <a16:creationId xmlns:a16="http://schemas.microsoft.com/office/drawing/2014/main" xmlns="" id="{7B31E09D-11FB-4654-A11E-B4F5526C1E0C}"/>
                </a:ext>
              </a:extLst>
            </p:cNvPr>
            <p:cNvSpPr>
              <a:spLocks noChangeArrowheads="1"/>
            </p:cNvSpPr>
            <p:nvPr/>
          </p:nvSpPr>
          <p:spPr bwMode="auto">
            <a:xfrm>
              <a:off x="4120" y="3629"/>
              <a:ext cx="2679"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lease period, any capital gain realised would be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5" name="Rectangle 47">
              <a:extLst>
                <a:ext uri="{FF2B5EF4-FFF2-40B4-BE49-F238E27FC236}">
                  <a16:creationId xmlns:a16="http://schemas.microsoft.com/office/drawing/2014/main" xmlns="" id="{C2A7CADE-3BD2-465D-B44B-5233F394B3BA}"/>
                </a:ext>
              </a:extLst>
            </p:cNvPr>
            <p:cNvSpPr>
              <a:spLocks noChangeArrowheads="1"/>
            </p:cNvSpPr>
            <p:nvPr/>
          </p:nvSpPr>
          <p:spPr bwMode="auto">
            <a:xfrm>
              <a:off x="4120" y="3761"/>
              <a:ext cx="882" cy="1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a:ln>
                    <a:noFill/>
                  </a:ln>
                  <a:solidFill>
                    <a:srgbClr val="000000"/>
                  </a:solidFill>
                  <a:effectLst/>
                  <a:latin typeface="EYInterstate" panose="02000503020000020004" pitchFamily="2" charset="0"/>
                </a:rPr>
                <a:t>subject to CGT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56" name="Rectangle 48">
              <a:extLst>
                <a:ext uri="{FF2B5EF4-FFF2-40B4-BE49-F238E27FC236}">
                  <a16:creationId xmlns:a16="http://schemas.microsoft.com/office/drawing/2014/main" xmlns="" id="{237526C2-3148-47FC-ADDD-58E6A14BF8F5}"/>
                </a:ext>
              </a:extLst>
            </p:cNvPr>
            <p:cNvSpPr>
              <a:spLocks noChangeArrowheads="1"/>
            </p:cNvSpPr>
            <p:nvPr/>
          </p:nvSpPr>
          <p:spPr bwMode="auto">
            <a:xfrm>
              <a:off x="487" y="1091"/>
              <a:ext cx="7"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Rectangle 49">
              <a:extLst>
                <a:ext uri="{FF2B5EF4-FFF2-40B4-BE49-F238E27FC236}">
                  <a16:creationId xmlns:a16="http://schemas.microsoft.com/office/drawing/2014/main" xmlns="" id="{384C5A6E-CAA9-426F-8E9E-F4CBB5FD50AF}"/>
                </a:ext>
              </a:extLst>
            </p:cNvPr>
            <p:cNvSpPr>
              <a:spLocks noChangeArrowheads="1"/>
            </p:cNvSpPr>
            <p:nvPr/>
          </p:nvSpPr>
          <p:spPr bwMode="auto">
            <a:xfrm>
              <a:off x="1481" y="1091"/>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8" name="Rectangle 50">
              <a:extLst>
                <a:ext uri="{FF2B5EF4-FFF2-40B4-BE49-F238E27FC236}">
                  <a16:creationId xmlns:a16="http://schemas.microsoft.com/office/drawing/2014/main" xmlns="" id="{9CAC1484-0C1D-48BE-884C-CA15D97A3F65}"/>
                </a:ext>
              </a:extLst>
            </p:cNvPr>
            <p:cNvSpPr>
              <a:spLocks noChangeArrowheads="1"/>
            </p:cNvSpPr>
            <p:nvPr/>
          </p:nvSpPr>
          <p:spPr bwMode="auto">
            <a:xfrm>
              <a:off x="4094" y="1091"/>
              <a:ext cx="7"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Line 51">
              <a:extLst>
                <a:ext uri="{FF2B5EF4-FFF2-40B4-BE49-F238E27FC236}">
                  <a16:creationId xmlns:a16="http://schemas.microsoft.com/office/drawing/2014/main" xmlns="" id="{99BCE290-25D4-4F00-A7C4-6943F2F57FCC}"/>
                </a:ext>
              </a:extLst>
            </p:cNvPr>
            <p:cNvSpPr>
              <a:spLocks noChangeShapeType="1"/>
            </p:cNvSpPr>
            <p:nvPr/>
          </p:nvSpPr>
          <p:spPr bwMode="auto">
            <a:xfrm>
              <a:off x="494" y="1091"/>
              <a:ext cx="651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Rectangle 52">
              <a:extLst>
                <a:ext uri="{FF2B5EF4-FFF2-40B4-BE49-F238E27FC236}">
                  <a16:creationId xmlns:a16="http://schemas.microsoft.com/office/drawing/2014/main" xmlns="" id="{18D32071-AAA4-4D87-A961-EC6134DC16AB}"/>
                </a:ext>
              </a:extLst>
            </p:cNvPr>
            <p:cNvSpPr>
              <a:spLocks noChangeArrowheads="1"/>
            </p:cNvSpPr>
            <p:nvPr/>
          </p:nvSpPr>
          <p:spPr bwMode="auto">
            <a:xfrm>
              <a:off x="494" y="1091"/>
              <a:ext cx="651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Rectangle 53">
              <a:extLst>
                <a:ext uri="{FF2B5EF4-FFF2-40B4-BE49-F238E27FC236}">
                  <a16:creationId xmlns:a16="http://schemas.microsoft.com/office/drawing/2014/main" xmlns="" id="{28F915ED-61E5-45AB-8BBF-28A30AA64C79}"/>
                </a:ext>
              </a:extLst>
            </p:cNvPr>
            <p:cNvSpPr>
              <a:spLocks noChangeArrowheads="1"/>
            </p:cNvSpPr>
            <p:nvPr/>
          </p:nvSpPr>
          <p:spPr bwMode="auto">
            <a:xfrm>
              <a:off x="7003" y="1091"/>
              <a:ext cx="7"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2" name="Line 54">
              <a:extLst>
                <a:ext uri="{FF2B5EF4-FFF2-40B4-BE49-F238E27FC236}">
                  <a16:creationId xmlns:a16="http://schemas.microsoft.com/office/drawing/2014/main" xmlns="" id="{0183AA9F-0398-4F8D-BAA3-4278EF9E4BF8}"/>
                </a:ext>
              </a:extLst>
            </p:cNvPr>
            <p:cNvSpPr>
              <a:spLocks noChangeShapeType="1"/>
            </p:cNvSpPr>
            <p:nvPr/>
          </p:nvSpPr>
          <p:spPr bwMode="auto">
            <a:xfrm>
              <a:off x="494" y="1234"/>
              <a:ext cx="651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3" name="Rectangle 55">
              <a:extLst>
                <a:ext uri="{FF2B5EF4-FFF2-40B4-BE49-F238E27FC236}">
                  <a16:creationId xmlns:a16="http://schemas.microsoft.com/office/drawing/2014/main" xmlns="" id="{727369A0-456E-4BBD-8E55-4024F3C8AB34}"/>
                </a:ext>
              </a:extLst>
            </p:cNvPr>
            <p:cNvSpPr>
              <a:spLocks noChangeArrowheads="1"/>
            </p:cNvSpPr>
            <p:nvPr/>
          </p:nvSpPr>
          <p:spPr bwMode="auto">
            <a:xfrm>
              <a:off x="494" y="1234"/>
              <a:ext cx="651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4" name="Line 56">
              <a:extLst>
                <a:ext uri="{FF2B5EF4-FFF2-40B4-BE49-F238E27FC236}">
                  <a16:creationId xmlns:a16="http://schemas.microsoft.com/office/drawing/2014/main" xmlns="" id="{49B93AC4-08AB-4FD2-8A12-465CF577E0CB}"/>
                </a:ext>
              </a:extLst>
            </p:cNvPr>
            <p:cNvSpPr>
              <a:spLocks noChangeShapeType="1"/>
            </p:cNvSpPr>
            <p:nvPr/>
          </p:nvSpPr>
          <p:spPr bwMode="auto">
            <a:xfrm>
              <a:off x="494" y="2432"/>
              <a:ext cx="651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5" name="Rectangle 57">
              <a:extLst>
                <a:ext uri="{FF2B5EF4-FFF2-40B4-BE49-F238E27FC236}">
                  <a16:creationId xmlns:a16="http://schemas.microsoft.com/office/drawing/2014/main" xmlns="" id="{04565D1C-02CE-4EB6-98DC-9966C050C3F7}"/>
                </a:ext>
              </a:extLst>
            </p:cNvPr>
            <p:cNvSpPr>
              <a:spLocks noChangeArrowheads="1"/>
            </p:cNvSpPr>
            <p:nvPr/>
          </p:nvSpPr>
          <p:spPr bwMode="auto">
            <a:xfrm>
              <a:off x="494" y="2432"/>
              <a:ext cx="651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6" name="Line 58">
              <a:extLst>
                <a:ext uri="{FF2B5EF4-FFF2-40B4-BE49-F238E27FC236}">
                  <a16:creationId xmlns:a16="http://schemas.microsoft.com/office/drawing/2014/main" xmlns="" id="{11631E2A-C262-4A76-BD20-53A4BDA898F2}"/>
                </a:ext>
              </a:extLst>
            </p:cNvPr>
            <p:cNvSpPr>
              <a:spLocks noChangeShapeType="1"/>
            </p:cNvSpPr>
            <p:nvPr/>
          </p:nvSpPr>
          <p:spPr bwMode="auto">
            <a:xfrm>
              <a:off x="494" y="2829"/>
              <a:ext cx="651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7" name="Rectangle 59">
              <a:extLst>
                <a:ext uri="{FF2B5EF4-FFF2-40B4-BE49-F238E27FC236}">
                  <a16:creationId xmlns:a16="http://schemas.microsoft.com/office/drawing/2014/main" xmlns="" id="{D46EA714-3304-42AC-9440-F8625A3B7CE0}"/>
                </a:ext>
              </a:extLst>
            </p:cNvPr>
            <p:cNvSpPr>
              <a:spLocks noChangeArrowheads="1"/>
            </p:cNvSpPr>
            <p:nvPr/>
          </p:nvSpPr>
          <p:spPr bwMode="auto">
            <a:xfrm>
              <a:off x="494" y="2829"/>
              <a:ext cx="651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8" name="Line 60">
              <a:extLst>
                <a:ext uri="{FF2B5EF4-FFF2-40B4-BE49-F238E27FC236}">
                  <a16:creationId xmlns:a16="http://schemas.microsoft.com/office/drawing/2014/main" xmlns="" id="{853AF67D-8CAA-40EF-8351-D559B1012F38}"/>
                </a:ext>
              </a:extLst>
            </p:cNvPr>
            <p:cNvSpPr>
              <a:spLocks noChangeShapeType="1"/>
            </p:cNvSpPr>
            <p:nvPr/>
          </p:nvSpPr>
          <p:spPr bwMode="auto">
            <a:xfrm>
              <a:off x="494" y="3226"/>
              <a:ext cx="651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9" name="Rectangle 61">
              <a:extLst>
                <a:ext uri="{FF2B5EF4-FFF2-40B4-BE49-F238E27FC236}">
                  <a16:creationId xmlns:a16="http://schemas.microsoft.com/office/drawing/2014/main" xmlns="" id="{7518323E-8D39-467E-9B38-F034CD09B372}"/>
                </a:ext>
              </a:extLst>
            </p:cNvPr>
            <p:cNvSpPr>
              <a:spLocks noChangeArrowheads="1"/>
            </p:cNvSpPr>
            <p:nvPr/>
          </p:nvSpPr>
          <p:spPr bwMode="auto">
            <a:xfrm>
              <a:off x="494" y="3226"/>
              <a:ext cx="6516"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0" name="Line 62">
              <a:extLst>
                <a:ext uri="{FF2B5EF4-FFF2-40B4-BE49-F238E27FC236}">
                  <a16:creationId xmlns:a16="http://schemas.microsoft.com/office/drawing/2014/main" xmlns="" id="{FAC20495-C8FD-418E-9858-C3207916F6C7}"/>
                </a:ext>
              </a:extLst>
            </p:cNvPr>
            <p:cNvSpPr>
              <a:spLocks noChangeShapeType="1"/>
            </p:cNvSpPr>
            <p:nvPr/>
          </p:nvSpPr>
          <p:spPr bwMode="auto">
            <a:xfrm>
              <a:off x="487" y="1091"/>
              <a:ext cx="0" cy="2803"/>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1" name="Rectangle 63">
              <a:extLst>
                <a:ext uri="{FF2B5EF4-FFF2-40B4-BE49-F238E27FC236}">
                  <a16:creationId xmlns:a16="http://schemas.microsoft.com/office/drawing/2014/main" xmlns="" id="{87B7C26D-1013-463C-AFA5-AD3940E1AEAF}"/>
                </a:ext>
              </a:extLst>
            </p:cNvPr>
            <p:cNvSpPr>
              <a:spLocks noChangeArrowheads="1"/>
            </p:cNvSpPr>
            <p:nvPr/>
          </p:nvSpPr>
          <p:spPr bwMode="auto">
            <a:xfrm>
              <a:off x="487" y="1091"/>
              <a:ext cx="7" cy="2803"/>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2" name="Line 64">
              <a:extLst>
                <a:ext uri="{FF2B5EF4-FFF2-40B4-BE49-F238E27FC236}">
                  <a16:creationId xmlns:a16="http://schemas.microsoft.com/office/drawing/2014/main" xmlns="" id="{4BBE4669-514F-4418-8041-078C01E72457}"/>
                </a:ext>
              </a:extLst>
            </p:cNvPr>
            <p:cNvSpPr>
              <a:spLocks noChangeShapeType="1"/>
            </p:cNvSpPr>
            <p:nvPr/>
          </p:nvSpPr>
          <p:spPr bwMode="auto">
            <a:xfrm>
              <a:off x="1481" y="1096"/>
              <a:ext cx="0" cy="279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3" name="Rectangle 65">
              <a:extLst>
                <a:ext uri="{FF2B5EF4-FFF2-40B4-BE49-F238E27FC236}">
                  <a16:creationId xmlns:a16="http://schemas.microsoft.com/office/drawing/2014/main" xmlns="" id="{BACA1BE4-222C-4D26-9FB1-1C04A7185CBF}"/>
                </a:ext>
              </a:extLst>
            </p:cNvPr>
            <p:cNvSpPr>
              <a:spLocks noChangeArrowheads="1"/>
            </p:cNvSpPr>
            <p:nvPr/>
          </p:nvSpPr>
          <p:spPr bwMode="auto">
            <a:xfrm>
              <a:off x="1481" y="1096"/>
              <a:ext cx="6" cy="27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4" name="Line 66">
              <a:extLst>
                <a:ext uri="{FF2B5EF4-FFF2-40B4-BE49-F238E27FC236}">
                  <a16:creationId xmlns:a16="http://schemas.microsoft.com/office/drawing/2014/main" xmlns="" id="{9E042DED-E765-4BBF-A2AA-0839EE816C1E}"/>
                </a:ext>
              </a:extLst>
            </p:cNvPr>
            <p:cNvSpPr>
              <a:spLocks noChangeShapeType="1"/>
            </p:cNvSpPr>
            <p:nvPr/>
          </p:nvSpPr>
          <p:spPr bwMode="auto">
            <a:xfrm>
              <a:off x="4094" y="1096"/>
              <a:ext cx="0" cy="279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5" name="Rectangle 67">
              <a:extLst>
                <a:ext uri="{FF2B5EF4-FFF2-40B4-BE49-F238E27FC236}">
                  <a16:creationId xmlns:a16="http://schemas.microsoft.com/office/drawing/2014/main" xmlns="" id="{247B44D0-EE01-4CA0-8AB3-4FEBBA3E3CF7}"/>
                </a:ext>
              </a:extLst>
            </p:cNvPr>
            <p:cNvSpPr>
              <a:spLocks noChangeArrowheads="1"/>
            </p:cNvSpPr>
            <p:nvPr/>
          </p:nvSpPr>
          <p:spPr bwMode="auto">
            <a:xfrm>
              <a:off x="4094" y="1096"/>
              <a:ext cx="7" cy="27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6" name="Line 68">
              <a:extLst>
                <a:ext uri="{FF2B5EF4-FFF2-40B4-BE49-F238E27FC236}">
                  <a16:creationId xmlns:a16="http://schemas.microsoft.com/office/drawing/2014/main" xmlns="" id="{5EDC271E-3DD9-44D0-8E78-CA5EAC0698E3}"/>
                </a:ext>
              </a:extLst>
            </p:cNvPr>
            <p:cNvSpPr>
              <a:spLocks noChangeShapeType="1"/>
            </p:cNvSpPr>
            <p:nvPr/>
          </p:nvSpPr>
          <p:spPr bwMode="auto">
            <a:xfrm>
              <a:off x="494" y="3889"/>
              <a:ext cx="6516"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7" name="Rectangle 69">
              <a:extLst>
                <a:ext uri="{FF2B5EF4-FFF2-40B4-BE49-F238E27FC236}">
                  <a16:creationId xmlns:a16="http://schemas.microsoft.com/office/drawing/2014/main" xmlns="" id="{079FA26A-15AE-43D3-AD69-9269E16EFDB3}"/>
                </a:ext>
              </a:extLst>
            </p:cNvPr>
            <p:cNvSpPr>
              <a:spLocks noChangeArrowheads="1"/>
            </p:cNvSpPr>
            <p:nvPr/>
          </p:nvSpPr>
          <p:spPr bwMode="auto">
            <a:xfrm>
              <a:off x="494" y="3889"/>
              <a:ext cx="6516" cy="5"/>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8" name="Line 70">
              <a:extLst>
                <a:ext uri="{FF2B5EF4-FFF2-40B4-BE49-F238E27FC236}">
                  <a16:creationId xmlns:a16="http://schemas.microsoft.com/office/drawing/2014/main" xmlns="" id="{11129600-29A0-4155-94D3-05CD86C807ED}"/>
                </a:ext>
              </a:extLst>
            </p:cNvPr>
            <p:cNvSpPr>
              <a:spLocks noChangeShapeType="1"/>
            </p:cNvSpPr>
            <p:nvPr/>
          </p:nvSpPr>
          <p:spPr bwMode="auto">
            <a:xfrm>
              <a:off x="7003" y="1096"/>
              <a:ext cx="0" cy="2798"/>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9" name="Rectangle 71">
              <a:extLst>
                <a:ext uri="{FF2B5EF4-FFF2-40B4-BE49-F238E27FC236}">
                  <a16:creationId xmlns:a16="http://schemas.microsoft.com/office/drawing/2014/main" xmlns="" id="{496095F0-B82F-4AB5-A3EF-BE458759EDE0}"/>
                </a:ext>
              </a:extLst>
            </p:cNvPr>
            <p:cNvSpPr>
              <a:spLocks noChangeArrowheads="1"/>
            </p:cNvSpPr>
            <p:nvPr/>
          </p:nvSpPr>
          <p:spPr bwMode="auto">
            <a:xfrm>
              <a:off x="7003" y="1096"/>
              <a:ext cx="7" cy="2798"/>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0" name="Line 72">
              <a:extLst>
                <a:ext uri="{FF2B5EF4-FFF2-40B4-BE49-F238E27FC236}">
                  <a16:creationId xmlns:a16="http://schemas.microsoft.com/office/drawing/2014/main" xmlns="" id="{D1F32948-4FF7-4473-B014-439C110DF246}"/>
                </a:ext>
              </a:extLst>
            </p:cNvPr>
            <p:cNvSpPr>
              <a:spLocks noChangeShapeType="1"/>
            </p:cNvSpPr>
            <p:nvPr/>
          </p:nvSpPr>
          <p:spPr bwMode="auto">
            <a:xfrm>
              <a:off x="487" y="389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1" name="Rectangle 73">
              <a:extLst>
                <a:ext uri="{FF2B5EF4-FFF2-40B4-BE49-F238E27FC236}">
                  <a16:creationId xmlns:a16="http://schemas.microsoft.com/office/drawing/2014/main" xmlns="" id="{C66BA7C2-51E4-47FD-8B28-DA04BF9BBC2B}"/>
                </a:ext>
              </a:extLst>
            </p:cNvPr>
            <p:cNvSpPr>
              <a:spLocks noChangeArrowheads="1"/>
            </p:cNvSpPr>
            <p:nvPr/>
          </p:nvSpPr>
          <p:spPr bwMode="auto">
            <a:xfrm>
              <a:off x="487" y="3894"/>
              <a:ext cx="7"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2" name="Line 74">
              <a:extLst>
                <a:ext uri="{FF2B5EF4-FFF2-40B4-BE49-F238E27FC236}">
                  <a16:creationId xmlns:a16="http://schemas.microsoft.com/office/drawing/2014/main" xmlns="" id="{6AC2D2E7-255F-4C7E-82DD-AC33EDA64E4D}"/>
                </a:ext>
              </a:extLst>
            </p:cNvPr>
            <p:cNvSpPr>
              <a:spLocks noChangeShapeType="1"/>
            </p:cNvSpPr>
            <p:nvPr/>
          </p:nvSpPr>
          <p:spPr bwMode="auto">
            <a:xfrm>
              <a:off x="1481" y="389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3" name="Rectangle 75">
              <a:extLst>
                <a:ext uri="{FF2B5EF4-FFF2-40B4-BE49-F238E27FC236}">
                  <a16:creationId xmlns:a16="http://schemas.microsoft.com/office/drawing/2014/main" xmlns="" id="{2DF84B20-AD59-473C-B723-A6360B23C660}"/>
                </a:ext>
              </a:extLst>
            </p:cNvPr>
            <p:cNvSpPr>
              <a:spLocks noChangeArrowheads="1"/>
            </p:cNvSpPr>
            <p:nvPr/>
          </p:nvSpPr>
          <p:spPr bwMode="auto">
            <a:xfrm>
              <a:off x="1481" y="3894"/>
              <a:ext cx="6"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4" name="Line 76">
              <a:extLst>
                <a:ext uri="{FF2B5EF4-FFF2-40B4-BE49-F238E27FC236}">
                  <a16:creationId xmlns:a16="http://schemas.microsoft.com/office/drawing/2014/main" xmlns="" id="{5A8CC3EB-91BB-4B07-9595-76BD979C97B6}"/>
                </a:ext>
              </a:extLst>
            </p:cNvPr>
            <p:cNvSpPr>
              <a:spLocks noChangeShapeType="1"/>
            </p:cNvSpPr>
            <p:nvPr/>
          </p:nvSpPr>
          <p:spPr bwMode="auto">
            <a:xfrm>
              <a:off x="4094" y="389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5" name="Rectangle 77">
              <a:extLst>
                <a:ext uri="{FF2B5EF4-FFF2-40B4-BE49-F238E27FC236}">
                  <a16:creationId xmlns:a16="http://schemas.microsoft.com/office/drawing/2014/main" xmlns="" id="{1A103AB7-29EF-4C5F-932C-6146A96255C3}"/>
                </a:ext>
              </a:extLst>
            </p:cNvPr>
            <p:cNvSpPr>
              <a:spLocks noChangeArrowheads="1"/>
            </p:cNvSpPr>
            <p:nvPr/>
          </p:nvSpPr>
          <p:spPr bwMode="auto">
            <a:xfrm>
              <a:off x="4094" y="3894"/>
              <a:ext cx="7"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6" name="Line 78">
              <a:extLst>
                <a:ext uri="{FF2B5EF4-FFF2-40B4-BE49-F238E27FC236}">
                  <a16:creationId xmlns:a16="http://schemas.microsoft.com/office/drawing/2014/main" xmlns="" id="{D2498080-5A40-4901-BC6E-B172CB0628B1}"/>
                </a:ext>
              </a:extLst>
            </p:cNvPr>
            <p:cNvSpPr>
              <a:spLocks noChangeShapeType="1"/>
            </p:cNvSpPr>
            <p:nvPr/>
          </p:nvSpPr>
          <p:spPr bwMode="auto">
            <a:xfrm>
              <a:off x="7003" y="389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7" name="Rectangle 79">
              <a:extLst>
                <a:ext uri="{FF2B5EF4-FFF2-40B4-BE49-F238E27FC236}">
                  <a16:creationId xmlns:a16="http://schemas.microsoft.com/office/drawing/2014/main" xmlns="" id="{9964A357-0356-444A-972D-2A54CCE8BF37}"/>
                </a:ext>
              </a:extLst>
            </p:cNvPr>
            <p:cNvSpPr>
              <a:spLocks noChangeArrowheads="1"/>
            </p:cNvSpPr>
            <p:nvPr/>
          </p:nvSpPr>
          <p:spPr bwMode="auto">
            <a:xfrm>
              <a:off x="7003" y="3894"/>
              <a:ext cx="7"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88" name="Line 80">
              <a:extLst>
                <a:ext uri="{FF2B5EF4-FFF2-40B4-BE49-F238E27FC236}">
                  <a16:creationId xmlns:a16="http://schemas.microsoft.com/office/drawing/2014/main" xmlns="" id="{EBA2C1EE-BADF-4A37-83A2-9D054B8D873F}"/>
                </a:ext>
              </a:extLst>
            </p:cNvPr>
            <p:cNvSpPr>
              <a:spLocks noChangeShapeType="1"/>
            </p:cNvSpPr>
            <p:nvPr/>
          </p:nvSpPr>
          <p:spPr bwMode="auto">
            <a:xfrm>
              <a:off x="7010" y="109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89" name="Rectangle 81">
              <a:extLst>
                <a:ext uri="{FF2B5EF4-FFF2-40B4-BE49-F238E27FC236}">
                  <a16:creationId xmlns:a16="http://schemas.microsoft.com/office/drawing/2014/main" xmlns="" id="{82479D47-768F-46CC-AEA1-ABD93015F5A4}"/>
                </a:ext>
              </a:extLst>
            </p:cNvPr>
            <p:cNvSpPr>
              <a:spLocks noChangeArrowheads="1"/>
            </p:cNvSpPr>
            <p:nvPr/>
          </p:nvSpPr>
          <p:spPr bwMode="auto">
            <a:xfrm>
              <a:off x="7010" y="1091"/>
              <a:ext cx="7"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0" name="Line 82">
              <a:extLst>
                <a:ext uri="{FF2B5EF4-FFF2-40B4-BE49-F238E27FC236}">
                  <a16:creationId xmlns:a16="http://schemas.microsoft.com/office/drawing/2014/main" xmlns="" id="{8BCCE317-243D-4017-B26B-DDB8796DEB24}"/>
                </a:ext>
              </a:extLst>
            </p:cNvPr>
            <p:cNvSpPr>
              <a:spLocks noChangeShapeType="1"/>
            </p:cNvSpPr>
            <p:nvPr/>
          </p:nvSpPr>
          <p:spPr bwMode="auto">
            <a:xfrm>
              <a:off x="7010" y="123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1" name="Rectangle 83">
              <a:extLst>
                <a:ext uri="{FF2B5EF4-FFF2-40B4-BE49-F238E27FC236}">
                  <a16:creationId xmlns:a16="http://schemas.microsoft.com/office/drawing/2014/main" xmlns="" id="{0D72D516-CF19-4835-ABC2-4BDE47002D7D}"/>
                </a:ext>
              </a:extLst>
            </p:cNvPr>
            <p:cNvSpPr>
              <a:spLocks noChangeArrowheads="1"/>
            </p:cNvSpPr>
            <p:nvPr/>
          </p:nvSpPr>
          <p:spPr bwMode="auto">
            <a:xfrm>
              <a:off x="7010" y="1234"/>
              <a:ext cx="7"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2" name="Line 84">
              <a:extLst>
                <a:ext uri="{FF2B5EF4-FFF2-40B4-BE49-F238E27FC236}">
                  <a16:creationId xmlns:a16="http://schemas.microsoft.com/office/drawing/2014/main" xmlns="" id="{8C9FA947-6097-4963-869A-300D630F1A58}"/>
                </a:ext>
              </a:extLst>
            </p:cNvPr>
            <p:cNvSpPr>
              <a:spLocks noChangeShapeType="1"/>
            </p:cNvSpPr>
            <p:nvPr/>
          </p:nvSpPr>
          <p:spPr bwMode="auto">
            <a:xfrm>
              <a:off x="7010" y="2432"/>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3" name="Rectangle 85">
              <a:extLst>
                <a:ext uri="{FF2B5EF4-FFF2-40B4-BE49-F238E27FC236}">
                  <a16:creationId xmlns:a16="http://schemas.microsoft.com/office/drawing/2014/main" xmlns="" id="{BB870A09-8160-4F1A-B64E-86E0EC9B03E6}"/>
                </a:ext>
              </a:extLst>
            </p:cNvPr>
            <p:cNvSpPr>
              <a:spLocks noChangeArrowheads="1"/>
            </p:cNvSpPr>
            <p:nvPr/>
          </p:nvSpPr>
          <p:spPr bwMode="auto">
            <a:xfrm>
              <a:off x="7010" y="2432"/>
              <a:ext cx="7"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4" name="Line 86">
              <a:extLst>
                <a:ext uri="{FF2B5EF4-FFF2-40B4-BE49-F238E27FC236}">
                  <a16:creationId xmlns:a16="http://schemas.microsoft.com/office/drawing/2014/main" xmlns="" id="{A576408B-09FA-49CE-A1BE-7E2E66E3B16A}"/>
                </a:ext>
              </a:extLst>
            </p:cNvPr>
            <p:cNvSpPr>
              <a:spLocks noChangeShapeType="1"/>
            </p:cNvSpPr>
            <p:nvPr/>
          </p:nvSpPr>
          <p:spPr bwMode="auto">
            <a:xfrm>
              <a:off x="7010" y="282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5" name="Rectangle 87">
              <a:extLst>
                <a:ext uri="{FF2B5EF4-FFF2-40B4-BE49-F238E27FC236}">
                  <a16:creationId xmlns:a16="http://schemas.microsoft.com/office/drawing/2014/main" xmlns="" id="{6E9A8AAE-3C50-4E80-84C9-8F4DDFB61576}"/>
                </a:ext>
              </a:extLst>
            </p:cNvPr>
            <p:cNvSpPr>
              <a:spLocks noChangeArrowheads="1"/>
            </p:cNvSpPr>
            <p:nvPr/>
          </p:nvSpPr>
          <p:spPr bwMode="auto">
            <a:xfrm>
              <a:off x="7010" y="2829"/>
              <a:ext cx="7"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6" name="Line 88">
              <a:extLst>
                <a:ext uri="{FF2B5EF4-FFF2-40B4-BE49-F238E27FC236}">
                  <a16:creationId xmlns:a16="http://schemas.microsoft.com/office/drawing/2014/main" xmlns="" id="{BD080D30-2551-4AE3-8B80-97FAF67F736E}"/>
                </a:ext>
              </a:extLst>
            </p:cNvPr>
            <p:cNvSpPr>
              <a:spLocks noChangeShapeType="1"/>
            </p:cNvSpPr>
            <p:nvPr/>
          </p:nvSpPr>
          <p:spPr bwMode="auto">
            <a:xfrm>
              <a:off x="7010" y="3226"/>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7" name="Rectangle 89">
              <a:extLst>
                <a:ext uri="{FF2B5EF4-FFF2-40B4-BE49-F238E27FC236}">
                  <a16:creationId xmlns:a16="http://schemas.microsoft.com/office/drawing/2014/main" xmlns="" id="{70EAFBBC-1427-4637-8180-205A522174B2}"/>
                </a:ext>
              </a:extLst>
            </p:cNvPr>
            <p:cNvSpPr>
              <a:spLocks noChangeArrowheads="1"/>
            </p:cNvSpPr>
            <p:nvPr/>
          </p:nvSpPr>
          <p:spPr bwMode="auto">
            <a:xfrm>
              <a:off x="7010" y="3226"/>
              <a:ext cx="7"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Line 90">
              <a:extLst>
                <a:ext uri="{FF2B5EF4-FFF2-40B4-BE49-F238E27FC236}">
                  <a16:creationId xmlns:a16="http://schemas.microsoft.com/office/drawing/2014/main" xmlns="" id="{0B9FEDAD-50BF-44BD-A2F8-7A5A659CC2A8}"/>
                </a:ext>
              </a:extLst>
            </p:cNvPr>
            <p:cNvSpPr>
              <a:spLocks noChangeShapeType="1"/>
            </p:cNvSpPr>
            <p:nvPr/>
          </p:nvSpPr>
          <p:spPr bwMode="auto">
            <a:xfrm>
              <a:off x="7010" y="388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99" name="Rectangle 91">
              <a:extLst>
                <a:ext uri="{FF2B5EF4-FFF2-40B4-BE49-F238E27FC236}">
                  <a16:creationId xmlns:a16="http://schemas.microsoft.com/office/drawing/2014/main" xmlns="" id="{1F3F6467-54C6-44FA-A430-4451AC27B07C}"/>
                </a:ext>
              </a:extLst>
            </p:cNvPr>
            <p:cNvSpPr>
              <a:spLocks noChangeArrowheads="1"/>
            </p:cNvSpPr>
            <p:nvPr/>
          </p:nvSpPr>
          <p:spPr bwMode="auto">
            <a:xfrm>
              <a:off x="7010" y="3889"/>
              <a:ext cx="7" cy="5"/>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045000058"/>
      </p:ext>
    </p:extLst>
  </p:cSld>
  <p:clrMapOvr>
    <a:masterClrMapping/>
  </p:clrMapOvr>
  <p:transition spd="slow">
    <p:push dir="u"/>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3175" y="76200"/>
            <a:ext cx="12198350" cy="6858000"/>
            <a:chOff x="0" y="0"/>
            <a:chExt cx="12198350" cy="6858000"/>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617538" y="189424"/>
              <a:ext cx="11054488" cy="6465376"/>
              <a:chOff x="617538" y="189424"/>
              <a:chExt cx="11054488" cy="6165123"/>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617538" y="193698"/>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600" b="1" dirty="0">
                  <a:solidFill>
                    <a:srgbClr val="3C3C3C"/>
                  </a:solidFill>
                  <a:effectLst/>
                  <a:latin typeface="EYInterstate" panose="02000503020000020004" pitchFamily="2" charset="0"/>
                  <a:ea typeface="Calibri" panose="020F0502020204030204" pitchFamily="34" charset="0"/>
                </a:endParaRPr>
              </a:p>
              <a:p>
                <a:r>
                  <a:rPr lang="en-US" sz="1600" b="1" dirty="0">
                    <a:solidFill>
                      <a:srgbClr val="3C3C3C"/>
                    </a:solidFill>
                    <a:effectLst/>
                    <a:latin typeface="EYInterstate" panose="02000503020000020004" pitchFamily="2" charset="0"/>
                    <a:ea typeface="Calibri" panose="020F0502020204030204" pitchFamily="34" charset="0"/>
                  </a:rPr>
                  <a:t> TAX AND REGULATORY FRAMEWORK FOR LEASING IN NIGERIA </a:t>
                </a:r>
                <a:endParaRPr lang="en-US" sz="1600" b="1" dirty="0">
                  <a:solidFill>
                    <a:srgbClr val="3C3C3C"/>
                  </a:solidFill>
                  <a:latin typeface="EYInterstate" panose="02000503020000020004" pitchFamily="2" charset="0"/>
                  <a:ea typeface="Calibri" panose="020F0502020204030204" pitchFamily="34" charset="0"/>
                </a:endParaRPr>
              </a:p>
              <a:p>
                <a:r>
                  <a:rPr lang="en-US" sz="1600" b="1" dirty="0">
                    <a:solidFill>
                      <a:srgbClr val="3C3C3C"/>
                    </a:solidFill>
                    <a:latin typeface="EYInterstate" panose="02000503020000020004" pitchFamily="2" charset="0"/>
                  </a:rPr>
                  <a:t>Tax implications prior to the introduction of IFRS 16 </a:t>
                </a:r>
              </a:p>
              <a:p>
                <a:endParaRPr lang="en-US" sz="1600" dirty="0">
                  <a:solidFill>
                    <a:srgbClr val="3C3C3C"/>
                  </a:solidFill>
                  <a:latin typeface="EYInterstate" panose="02000503020000020004" pitchFamily="2" charset="0"/>
                </a:endParaRPr>
              </a:p>
            </p:txBody>
          </p:sp>
          <p:sp>
            <p:nvSpPr>
              <p:cNvPr id="28" name="Rectangle 27">
                <a:extLst>
                  <a:ext uri="{FF2B5EF4-FFF2-40B4-BE49-F238E27FC236}">
                    <a16:creationId xmlns:a16="http://schemas.microsoft.com/office/drawing/2014/main" xmlns="" id="{FC8F39A6-1D45-4E20-8C57-449A087F7F0A}"/>
                  </a:ext>
                </a:extLst>
              </p:cNvPr>
              <p:cNvSpPr/>
              <p:nvPr/>
            </p:nvSpPr>
            <p:spPr>
              <a:xfrm>
                <a:off x="10868789" y="189424"/>
                <a:ext cx="781913" cy="860400"/>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a:solidFill>
                    <a:schemeClr val="tx1"/>
                  </a:solidFill>
                  <a:latin typeface="EYInterstate Light" panose="02000506000000020004" pitchFamily="2"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7701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10" name="Rectangle 9">
            <a:extLst>
              <a:ext uri="{FF2B5EF4-FFF2-40B4-BE49-F238E27FC236}">
                <a16:creationId xmlns:a16="http://schemas.microsoft.com/office/drawing/2014/main" xmlns="" id="{8709BB31-DD6F-4126-81F1-A46AD96EE36D}"/>
              </a:ext>
            </a:extLst>
          </p:cNvPr>
          <p:cNvSpPr/>
          <p:nvPr/>
        </p:nvSpPr>
        <p:spPr>
          <a:xfrm>
            <a:off x="10864066" y="164497"/>
            <a:ext cx="781913" cy="902303"/>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b="1" dirty="0">
                <a:solidFill>
                  <a:schemeClr val="bg1"/>
                </a:solidFill>
                <a:latin typeface="EYInterstate Light" panose="02000506000000020004" pitchFamily="2" charset="0"/>
              </a:rPr>
              <a:t>Page </a:t>
            </a:r>
            <a:r>
              <a:rPr lang="en-US" sz="3600" b="1" dirty="0">
                <a:solidFill>
                  <a:schemeClr val="bg1"/>
                </a:solidFill>
                <a:latin typeface="EYInterstate Light" panose="02000506000000020004" pitchFamily="2" charset="0"/>
              </a:rPr>
              <a:t>17</a:t>
            </a:r>
            <a:endParaRPr lang="en-US" sz="1200" b="1" dirty="0">
              <a:solidFill>
                <a:schemeClr val="bg1"/>
              </a:solidFill>
              <a:latin typeface="EYInterstate Light" panose="02000506000000020004" pitchFamily="2" charset="0"/>
            </a:endParaRPr>
          </a:p>
        </p:txBody>
      </p:sp>
      <p:sp>
        <p:nvSpPr>
          <p:cNvPr id="16" name="TextBox 15">
            <a:extLst>
              <a:ext uri="{FF2B5EF4-FFF2-40B4-BE49-F238E27FC236}">
                <a16:creationId xmlns:a16="http://schemas.microsoft.com/office/drawing/2014/main" xmlns="" id="{8BE5A85F-ED84-47F4-A707-D58DEA87D33E}"/>
              </a:ext>
            </a:extLst>
          </p:cNvPr>
          <p:cNvSpPr txBox="1"/>
          <p:nvPr/>
        </p:nvSpPr>
        <p:spPr>
          <a:xfrm>
            <a:off x="773342" y="1435205"/>
            <a:ext cx="6272212" cy="339260"/>
          </a:xfrm>
          <a:prstGeom prst="rect">
            <a:avLst/>
          </a:prstGeom>
          <a:noFill/>
        </p:spPr>
        <p:txBody>
          <a:bodyPr wrap="square">
            <a:spAutoFit/>
          </a:bodyPr>
          <a:lstStyle/>
          <a:p>
            <a:pPr marL="0" marR="0" algn="just">
              <a:lnSpc>
                <a:spcPct val="107000"/>
              </a:lnSpc>
              <a:spcBef>
                <a:spcPts val="0"/>
              </a:spcBef>
              <a:spcAft>
                <a:spcPts val="800"/>
              </a:spcAft>
            </a:pPr>
            <a:r>
              <a:rPr lang="en-US" sz="1600" b="1" dirty="0">
                <a:solidFill>
                  <a:srgbClr val="FF0000"/>
                </a:solidFill>
                <a:effectLst/>
                <a:latin typeface="EYInterstate" panose="02000503020000020004" pitchFamily="2" charset="0"/>
                <a:ea typeface="Calibri" panose="020F0502020204030204" pitchFamily="34" charset="0"/>
                <a:cs typeface="Times New Roman" panose="02020603050405020304" pitchFamily="18" charset="0"/>
              </a:rPr>
              <a:t>Tax Implications of Operating Lease</a:t>
            </a:r>
          </a:p>
        </p:txBody>
      </p:sp>
      <p:grpSp>
        <p:nvGrpSpPr>
          <p:cNvPr id="2" name="Group 4">
            <a:extLst>
              <a:ext uri="{FF2B5EF4-FFF2-40B4-BE49-F238E27FC236}">
                <a16:creationId xmlns:a16="http://schemas.microsoft.com/office/drawing/2014/main" xmlns="" id="{216FEBAF-519E-4B3C-87B7-65E02288CBAB}"/>
              </a:ext>
            </a:extLst>
          </p:cNvPr>
          <p:cNvGrpSpPr>
            <a:grpSpLocks noChangeAspect="1"/>
          </p:cNvGrpSpPr>
          <p:nvPr/>
        </p:nvGrpSpPr>
        <p:grpSpPr bwMode="auto">
          <a:xfrm>
            <a:off x="841375" y="1966913"/>
            <a:ext cx="10666420" cy="4179887"/>
            <a:chOff x="530" y="1239"/>
            <a:chExt cx="6719" cy="2633"/>
          </a:xfrm>
        </p:grpSpPr>
        <p:sp>
          <p:nvSpPr>
            <p:cNvPr id="3" name="AutoShape 3">
              <a:extLst>
                <a:ext uri="{FF2B5EF4-FFF2-40B4-BE49-F238E27FC236}">
                  <a16:creationId xmlns:a16="http://schemas.microsoft.com/office/drawing/2014/main" xmlns="" id="{4C4E80E9-C68A-4A53-8266-7B8D5E405FA6}"/>
                </a:ext>
              </a:extLst>
            </p:cNvPr>
            <p:cNvSpPr>
              <a:spLocks noChangeAspect="1" noChangeArrowheads="1" noTextEdit="1"/>
            </p:cNvSpPr>
            <p:nvPr/>
          </p:nvSpPr>
          <p:spPr bwMode="auto">
            <a:xfrm>
              <a:off x="530" y="1239"/>
              <a:ext cx="6528" cy="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Rectangle 5">
              <a:extLst>
                <a:ext uri="{FF2B5EF4-FFF2-40B4-BE49-F238E27FC236}">
                  <a16:creationId xmlns:a16="http://schemas.microsoft.com/office/drawing/2014/main" xmlns="" id="{C380317B-18C1-443D-9CC0-64AEC7695380}"/>
                </a:ext>
              </a:extLst>
            </p:cNvPr>
            <p:cNvSpPr>
              <a:spLocks noChangeArrowheads="1"/>
            </p:cNvSpPr>
            <p:nvPr/>
          </p:nvSpPr>
          <p:spPr bwMode="auto">
            <a:xfrm>
              <a:off x="556" y="1245"/>
              <a:ext cx="692"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EYInterstate" panose="02000503020000020004" pitchFamily="2" charset="0"/>
                </a:rPr>
                <a:t>Tax Types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6">
              <a:extLst>
                <a:ext uri="{FF2B5EF4-FFF2-40B4-BE49-F238E27FC236}">
                  <a16:creationId xmlns:a16="http://schemas.microsoft.com/office/drawing/2014/main" xmlns="" id="{78A0B28F-246D-4256-B1C1-6755A100B4D1}"/>
                </a:ext>
              </a:extLst>
            </p:cNvPr>
            <p:cNvSpPr>
              <a:spLocks noChangeArrowheads="1"/>
            </p:cNvSpPr>
            <p:nvPr/>
          </p:nvSpPr>
          <p:spPr bwMode="auto">
            <a:xfrm>
              <a:off x="1551" y="1245"/>
              <a:ext cx="494"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EYInterstate" panose="02000503020000020004" pitchFamily="2" charset="0"/>
                </a:rPr>
                <a:t>Lessee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7">
              <a:extLst>
                <a:ext uri="{FF2B5EF4-FFF2-40B4-BE49-F238E27FC236}">
                  <a16:creationId xmlns:a16="http://schemas.microsoft.com/office/drawing/2014/main" xmlns="" id="{3A77215E-A8F4-48F2-A8A6-72F05DE50725}"/>
                </a:ext>
              </a:extLst>
            </p:cNvPr>
            <p:cNvSpPr>
              <a:spLocks noChangeArrowheads="1"/>
            </p:cNvSpPr>
            <p:nvPr/>
          </p:nvSpPr>
          <p:spPr bwMode="auto">
            <a:xfrm>
              <a:off x="4166" y="1245"/>
              <a:ext cx="481"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EYInterstate" panose="02000503020000020004" pitchFamily="2" charset="0"/>
                </a:rPr>
                <a:t>Lessor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8">
              <a:extLst>
                <a:ext uri="{FF2B5EF4-FFF2-40B4-BE49-F238E27FC236}">
                  <a16:creationId xmlns:a16="http://schemas.microsoft.com/office/drawing/2014/main" xmlns="" id="{4316BFF6-1F22-4C6F-970E-1C847CE9817F}"/>
                </a:ext>
              </a:extLst>
            </p:cNvPr>
            <p:cNvSpPr>
              <a:spLocks noChangeArrowheads="1"/>
            </p:cNvSpPr>
            <p:nvPr/>
          </p:nvSpPr>
          <p:spPr bwMode="auto">
            <a:xfrm>
              <a:off x="556" y="2539"/>
              <a:ext cx="283"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EYInterstate" panose="02000503020000020004" pitchFamily="2" charset="0"/>
                </a:rPr>
                <a:t>CIT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9">
              <a:extLst>
                <a:ext uri="{FF2B5EF4-FFF2-40B4-BE49-F238E27FC236}">
                  <a16:creationId xmlns:a16="http://schemas.microsoft.com/office/drawing/2014/main" xmlns="" id="{87BB1711-E809-4097-831C-5567DF37C534}"/>
                </a:ext>
              </a:extLst>
            </p:cNvPr>
            <p:cNvSpPr>
              <a:spLocks noChangeArrowheads="1"/>
            </p:cNvSpPr>
            <p:nvPr/>
          </p:nvSpPr>
          <p:spPr bwMode="auto">
            <a:xfrm>
              <a:off x="1551" y="1413"/>
              <a:ext cx="2483"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-The rental charges and other associated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1" name="Rectangle 10">
              <a:extLst>
                <a:ext uri="{FF2B5EF4-FFF2-40B4-BE49-F238E27FC236}">
                  <a16:creationId xmlns:a16="http://schemas.microsoft.com/office/drawing/2014/main" xmlns="" id="{DD776F8E-01A4-4220-A541-9546110CFE0C}"/>
                </a:ext>
              </a:extLst>
            </p:cNvPr>
            <p:cNvSpPr>
              <a:spLocks noChangeArrowheads="1"/>
            </p:cNvSpPr>
            <p:nvPr/>
          </p:nvSpPr>
          <p:spPr bwMode="auto">
            <a:xfrm>
              <a:off x="1551" y="1574"/>
              <a:ext cx="2536"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expenses are allowable deductions for tax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2" name="Rectangle 11">
              <a:extLst>
                <a:ext uri="{FF2B5EF4-FFF2-40B4-BE49-F238E27FC236}">
                  <a16:creationId xmlns:a16="http://schemas.microsoft.com/office/drawing/2014/main" xmlns="" id="{7ADCEED3-B708-41E4-B259-22FC66AB6B07}"/>
                </a:ext>
              </a:extLst>
            </p:cNvPr>
            <p:cNvSpPr>
              <a:spLocks noChangeArrowheads="1"/>
            </p:cNvSpPr>
            <p:nvPr/>
          </p:nvSpPr>
          <p:spPr bwMode="auto">
            <a:xfrm>
              <a:off x="1551" y="1735"/>
              <a:ext cx="639"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purposes;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7" name="Rectangle 12">
              <a:extLst>
                <a:ext uri="{FF2B5EF4-FFF2-40B4-BE49-F238E27FC236}">
                  <a16:creationId xmlns:a16="http://schemas.microsoft.com/office/drawing/2014/main" xmlns="" id="{FACB17FC-4B3B-43E4-86EC-2ED8CE89CA1D}"/>
                </a:ext>
              </a:extLst>
            </p:cNvPr>
            <p:cNvSpPr>
              <a:spLocks noChangeArrowheads="1"/>
            </p:cNvSpPr>
            <p:nvPr/>
          </p:nvSpPr>
          <p:spPr bwMode="auto">
            <a:xfrm>
              <a:off x="1551" y="1896"/>
              <a:ext cx="72" cy="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xmlns="" id="{08FDDBFC-8DFA-45CA-859B-42595E974DCD}"/>
                </a:ext>
              </a:extLst>
            </p:cNvPr>
            <p:cNvSpPr>
              <a:spLocks noChangeArrowheads="1"/>
            </p:cNvSpPr>
            <p:nvPr/>
          </p:nvSpPr>
          <p:spPr bwMode="auto">
            <a:xfrm>
              <a:off x="1551" y="2057"/>
              <a:ext cx="2609"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 Capital allowances can only be claimed by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xmlns="" id="{98C26CC0-7A6C-4221-9856-38FF7F84A298}"/>
                </a:ext>
              </a:extLst>
            </p:cNvPr>
            <p:cNvSpPr>
              <a:spLocks noChangeArrowheads="1"/>
            </p:cNvSpPr>
            <p:nvPr/>
          </p:nvSpPr>
          <p:spPr bwMode="auto">
            <a:xfrm>
              <a:off x="1551" y="2218"/>
              <a:ext cx="2668"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the Lessor; capital allowances should not be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xmlns="" id="{C2B73C73-EE83-4AB3-8821-8BDD64BEA01E}"/>
                </a:ext>
              </a:extLst>
            </p:cNvPr>
            <p:cNvSpPr>
              <a:spLocks noChangeArrowheads="1"/>
            </p:cNvSpPr>
            <p:nvPr/>
          </p:nvSpPr>
          <p:spPr bwMode="auto">
            <a:xfrm>
              <a:off x="1551" y="2379"/>
              <a:ext cx="2299"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claimed by the lessee on assets under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xmlns="" id="{AE8D9114-0540-4C23-A6E7-0F8863348D42}"/>
                </a:ext>
              </a:extLst>
            </p:cNvPr>
            <p:cNvSpPr>
              <a:spLocks noChangeArrowheads="1"/>
            </p:cNvSpPr>
            <p:nvPr/>
          </p:nvSpPr>
          <p:spPr bwMode="auto">
            <a:xfrm>
              <a:off x="1551" y="2539"/>
              <a:ext cx="1041"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operating lease;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xmlns="" id="{E3C73640-286E-41FE-9CED-D4373B1E89B6}"/>
                </a:ext>
              </a:extLst>
            </p:cNvPr>
            <p:cNvSpPr>
              <a:spLocks noChangeArrowheads="1"/>
            </p:cNvSpPr>
            <p:nvPr/>
          </p:nvSpPr>
          <p:spPr bwMode="auto">
            <a:xfrm>
              <a:off x="4166" y="1896"/>
              <a:ext cx="2925"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-The total Lease rental received or receivable by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xmlns="" id="{BE10EDEF-5CAE-46BF-8A34-D073CC9D60F7}"/>
                </a:ext>
              </a:extLst>
            </p:cNvPr>
            <p:cNvSpPr>
              <a:spLocks noChangeArrowheads="1"/>
            </p:cNvSpPr>
            <p:nvPr/>
          </p:nvSpPr>
          <p:spPr bwMode="auto">
            <a:xfrm>
              <a:off x="4166" y="2057"/>
              <a:ext cx="2495"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the Lessor is income, and it is wholly taxable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Rectangle 19">
              <a:extLst>
                <a:ext uri="{FF2B5EF4-FFF2-40B4-BE49-F238E27FC236}">
                  <a16:creationId xmlns:a16="http://schemas.microsoft.com/office/drawing/2014/main" xmlns="" id="{1AC34527-D0F0-417B-8056-BAD99C986421}"/>
                </a:ext>
              </a:extLst>
            </p:cNvPr>
            <p:cNvSpPr>
              <a:spLocks noChangeArrowheads="1"/>
            </p:cNvSpPr>
            <p:nvPr/>
          </p:nvSpPr>
          <p:spPr bwMode="auto">
            <a:xfrm>
              <a:off x="4166" y="2218"/>
              <a:ext cx="72" cy="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20">
              <a:extLst>
                <a:ext uri="{FF2B5EF4-FFF2-40B4-BE49-F238E27FC236}">
                  <a16:creationId xmlns:a16="http://schemas.microsoft.com/office/drawing/2014/main" xmlns="" id="{7EFB0E69-EEAE-4D78-9CDD-7277498B6FB2}"/>
                </a:ext>
              </a:extLst>
            </p:cNvPr>
            <p:cNvSpPr>
              <a:spLocks noChangeArrowheads="1"/>
            </p:cNvSpPr>
            <p:nvPr/>
          </p:nvSpPr>
          <p:spPr bwMode="auto">
            <a:xfrm>
              <a:off x="4166" y="2379"/>
              <a:ext cx="2964"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 The Lessor is entitled to claim capital allowance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Rectangle 21">
              <a:extLst>
                <a:ext uri="{FF2B5EF4-FFF2-40B4-BE49-F238E27FC236}">
                  <a16:creationId xmlns:a16="http://schemas.microsoft.com/office/drawing/2014/main" xmlns="" id="{14697A82-D627-4B19-8F6A-775147AB7B6E}"/>
                </a:ext>
              </a:extLst>
            </p:cNvPr>
            <p:cNvSpPr>
              <a:spLocks noChangeArrowheads="1"/>
            </p:cNvSpPr>
            <p:nvPr/>
          </p:nvSpPr>
          <p:spPr bwMode="auto">
            <a:xfrm>
              <a:off x="4166" y="2539"/>
              <a:ext cx="1252"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on the leased assets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0" name="Rectangle 22">
              <a:extLst>
                <a:ext uri="{FF2B5EF4-FFF2-40B4-BE49-F238E27FC236}">
                  <a16:creationId xmlns:a16="http://schemas.microsoft.com/office/drawing/2014/main" xmlns="" id="{832A3F87-4596-4189-A661-7F8460B00D39}"/>
                </a:ext>
              </a:extLst>
            </p:cNvPr>
            <p:cNvSpPr>
              <a:spLocks noChangeArrowheads="1"/>
            </p:cNvSpPr>
            <p:nvPr/>
          </p:nvSpPr>
          <p:spPr bwMode="auto">
            <a:xfrm>
              <a:off x="556" y="3196"/>
              <a:ext cx="323"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VAT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23">
              <a:extLst>
                <a:ext uri="{FF2B5EF4-FFF2-40B4-BE49-F238E27FC236}">
                  <a16:creationId xmlns:a16="http://schemas.microsoft.com/office/drawing/2014/main" xmlns="" id="{11315517-93FA-4D44-BDE7-480E65D9B6E0}"/>
                </a:ext>
              </a:extLst>
            </p:cNvPr>
            <p:cNvSpPr>
              <a:spLocks noChangeArrowheads="1"/>
            </p:cNvSpPr>
            <p:nvPr/>
          </p:nvSpPr>
          <p:spPr bwMode="auto">
            <a:xfrm>
              <a:off x="1551" y="2874"/>
              <a:ext cx="2793"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VAT charged by the Lessor on the lease rental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4">
              <a:extLst>
                <a:ext uri="{FF2B5EF4-FFF2-40B4-BE49-F238E27FC236}">
                  <a16:creationId xmlns:a16="http://schemas.microsoft.com/office/drawing/2014/main" xmlns="" id="{8CE79BCA-48E3-429E-AAA9-A451484A562B}"/>
                </a:ext>
              </a:extLst>
            </p:cNvPr>
            <p:cNvSpPr>
              <a:spLocks noChangeArrowheads="1"/>
            </p:cNvSpPr>
            <p:nvPr/>
          </p:nvSpPr>
          <p:spPr bwMode="auto">
            <a:xfrm>
              <a:off x="1551" y="3035"/>
              <a:ext cx="2688"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charge is not an input tax to the Lessee; it is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25">
              <a:extLst>
                <a:ext uri="{FF2B5EF4-FFF2-40B4-BE49-F238E27FC236}">
                  <a16:creationId xmlns:a16="http://schemas.microsoft.com/office/drawing/2014/main" xmlns="" id="{5718F1D9-ED10-42FF-9D15-115F82024F46}"/>
                </a:ext>
              </a:extLst>
            </p:cNvPr>
            <p:cNvSpPr>
              <a:spLocks noChangeArrowheads="1"/>
            </p:cNvSpPr>
            <p:nvPr/>
          </p:nvSpPr>
          <p:spPr bwMode="auto">
            <a:xfrm>
              <a:off x="1551" y="3196"/>
              <a:ext cx="220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to be charged to the income statement.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Rectangle 26">
              <a:extLst>
                <a:ext uri="{FF2B5EF4-FFF2-40B4-BE49-F238E27FC236}">
                  <a16:creationId xmlns:a16="http://schemas.microsoft.com/office/drawing/2014/main" xmlns="" id="{85F0015A-2780-4EAC-8D71-107A7AECAB28}"/>
                </a:ext>
              </a:extLst>
            </p:cNvPr>
            <p:cNvSpPr>
              <a:spLocks noChangeArrowheads="1"/>
            </p:cNvSpPr>
            <p:nvPr/>
          </p:nvSpPr>
          <p:spPr bwMode="auto">
            <a:xfrm>
              <a:off x="4166" y="2874"/>
              <a:ext cx="3083"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The lease rental income is liable to VAT; the Lessor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6" name="Rectangle 27">
              <a:extLst>
                <a:ext uri="{FF2B5EF4-FFF2-40B4-BE49-F238E27FC236}">
                  <a16:creationId xmlns:a16="http://schemas.microsoft.com/office/drawing/2014/main" xmlns="" id="{3B20456A-34E4-4B7E-BF31-B674809D4BB8}"/>
                </a:ext>
              </a:extLst>
            </p:cNvPr>
            <p:cNvSpPr>
              <a:spLocks noChangeArrowheads="1"/>
            </p:cNvSpPr>
            <p:nvPr/>
          </p:nvSpPr>
          <p:spPr bwMode="auto">
            <a:xfrm>
              <a:off x="4166" y="3035"/>
              <a:ext cx="290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is to include a 7.5% VAT charge on its invoice to the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 name="Rectangle 28">
              <a:extLst>
                <a:ext uri="{FF2B5EF4-FFF2-40B4-BE49-F238E27FC236}">
                  <a16:creationId xmlns:a16="http://schemas.microsoft.com/office/drawing/2014/main" xmlns="" id="{469F3C97-F76D-49C0-9098-32B82ED3B342}"/>
                </a:ext>
              </a:extLst>
            </p:cNvPr>
            <p:cNvSpPr>
              <a:spLocks noChangeArrowheads="1"/>
            </p:cNvSpPr>
            <p:nvPr/>
          </p:nvSpPr>
          <p:spPr bwMode="auto">
            <a:xfrm>
              <a:off x="4166" y="3196"/>
              <a:ext cx="435"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lessee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29">
              <a:extLst>
                <a:ext uri="{FF2B5EF4-FFF2-40B4-BE49-F238E27FC236}">
                  <a16:creationId xmlns:a16="http://schemas.microsoft.com/office/drawing/2014/main" xmlns="" id="{CD4B1BF7-5A2E-4E09-8023-2360782ED213}"/>
                </a:ext>
              </a:extLst>
            </p:cNvPr>
            <p:cNvSpPr>
              <a:spLocks noChangeArrowheads="1"/>
            </p:cNvSpPr>
            <p:nvPr/>
          </p:nvSpPr>
          <p:spPr bwMode="auto">
            <a:xfrm>
              <a:off x="556" y="3679"/>
              <a:ext cx="343"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WHT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0">
              <a:extLst>
                <a:ext uri="{FF2B5EF4-FFF2-40B4-BE49-F238E27FC236}">
                  <a16:creationId xmlns:a16="http://schemas.microsoft.com/office/drawing/2014/main" xmlns="" id="{749D3AD7-8EED-4F56-867F-35E34A851F27}"/>
                </a:ext>
              </a:extLst>
            </p:cNvPr>
            <p:cNvSpPr>
              <a:spLocks noChangeArrowheads="1"/>
            </p:cNvSpPr>
            <p:nvPr/>
          </p:nvSpPr>
          <p:spPr bwMode="auto">
            <a:xfrm>
              <a:off x="1551" y="3357"/>
              <a:ext cx="276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The Lessee shall withhold tax at 10% from the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31">
              <a:extLst>
                <a:ext uri="{FF2B5EF4-FFF2-40B4-BE49-F238E27FC236}">
                  <a16:creationId xmlns:a16="http://schemas.microsoft.com/office/drawing/2014/main" xmlns="" id="{629695B3-39DD-4DE4-960F-272ACCA8251B}"/>
                </a:ext>
              </a:extLst>
            </p:cNvPr>
            <p:cNvSpPr>
              <a:spLocks noChangeArrowheads="1"/>
            </p:cNvSpPr>
            <p:nvPr/>
          </p:nvSpPr>
          <p:spPr bwMode="auto">
            <a:xfrm>
              <a:off x="1551" y="3518"/>
              <a:ext cx="84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rental payment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Rectangle 32">
              <a:extLst>
                <a:ext uri="{FF2B5EF4-FFF2-40B4-BE49-F238E27FC236}">
                  <a16:creationId xmlns:a16="http://schemas.microsoft.com/office/drawing/2014/main" xmlns="" id="{B965AF09-4E1F-4F22-8031-839F2C337F44}"/>
                </a:ext>
              </a:extLst>
            </p:cNvPr>
            <p:cNvSpPr>
              <a:spLocks noChangeArrowheads="1"/>
            </p:cNvSpPr>
            <p:nvPr/>
          </p:nvSpPr>
          <p:spPr bwMode="auto">
            <a:xfrm>
              <a:off x="1551" y="3679"/>
              <a:ext cx="3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2" name="Rectangle 33">
              <a:extLst>
                <a:ext uri="{FF2B5EF4-FFF2-40B4-BE49-F238E27FC236}">
                  <a16:creationId xmlns:a16="http://schemas.microsoft.com/office/drawing/2014/main" xmlns="" id="{F501C052-18B3-4AA7-B23A-81C413AD6EB9}"/>
                </a:ext>
              </a:extLst>
            </p:cNvPr>
            <p:cNvSpPr>
              <a:spLocks noChangeArrowheads="1"/>
            </p:cNvSpPr>
            <p:nvPr/>
          </p:nvSpPr>
          <p:spPr bwMode="auto">
            <a:xfrm>
              <a:off x="4166" y="3357"/>
              <a:ext cx="303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Withholding tax </a:t>
              </a:r>
              <a:r>
                <a:rPr lang="en-US" altLang="en-US" sz="1500" dirty="0">
                  <a:solidFill>
                    <a:srgbClr val="000000"/>
                  </a:solidFill>
                  <a:latin typeface="EYInterstate" panose="02000503020000020004" pitchFamily="2" charset="0"/>
                </a:rPr>
                <a:t>credit will be used to offset lessor’s income tax liability</a:t>
              </a:r>
              <a:r>
                <a:rPr kumimoji="0" lang="en-US" altLang="en-US" sz="1500" b="0" i="0" u="none" strike="noStrike" cap="none" normalizeH="0" baseline="0" dirty="0">
                  <a:ln>
                    <a:noFill/>
                  </a:ln>
                  <a:solidFill>
                    <a:srgbClr val="000000"/>
                  </a:solidFill>
                  <a:effectLst/>
                  <a:latin typeface="EYInterstate" panose="02000503020000020004" pitchFamily="2"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Rectangle 34">
              <a:extLst>
                <a:ext uri="{FF2B5EF4-FFF2-40B4-BE49-F238E27FC236}">
                  <a16:creationId xmlns:a16="http://schemas.microsoft.com/office/drawing/2014/main" xmlns="" id="{33EBE2E4-8F91-4D8F-90F3-7A4BA29CA50D}"/>
                </a:ext>
              </a:extLst>
            </p:cNvPr>
            <p:cNvSpPr>
              <a:spLocks noChangeArrowheads="1"/>
            </p:cNvSpPr>
            <p:nvPr/>
          </p:nvSpPr>
          <p:spPr bwMode="auto">
            <a:xfrm>
              <a:off x="4201" y="363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Rectangle 35">
              <a:extLst>
                <a:ext uri="{FF2B5EF4-FFF2-40B4-BE49-F238E27FC236}">
                  <a16:creationId xmlns:a16="http://schemas.microsoft.com/office/drawing/2014/main" xmlns="" id="{E0ECB1E6-D339-4E5B-9CAC-B8D46EA28113}"/>
                </a:ext>
              </a:extLst>
            </p:cNvPr>
            <p:cNvSpPr>
              <a:spLocks noChangeArrowheads="1"/>
            </p:cNvSpPr>
            <p:nvPr/>
          </p:nvSpPr>
          <p:spPr bwMode="auto">
            <a:xfrm>
              <a:off x="4166" y="367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Rectangle 36">
              <a:extLst>
                <a:ext uri="{FF2B5EF4-FFF2-40B4-BE49-F238E27FC236}">
                  <a16:creationId xmlns:a16="http://schemas.microsoft.com/office/drawing/2014/main" xmlns="" id="{78189887-4AD1-4053-8A54-C43894B5A7C1}"/>
                </a:ext>
              </a:extLst>
            </p:cNvPr>
            <p:cNvSpPr>
              <a:spLocks noChangeArrowheads="1"/>
            </p:cNvSpPr>
            <p:nvPr/>
          </p:nvSpPr>
          <p:spPr bwMode="auto">
            <a:xfrm>
              <a:off x="530" y="1239"/>
              <a:ext cx="7"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37">
              <a:extLst>
                <a:ext uri="{FF2B5EF4-FFF2-40B4-BE49-F238E27FC236}">
                  <a16:creationId xmlns:a16="http://schemas.microsoft.com/office/drawing/2014/main" xmlns="" id="{DD0AFF57-0DD2-4C92-9C25-19263882777B}"/>
                </a:ext>
              </a:extLst>
            </p:cNvPr>
            <p:cNvSpPr>
              <a:spLocks noChangeArrowheads="1"/>
            </p:cNvSpPr>
            <p:nvPr/>
          </p:nvSpPr>
          <p:spPr bwMode="auto">
            <a:xfrm>
              <a:off x="1525" y="1239"/>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38">
              <a:extLst>
                <a:ext uri="{FF2B5EF4-FFF2-40B4-BE49-F238E27FC236}">
                  <a16:creationId xmlns:a16="http://schemas.microsoft.com/office/drawing/2014/main" xmlns="" id="{4E5EC15E-CF1D-4140-B6F1-B76A1EE42DF7}"/>
                </a:ext>
              </a:extLst>
            </p:cNvPr>
            <p:cNvSpPr>
              <a:spLocks noChangeArrowheads="1"/>
            </p:cNvSpPr>
            <p:nvPr/>
          </p:nvSpPr>
          <p:spPr bwMode="auto">
            <a:xfrm>
              <a:off x="4140" y="1239"/>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Line 39">
              <a:extLst>
                <a:ext uri="{FF2B5EF4-FFF2-40B4-BE49-F238E27FC236}">
                  <a16:creationId xmlns:a16="http://schemas.microsoft.com/office/drawing/2014/main" xmlns="" id="{4F7E7E41-F852-481C-A340-E66FEF03F0C7}"/>
                </a:ext>
              </a:extLst>
            </p:cNvPr>
            <p:cNvSpPr>
              <a:spLocks noChangeShapeType="1"/>
            </p:cNvSpPr>
            <p:nvPr/>
          </p:nvSpPr>
          <p:spPr bwMode="auto">
            <a:xfrm>
              <a:off x="537" y="1239"/>
              <a:ext cx="652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Rectangle 40">
              <a:extLst>
                <a:ext uri="{FF2B5EF4-FFF2-40B4-BE49-F238E27FC236}">
                  <a16:creationId xmlns:a16="http://schemas.microsoft.com/office/drawing/2014/main" xmlns="" id="{45B093DE-60D8-4BED-A102-EE4B14A880D0}"/>
                </a:ext>
              </a:extLst>
            </p:cNvPr>
            <p:cNvSpPr>
              <a:spLocks noChangeArrowheads="1"/>
            </p:cNvSpPr>
            <p:nvPr/>
          </p:nvSpPr>
          <p:spPr bwMode="auto">
            <a:xfrm>
              <a:off x="537" y="1239"/>
              <a:ext cx="652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41">
              <a:extLst>
                <a:ext uri="{FF2B5EF4-FFF2-40B4-BE49-F238E27FC236}">
                  <a16:creationId xmlns:a16="http://schemas.microsoft.com/office/drawing/2014/main" xmlns="" id="{659E6DF3-0476-4547-9149-6E0DCE20D1DF}"/>
                </a:ext>
              </a:extLst>
            </p:cNvPr>
            <p:cNvSpPr>
              <a:spLocks noChangeArrowheads="1"/>
            </p:cNvSpPr>
            <p:nvPr/>
          </p:nvSpPr>
          <p:spPr bwMode="auto">
            <a:xfrm>
              <a:off x="7051" y="1239"/>
              <a:ext cx="7"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Line 42">
              <a:extLst>
                <a:ext uri="{FF2B5EF4-FFF2-40B4-BE49-F238E27FC236}">
                  <a16:creationId xmlns:a16="http://schemas.microsoft.com/office/drawing/2014/main" xmlns="" id="{08DA911C-58A4-4A9A-80CD-E37B0050468C}"/>
                </a:ext>
              </a:extLst>
            </p:cNvPr>
            <p:cNvSpPr>
              <a:spLocks noChangeShapeType="1"/>
            </p:cNvSpPr>
            <p:nvPr/>
          </p:nvSpPr>
          <p:spPr bwMode="auto">
            <a:xfrm>
              <a:off x="537" y="1413"/>
              <a:ext cx="652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Rectangle 43">
              <a:extLst>
                <a:ext uri="{FF2B5EF4-FFF2-40B4-BE49-F238E27FC236}">
                  <a16:creationId xmlns:a16="http://schemas.microsoft.com/office/drawing/2014/main" xmlns="" id="{E007D3C6-6CE2-4444-969E-FB87E42A4F04}"/>
                </a:ext>
              </a:extLst>
            </p:cNvPr>
            <p:cNvSpPr>
              <a:spLocks noChangeArrowheads="1"/>
            </p:cNvSpPr>
            <p:nvPr/>
          </p:nvSpPr>
          <p:spPr bwMode="auto">
            <a:xfrm>
              <a:off x="537" y="1413"/>
              <a:ext cx="652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Line 44">
              <a:extLst>
                <a:ext uri="{FF2B5EF4-FFF2-40B4-BE49-F238E27FC236}">
                  <a16:creationId xmlns:a16="http://schemas.microsoft.com/office/drawing/2014/main" xmlns="" id="{6F747566-0615-4329-A485-B405FAF3036B}"/>
                </a:ext>
              </a:extLst>
            </p:cNvPr>
            <p:cNvSpPr>
              <a:spLocks noChangeShapeType="1"/>
            </p:cNvSpPr>
            <p:nvPr/>
          </p:nvSpPr>
          <p:spPr bwMode="auto">
            <a:xfrm>
              <a:off x="537" y="2707"/>
              <a:ext cx="652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Rectangle 45">
              <a:extLst>
                <a:ext uri="{FF2B5EF4-FFF2-40B4-BE49-F238E27FC236}">
                  <a16:creationId xmlns:a16="http://schemas.microsoft.com/office/drawing/2014/main" xmlns="" id="{57E5DCC1-CE12-4072-8B08-076E82250231}"/>
                </a:ext>
              </a:extLst>
            </p:cNvPr>
            <p:cNvSpPr>
              <a:spLocks noChangeArrowheads="1"/>
            </p:cNvSpPr>
            <p:nvPr/>
          </p:nvSpPr>
          <p:spPr bwMode="auto">
            <a:xfrm>
              <a:off x="537" y="2707"/>
              <a:ext cx="652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Line 46">
              <a:extLst>
                <a:ext uri="{FF2B5EF4-FFF2-40B4-BE49-F238E27FC236}">
                  <a16:creationId xmlns:a16="http://schemas.microsoft.com/office/drawing/2014/main" xmlns="" id="{7605FFD9-FC47-4787-8FBA-E903E6A595E5}"/>
                </a:ext>
              </a:extLst>
            </p:cNvPr>
            <p:cNvSpPr>
              <a:spLocks noChangeShapeType="1"/>
            </p:cNvSpPr>
            <p:nvPr/>
          </p:nvSpPr>
          <p:spPr bwMode="auto">
            <a:xfrm>
              <a:off x="537" y="3351"/>
              <a:ext cx="652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Rectangle 47">
              <a:extLst>
                <a:ext uri="{FF2B5EF4-FFF2-40B4-BE49-F238E27FC236}">
                  <a16:creationId xmlns:a16="http://schemas.microsoft.com/office/drawing/2014/main" xmlns="" id="{0FEFFC2C-D3A6-4AE8-B81E-082E0A121EAF}"/>
                </a:ext>
              </a:extLst>
            </p:cNvPr>
            <p:cNvSpPr>
              <a:spLocks noChangeArrowheads="1"/>
            </p:cNvSpPr>
            <p:nvPr/>
          </p:nvSpPr>
          <p:spPr bwMode="auto">
            <a:xfrm>
              <a:off x="537" y="3351"/>
              <a:ext cx="652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Line 48">
              <a:extLst>
                <a:ext uri="{FF2B5EF4-FFF2-40B4-BE49-F238E27FC236}">
                  <a16:creationId xmlns:a16="http://schemas.microsoft.com/office/drawing/2014/main" xmlns="" id="{68E9620B-28A3-4D37-B508-468EFBB68A8C}"/>
                </a:ext>
              </a:extLst>
            </p:cNvPr>
            <p:cNvSpPr>
              <a:spLocks noChangeShapeType="1"/>
            </p:cNvSpPr>
            <p:nvPr/>
          </p:nvSpPr>
          <p:spPr bwMode="auto">
            <a:xfrm>
              <a:off x="537" y="3834"/>
              <a:ext cx="652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Rectangle 49">
              <a:extLst>
                <a:ext uri="{FF2B5EF4-FFF2-40B4-BE49-F238E27FC236}">
                  <a16:creationId xmlns:a16="http://schemas.microsoft.com/office/drawing/2014/main" xmlns="" id="{AF3CCEA8-9DEC-46C0-A048-FC6A41CC9C63}"/>
                </a:ext>
              </a:extLst>
            </p:cNvPr>
            <p:cNvSpPr>
              <a:spLocks noChangeArrowheads="1"/>
            </p:cNvSpPr>
            <p:nvPr/>
          </p:nvSpPr>
          <p:spPr bwMode="auto">
            <a:xfrm>
              <a:off x="537" y="3834"/>
              <a:ext cx="652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Line 50">
              <a:extLst>
                <a:ext uri="{FF2B5EF4-FFF2-40B4-BE49-F238E27FC236}">
                  <a16:creationId xmlns:a16="http://schemas.microsoft.com/office/drawing/2014/main" xmlns="" id="{68A048A3-8651-4CD4-89A6-214A97C9FDA6}"/>
                </a:ext>
              </a:extLst>
            </p:cNvPr>
            <p:cNvSpPr>
              <a:spLocks noChangeShapeType="1"/>
            </p:cNvSpPr>
            <p:nvPr/>
          </p:nvSpPr>
          <p:spPr bwMode="auto">
            <a:xfrm>
              <a:off x="530" y="1239"/>
              <a:ext cx="1" cy="260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Rectangle 51">
              <a:extLst>
                <a:ext uri="{FF2B5EF4-FFF2-40B4-BE49-F238E27FC236}">
                  <a16:creationId xmlns:a16="http://schemas.microsoft.com/office/drawing/2014/main" xmlns="" id="{6C09A7B3-4CFC-45EB-845D-E1E1DCAD1FBC}"/>
                </a:ext>
              </a:extLst>
            </p:cNvPr>
            <p:cNvSpPr>
              <a:spLocks noChangeArrowheads="1"/>
            </p:cNvSpPr>
            <p:nvPr/>
          </p:nvSpPr>
          <p:spPr bwMode="auto">
            <a:xfrm>
              <a:off x="530" y="1239"/>
              <a:ext cx="7" cy="260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Line 52">
              <a:extLst>
                <a:ext uri="{FF2B5EF4-FFF2-40B4-BE49-F238E27FC236}">
                  <a16:creationId xmlns:a16="http://schemas.microsoft.com/office/drawing/2014/main" xmlns="" id="{DDB3F9C8-9A70-4CD3-8468-07C99A05A859}"/>
                </a:ext>
              </a:extLst>
            </p:cNvPr>
            <p:cNvSpPr>
              <a:spLocks noChangeShapeType="1"/>
            </p:cNvSpPr>
            <p:nvPr/>
          </p:nvSpPr>
          <p:spPr bwMode="auto">
            <a:xfrm>
              <a:off x="1525" y="1245"/>
              <a:ext cx="1" cy="259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Rectangle 53">
              <a:extLst>
                <a:ext uri="{FF2B5EF4-FFF2-40B4-BE49-F238E27FC236}">
                  <a16:creationId xmlns:a16="http://schemas.microsoft.com/office/drawing/2014/main" xmlns="" id="{C8249D44-9AC9-4F9B-8E4B-9707CC6441F2}"/>
                </a:ext>
              </a:extLst>
            </p:cNvPr>
            <p:cNvSpPr>
              <a:spLocks noChangeArrowheads="1"/>
            </p:cNvSpPr>
            <p:nvPr/>
          </p:nvSpPr>
          <p:spPr bwMode="auto">
            <a:xfrm>
              <a:off x="1525" y="1245"/>
              <a:ext cx="6" cy="26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Line 54">
              <a:extLst>
                <a:ext uri="{FF2B5EF4-FFF2-40B4-BE49-F238E27FC236}">
                  <a16:creationId xmlns:a16="http://schemas.microsoft.com/office/drawing/2014/main" xmlns="" id="{CE688904-09EA-4D51-95F3-54284BB71A17}"/>
                </a:ext>
              </a:extLst>
            </p:cNvPr>
            <p:cNvSpPr>
              <a:spLocks noChangeShapeType="1"/>
            </p:cNvSpPr>
            <p:nvPr/>
          </p:nvSpPr>
          <p:spPr bwMode="auto">
            <a:xfrm>
              <a:off x="4140" y="1245"/>
              <a:ext cx="1" cy="259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Rectangle 55">
              <a:extLst>
                <a:ext uri="{FF2B5EF4-FFF2-40B4-BE49-F238E27FC236}">
                  <a16:creationId xmlns:a16="http://schemas.microsoft.com/office/drawing/2014/main" xmlns="" id="{9C6F4ACC-AB81-4AA8-AC27-D85F3B64B79A}"/>
                </a:ext>
              </a:extLst>
            </p:cNvPr>
            <p:cNvSpPr>
              <a:spLocks noChangeArrowheads="1"/>
            </p:cNvSpPr>
            <p:nvPr/>
          </p:nvSpPr>
          <p:spPr bwMode="auto">
            <a:xfrm>
              <a:off x="4140" y="1245"/>
              <a:ext cx="6" cy="26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Line 56">
              <a:extLst>
                <a:ext uri="{FF2B5EF4-FFF2-40B4-BE49-F238E27FC236}">
                  <a16:creationId xmlns:a16="http://schemas.microsoft.com/office/drawing/2014/main" xmlns="" id="{23BE2B70-838A-419D-909F-9D92E7A642A6}"/>
                </a:ext>
              </a:extLst>
            </p:cNvPr>
            <p:cNvSpPr>
              <a:spLocks noChangeShapeType="1"/>
            </p:cNvSpPr>
            <p:nvPr/>
          </p:nvSpPr>
          <p:spPr bwMode="auto">
            <a:xfrm>
              <a:off x="7051" y="1245"/>
              <a:ext cx="1" cy="259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6" name="Rectangle 57">
              <a:extLst>
                <a:ext uri="{FF2B5EF4-FFF2-40B4-BE49-F238E27FC236}">
                  <a16:creationId xmlns:a16="http://schemas.microsoft.com/office/drawing/2014/main" xmlns="" id="{0BD47AC2-2482-43BF-A068-48130CD0D8C6}"/>
                </a:ext>
              </a:extLst>
            </p:cNvPr>
            <p:cNvSpPr>
              <a:spLocks noChangeArrowheads="1"/>
            </p:cNvSpPr>
            <p:nvPr/>
          </p:nvSpPr>
          <p:spPr bwMode="auto">
            <a:xfrm>
              <a:off x="7051" y="1245"/>
              <a:ext cx="7" cy="26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Line 58">
              <a:extLst>
                <a:ext uri="{FF2B5EF4-FFF2-40B4-BE49-F238E27FC236}">
                  <a16:creationId xmlns:a16="http://schemas.microsoft.com/office/drawing/2014/main" xmlns="" id="{34078A73-F606-4844-94C7-E9472064319C}"/>
                </a:ext>
              </a:extLst>
            </p:cNvPr>
            <p:cNvSpPr>
              <a:spLocks noChangeShapeType="1"/>
            </p:cNvSpPr>
            <p:nvPr/>
          </p:nvSpPr>
          <p:spPr bwMode="auto">
            <a:xfrm>
              <a:off x="7058" y="123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 name="Rectangle 59">
              <a:extLst>
                <a:ext uri="{FF2B5EF4-FFF2-40B4-BE49-F238E27FC236}">
                  <a16:creationId xmlns:a16="http://schemas.microsoft.com/office/drawing/2014/main" xmlns="" id="{B0179D7D-9194-4AEF-9D01-4FFA1C70A04B}"/>
                </a:ext>
              </a:extLst>
            </p:cNvPr>
            <p:cNvSpPr>
              <a:spLocks noChangeArrowheads="1"/>
            </p:cNvSpPr>
            <p:nvPr/>
          </p:nvSpPr>
          <p:spPr bwMode="auto">
            <a:xfrm>
              <a:off x="7058" y="1239"/>
              <a:ext cx="7"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Line 60">
              <a:extLst>
                <a:ext uri="{FF2B5EF4-FFF2-40B4-BE49-F238E27FC236}">
                  <a16:creationId xmlns:a16="http://schemas.microsoft.com/office/drawing/2014/main" xmlns="" id="{4879C61C-4FE6-4E52-9C35-35CADFDA047A}"/>
                </a:ext>
              </a:extLst>
            </p:cNvPr>
            <p:cNvSpPr>
              <a:spLocks noChangeShapeType="1"/>
            </p:cNvSpPr>
            <p:nvPr/>
          </p:nvSpPr>
          <p:spPr bwMode="auto">
            <a:xfrm>
              <a:off x="7058" y="141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Rectangle 61">
              <a:extLst>
                <a:ext uri="{FF2B5EF4-FFF2-40B4-BE49-F238E27FC236}">
                  <a16:creationId xmlns:a16="http://schemas.microsoft.com/office/drawing/2014/main" xmlns="" id="{5919EF2E-90E8-4AD6-8FA4-B186F9D8AA30}"/>
                </a:ext>
              </a:extLst>
            </p:cNvPr>
            <p:cNvSpPr>
              <a:spLocks noChangeArrowheads="1"/>
            </p:cNvSpPr>
            <p:nvPr/>
          </p:nvSpPr>
          <p:spPr bwMode="auto">
            <a:xfrm>
              <a:off x="7058" y="1413"/>
              <a:ext cx="7"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Line 62">
              <a:extLst>
                <a:ext uri="{FF2B5EF4-FFF2-40B4-BE49-F238E27FC236}">
                  <a16:creationId xmlns:a16="http://schemas.microsoft.com/office/drawing/2014/main" xmlns="" id="{A4021FB8-26FA-439D-A3F2-969A162AE1B3}"/>
                </a:ext>
              </a:extLst>
            </p:cNvPr>
            <p:cNvSpPr>
              <a:spLocks noChangeShapeType="1"/>
            </p:cNvSpPr>
            <p:nvPr/>
          </p:nvSpPr>
          <p:spPr bwMode="auto">
            <a:xfrm>
              <a:off x="7058" y="270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Rectangle 63">
              <a:extLst>
                <a:ext uri="{FF2B5EF4-FFF2-40B4-BE49-F238E27FC236}">
                  <a16:creationId xmlns:a16="http://schemas.microsoft.com/office/drawing/2014/main" xmlns="" id="{339B1FF1-6506-4144-A118-2E6A9CF48BBE}"/>
                </a:ext>
              </a:extLst>
            </p:cNvPr>
            <p:cNvSpPr>
              <a:spLocks noChangeArrowheads="1"/>
            </p:cNvSpPr>
            <p:nvPr/>
          </p:nvSpPr>
          <p:spPr bwMode="auto">
            <a:xfrm>
              <a:off x="7058" y="2707"/>
              <a:ext cx="7"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Line 64">
              <a:extLst>
                <a:ext uri="{FF2B5EF4-FFF2-40B4-BE49-F238E27FC236}">
                  <a16:creationId xmlns:a16="http://schemas.microsoft.com/office/drawing/2014/main" xmlns="" id="{F153B216-060D-4BE2-8F07-83C439894E33}"/>
                </a:ext>
              </a:extLst>
            </p:cNvPr>
            <p:cNvSpPr>
              <a:spLocks noChangeShapeType="1"/>
            </p:cNvSpPr>
            <p:nvPr/>
          </p:nvSpPr>
          <p:spPr bwMode="auto">
            <a:xfrm>
              <a:off x="7058" y="335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Rectangle 65">
              <a:extLst>
                <a:ext uri="{FF2B5EF4-FFF2-40B4-BE49-F238E27FC236}">
                  <a16:creationId xmlns:a16="http://schemas.microsoft.com/office/drawing/2014/main" xmlns="" id="{690239D6-F4FE-4135-8768-BE2913058CC8}"/>
                </a:ext>
              </a:extLst>
            </p:cNvPr>
            <p:cNvSpPr>
              <a:spLocks noChangeArrowheads="1"/>
            </p:cNvSpPr>
            <p:nvPr/>
          </p:nvSpPr>
          <p:spPr bwMode="auto">
            <a:xfrm>
              <a:off x="7058" y="3351"/>
              <a:ext cx="7"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Line 66">
              <a:extLst>
                <a:ext uri="{FF2B5EF4-FFF2-40B4-BE49-F238E27FC236}">
                  <a16:creationId xmlns:a16="http://schemas.microsoft.com/office/drawing/2014/main" xmlns="" id="{FC14040A-A7C4-46EE-9E82-2E1C06FEFA45}"/>
                </a:ext>
              </a:extLst>
            </p:cNvPr>
            <p:cNvSpPr>
              <a:spLocks noChangeShapeType="1"/>
            </p:cNvSpPr>
            <p:nvPr/>
          </p:nvSpPr>
          <p:spPr bwMode="auto">
            <a:xfrm>
              <a:off x="7058" y="383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Rectangle 67">
              <a:extLst>
                <a:ext uri="{FF2B5EF4-FFF2-40B4-BE49-F238E27FC236}">
                  <a16:creationId xmlns:a16="http://schemas.microsoft.com/office/drawing/2014/main" xmlns="" id="{B407FF02-1BD2-4FCE-B958-F10D764059D4}"/>
                </a:ext>
              </a:extLst>
            </p:cNvPr>
            <p:cNvSpPr>
              <a:spLocks noChangeArrowheads="1"/>
            </p:cNvSpPr>
            <p:nvPr/>
          </p:nvSpPr>
          <p:spPr bwMode="auto">
            <a:xfrm>
              <a:off x="7058" y="3834"/>
              <a:ext cx="7"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3417085965"/>
      </p:ext>
    </p:extLst>
  </p:cSld>
  <p:clrMapOvr>
    <a:masterClrMapping/>
  </p:clrMapOvr>
  <p:transition spd="slow">
    <p:push dir="u"/>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3175" y="0"/>
            <a:ext cx="12198350" cy="6858000"/>
            <a:chOff x="69850" y="217378"/>
            <a:chExt cx="12198350" cy="6858000"/>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9850" y="217378"/>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601663" y="381875"/>
              <a:ext cx="11054488" cy="6410471"/>
              <a:chOff x="601663" y="372937"/>
              <a:chExt cx="11054488" cy="6112768"/>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601663" y="1340833"/>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617538" y="372937"/>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b="1" dirty="0">
                  <a:solidFill>
                    <a:srgbClr val="3C3C3C"/>
                  </a:solidFill>
                  <a:effectLst/>
                  <a:latin typeface="EYInterstate" panose="02000503020000020004" pitchFamily="2" charset="0"/>
                  <a:ea typeface="Calibri" panose="020F0502020204030204" pitchFamily="34" charset="0"/>
                </a:endParaRPr>
              </a:p>
              <a:p>
                <a:r>
                  <a:rPr lang="en-US" b="1" dirty="0">
                    <a:solidFill>
                      <a:srgbClr val="3C3C3C"/>
                    </a:solidFill>
                    <a:effectLst/>
                    <a:latin typeface="EYInterstate" panose="02000503020000020004" pitchFamily="2" charset="0"/>
                    <a:ea typeface="Calibri" panose="020F0502020204030204" pitchFamily="34" charset="0"/>
                  </a:rPr>
                  <a:t> </a:t>
                </a:r>
                <a:r>
                  <a:rPr lang="en-US" sz="1600" b="1" dirty="0">
                    <a:solidFill>
                      <a:srgbClr val="3C3C3C"/>
                    </a:solidFill>
                    <a:effectLst/>
                    <a:latin typeface="EYInterstate" panose="02000503020000020004" pitchFamily="2" charset="0"/>
                    <a:ea typeface="Calibri" panose="020F0502020204030204" pitchFamily="34" charset="0"/>
                  </a:rPr>
                  <a:t>TAX AND REGULATORY FRAMEWORK FOR LEASING IN NIGERIA </a:t>
                </a:r>
              </a:p>
              <a:p>
                <a:r>
                  <a:rPr lang="en-US" sz="1600" b="1" dirty="0">
                    <a:solidFill>
                      <a:srgbClr val="3C3C3C"/>
                    </a:solidFill>
                    <a:latin typeface="EYInterstate" panose="02000503020000020004" pitchFamily="2" charset="0"/>
                  </a:rPr>
                  <a:t>Tax implications prior to the introduction of IFRS 16</a:t>
                </a:r>
                <a:endParaRPr lang="en-US" sz="1600" dirty="0">
                  <a:solidFill>
                    <a:srgbClr val="3C3C3C"/>
                  </a:solidFill>
                  <a:latin typeface="EYInterstate" panose="02000503020000020004" pitchFamily="2"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7701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25" name="TextBox 24">
            <a:extLst>
              <a:ext uri="{FF2B5EF4-FFF2-40B4-BE49-F238E27FC236}">
                <a16:creationId xmlns:a16="http://schemas.microsoft.com/office/drawing/2014/main" xmlns="" id="{E517DE3F-A48D-4809-A47E-C8807C1A9347}"/>
              </a:ext>
            </a:extLst>
          </p:cNvPr>
          <p:cNvSpPr txBox="1"/>
          <p:nvPr/>
        </p:nvSpPr>
        <p:spPr>
          <a:xfrm>
            <a:off x="763817" y="1371600"/>
            <a:ext cx="9825832" cy="2799100"/>
          </a:xfrm>
          <a:prstGeom prst="rect">
            <a:avLst/>
          </a:prstGeom>
          <a:noFill/>
        </p:spPr>
        <p:txBody>
          <a:bodyPr wrap="square">
            <a:spAutoFit/>
          </a:bodyPr>
          <a:lstStyle/>
          <a:p>
            <a:pPr marL="0" marR="0" algn="just">
              <a:lnSpc>
                <a:spcPct val="107000"/>
              </a:lnSpc>
              <a:spcBef>
                <a:spcPts val="0"/>
              </a:spcBef>
              <a:spcAft>
                <a:spcPts val="800"/>
              </a:spcAft>
            </a:pPr>
            <a:r>
              <a:rPr lang="en-US" sz="1600" b="1" u="sng" dirty="0">
                <a:solidFill>
                  <a:srgbClr val="FF0000"/>
                </a:solidFill>
                <a:effectLst/>
                <a:latin typeface="EYInterstate" panose="02000503020000020004" pitchFamily="2" charset="0"/>
                <a:ea typeface="Calibri" panose="020F0502020204030204" pitchFamily="34" charset="0"/>
                <a:cs typeface="Times New Roman" panose="02020603050405020304" pitchFamily="18" charset="0"/>
              </a:rPr>
              <a:t>Stamp duty on lease in Nigeria</a:t>
            </a:r>
            <a:endPar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Based on</a:t>
            </a: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 the Stamp Duties Act, duty on lease agreements is graduated according to the tenor of the lease as follows:</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Tenor of Lease	Applicable Stamp Duty</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1-7 Years			0.78%</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7-21 Years		3%</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Exceeds 21 years		6%</a:t>
            </a:r>
          </a:p>
          <a:p>
            <a:pPr marL="0" marR="0" algn="just">
              <a:lnSpc>
                <a:spcPct val="107000"/>
              </a:lnSpc>
              <a:spcBef>
                <a:spcPts val="0"/>
              </a:spcBef>
              <a:spcAft>
                <a:spcPts val="800"/>
              </a:spcAft>
            </a:pPr>
            <a:endParaRPr lang="en-US" sz="1600" b="1" dirty="0">
              <a:solidFill>
                <a:srgbClr val="3C3C3C"/>
              </a:solidFill>
              <a:effectLst/>
              <a:latin typeface="EYInterstate Light" panose="02000506000000020004" pitchFamily="2"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72BB6A6F-9137-42A3-8CC9-0EE2EB1F0BE4}"/>
              </a:ext>
            </a:extLst>
          </p:cNvPr>
          <p:cNvSpPr/>
          <p:nvPr/>
        </p:nvSpPr>
        <p:spPr>
          <a:xfrm>
            <a:off x="10893288" y="193906"/>
            <a:ext cx="781913" cy="902303"/>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b="1" dirty="0">
                <a:solidFill>
                  <a:schemeClr val="bg1"/>
                </a:solidFill>
                <a:latin typeface="EYInterstate Light" panose="02000506000000020004" pitchFamily="2" charset="0"/>
              </a:rPr>
              <a:t>Page </a:t>
            </a:r>
            <a:r>
              <a:rPr lang="en-US" sz="3600" b="1" dirty="0">
                <a:solidFill>
                  <a:schemeClr val="bg1"/>
                </a:solidFill>
                <a:latin typeface="EYInterstate Light" panose="02000506000000020004" pitchFamily="2" charset="0"/>
              </a:rPr>
              <a:t>19</a:t>
            </a:r>
            <a:endParaRPr lang="en-US" sz="1200" b="1" dirty="0">
              <a:solidFill>
                <a:schemeClr val="bg1"/>
              </a:solidFill>
              <a:latin typeface="EYInterstate Light" panose="02000506000000020004" pitchFamily="2" charset="0"/>
            </a:endParaRPr>
          </a:p>
        </p:txBody>
      </p:sp>
    </p:spTree>
    <p:extLst>
      <p:ext uri="{BB962C8B-B14F-4D97-AF65-F5344CB8AC3E}">
        <p14:creationId xmlns:p14="http://schemas.microsoft.com/office/powerpoint/2010/main" val="544735018"/>
      </p:ext>
    </p:extLst>
  </p:cSld>
  <p:clrMapOvr>
    <a:masterClrMapping/>
  </p:clrMapOvr>
  <p:transition spd="slow">
    <p:push dir="u"/>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8E4C1B7F-6A1F-43DA-BACE-193187CB0765}"/>
              </a:ext>
            </a:extLst>
          </p:cNvPr>
          <p:cNvSpPr/>
          <p:nvPr/>
        </p:nvSpPr>
        <p:spPr>
          <a:xfrm>
            <a:off x="0" y="-2485"/>
            <a:ext cx="12198350" cy="6870473"/>
          </a:xfrm>
          <a:prstGeom prst="rect">
            <a:avLst/>
          </a:prstGeom>
          <a:solidFill>
            <a:srgbClr val="000000">
              <a:lumMod val="85000"/>
              <a:lumOff val="15000"/>
            </a:srgbClr>
          </a:solidFill>
          <a:ln w="9525" cap="flat" cmpd="sng" algn="ctr">
            <a:noFill/>
            <a:prstDash val="solid"/>
          </a:ln>
          <a:effectLst/>
        </p:spPr>
        <p:txBody>
          <a:bodyPr rtlCol="0" anchor="t" anchorCtr="0"/>
          <a:lstStyle/>
          <a:p>
            <a:pPr defTabSz="815645">
              <a:lnSpc>
                <a:spcPct val="85000"/>
              </a:lnSpc>
              <a:spcAft>
                <a:spcPts val="562"/>
              </a:spcAft>
              <a:buClr>
                <a:srgbClr val="FFE600"/>
              </a:buClr>
              <a:buSzPct val="70000"/>
              <a:defRPr/>
            </a:pPr>
            <a:endParaRPr lang="en-IN" sz="1600" kern="0" dirty="0">
              <a:solidFill>
                <a:srgbClr val="FFE600"/>
              </a:solidFill>
              <a:latin typeface="EYInterstate Light" panose="02000506000000020004" pitchFamily="2" charset="0"/>
            </a:endParaRPr>
          </a:p>
        </p:txBody>
      </p:sp>
      <p:cxnSp>
        <p:nvCxnSpPr>
          <p:cNvPr id="11" name="Straight Connector 10">
            <a:extLst>
              <a:ext uri="{FF2B5EF4-FFF2-40B4-BE49-F238E27FC236}">
                <a16:creationId xmlns:a16="http://schemas.microsoft.com/office/drawing/2014/main" xmlns="" id="{1065C3BB-0D82-4583-9567-C1102E0639FE}"/>
              </a:ext>
            </a:extLst>
          </p:cNvPr>
          <p:cNvCxnSpPr/>
          <p:nvPr/>
        </p:nvCxnSpPr>
        <p:spPr bwMode="auto">
          <a:xfrm>
            <a:off x="1298575" y="2057400"/>
            <a:ext cx="2423317" cy="0"/>
          </a:xfrm>
          <a:prstGeom prst="line">
            <a:avLst/>
          </a:prstGeom>
          <a:solidFill>
            <a:schemeClr val="accent1"/>
          </a:solidFill>
          <a:ln w="76200" cap="flat" cmpd="sng" algn="ctr">
            <a:solidFill>
              <a:srgbClr val="FFE600"/>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cxnSp>
        <p:nvCxnSpPr>
          <p:cNvPr id="12" name="Straight Connector 11">
            <a:extLst>
              <a:ext uri="{FF2B5EF4-FFF2-40B4-BE49-F238E27FC236}">
                <a16:creationId xmlns:a16="http://schemas.microsoft.com/office/drawing/2014/main" xmlns="" id="{D318A43A-1973-403B-8690-D955A446317E}"/>
              </a:ext>
            </a:extLst>
          </p:cNvPr>
          <p:cNvCxnSpPr/>
          <p:nvPr/>
        </p:nvCxnSpPr>
        <p:spPr bwMode="auto">
          <a:xfrm>
            <a:off x="1374775" y="4876800"/>
            <a:ext cx="2423317" cy="0"/>
          </a:xfrm>
          <a:prstGeom prst="line">
            <a:avLst/>
          </a:prstGeom>
          <a:solidFill>
            <a:schemeClr val="accent1"/>
          </a:solidFill>
          <a:ln w="76200" cap="flat" cmpd="sng" algn="ctr">
            <a:solidFill>
              <a:srgbClr val="FFE600"/>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sp>
        <p:nvSpPr>
          <p:cNvPr id="13" name="Title 2">
            <a:extLst>
              <a:ext uri="{FF2B5EF4-FFF2-40B4-BE49-F238E27FC236}">
                <a16:creationId xmlns:a16="http://schemas.microsoft.com/office/drawing/2014/main" xmlns="" id="{C2A64EB5-658C-493C-83E7-637BDBFCA6B1}"/>
              </a:ext>
            </a:extLst>
          </p:cNvPr>
          <p:cNvSpPr txBox="1">
            <a:spLocks/>
          </p:cNvSpPr>
          <p:nvPr/>
        </p:nvSpPr>
        <p:spPr bwMode="auto">
          <a:xfrm>
            <a:off x="1146176" y="1676400"/>
            <a:ext cx="1447800" cy="30623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901838" rtl="0" eaLnBrk="0" fontAlgn="base" hangingPunct="0">
              <a:spcBef>
                <a:spcPct val="0"/>
              </a:spcBef>
              <a:spcAft>
                <a:spcPct val="0"/>
              </a:spcAft>
              <a:defRPr sz="1995">
                <a:solidFill>
                  <a:schemeClr val="tx2"/>
                </a:solidFill>
                <a:latin typeface="+mj-lt"/>
                <a:ea typeface="+mj-ea"/>
                <a:cs typeface="+mj-cs"/>
              </a:defRPr>
            </a:lvl1pPr>
            <a:lvl2pPr algn="l" defTabSz="901838" rtl="0" eaLnBrk="0" fontAlgn="base" hangingPunct="0">
              <a:spcBef>
                <a:spcPct val="0"/>
              </a:spcBef>
              <a:spcAft>
                <a:spcPct val="0"/>
              </a:spcAft>
              <a:defRPr sz="1995">
                <a:solidFill>
                  <a:schemeClr val="tx2"/>
                </a:solidFill>
                <a:latin typeface="EYInterstate" pitchFamily="2" charset="0"/>
              </a:defRPr>
            </a:lvl2pPr>
            <a:lvl3pPr algn="l" defTabSz="901838" rtl="0" eaLnBrk="0" fontAlgn="base" hangingPunct="0">
              <a:spcBef>
                <a:spcPct val="0"/>
              </a:spcBef>
              <a:spcAft>
                <a:spcPct val="0"/>
              </a:spcAft>
              <a:defRPr sz="1995">
                <a:solidFill>
                  <a:schemeClr val="tx2"/>
                </a:solidFill>
                <a:latin typeface="EYInterstate" pitchFamily="2" charset="0"/>
              </a:defRPr>
            </a:lvl3pPr>
            <a:lvl4pPr algn="l" defTabSz="901838" rtl="0" eaLnBrk="0" fontAlgn="base" hangingPunct="0">
              <a:spcBef>
                <a:spcPct val="0"/>
              </a:spcBef>
              <a:spcAft>
                <a:spcPct val="0"/>
              </a:spcAft>
              <a:defRPr sz="1995">
                <a:solidFill>
                  <a:schemeClr val="tx2"/>
                </a:solidFill>
                <a:latin typeface="EYInterstate" pitchFamily="2" charset="0"/>
              </a:defRPr>
            </a:lvl4pPr>
            <a:lvl5pPr algn="l" defTabSz="901838" rtl="0" eaLnBrk="0" fontAlgn="base" hangingPunct="0">
              <a:spcBef>
                <a:spcPct val="0"/>
              </a:spcBef>
              <a:spcAft>
                <a:spcPct val="0"/>
              </a:spcAft>
              <a:defRPr sz="1995">
                <a:solidFill>
                  <a:schemeClr val="tx2"/>
                </a:solidFill>
                <a:latin typeface="EYInterstate" pitchFamily="2" charset="0"/>
              </a:defRPr>
            </a:lvl5pPr>
            <a:lvl6pPr marL="414242" algn="l" defTabSz="901838" rtl="0" fontAlgn="base">
              <a:spcBef>
                <a:spcPct val="0"/>
              </a:spcBef>
              <a:spcAft>
                <a:spcPct val="0"/>
              </a:spcAft>
              <a:defRPr sz="1995">
                <a:solidFill>
                  <a:schemeClr val="tx2"/>
                </a:solidFill>
                <a:latin typeface="EYInterstate" pitchFamily="2" charset="0"/>
              </a:defRPr>
            </a:lvl6pPr>
            <a:lvl7pPr marL="828481" algn="l" defTabSz="901838" rtl="0" fontAlgn="base">
              <a:spcBef>
                <a:spcPct val="0"/>
              </a:spcBef>
              <a:spcAft>
                <a:spcPct val="0"/>
              </a:spcAft>
              <a:defRPr sz="1995">
                <a:solidFill>
                  <a:schemeClr val="tx2"/>
                </a:solidFill>
                <a:latin typeface="EYInterstate" pitchFamily="2" charset="0"/>
              </a:defRPr>
            </a:lvl7pPr>
            <a:lvl8pPr marL="1242724" algn="l" defTabSz="901838" rtl="0" fontAlgn="base">
              <a:spcBef>
                <a:spcPct val="0"/>
              </a:spcBef>
              <a:spcAft>
                <a:spcPct val="0"/>
              </a:spcAft>
              <a:defRPr sz="1995">
                <a:solidFill>
                  <a:schemeClr val="tx2"/>
                </a:solidFill>
                <a:latin typeface="EYInterstate" pitchFamily="2" charset="0"/>
              </a:defRPr>
            </a:lvl8pPr>
            <a:lvl9pPr marL="1656966" algn="l" defTabSz="901838" rtl="0" fontAlgn="base">
              <a:spcBef>
                <a:spcPct val="0"/>
              </a:spcBef>
              <a:spcAft>
                <a:spcPct val="0"/>
              </a:spcAft>
              <a:defRPr sz="1995">
                <a:solidFill>
                  <a:schemeClr val="tx2"/>
                </a:solidFill>
                <a:latin typeface="EYInterstate" pitchFamily="2" charset="0"/>
              </a:defRPr>
            </a:lvl9pPr>
          </a:lstStyle>
          <a:p>
            <a:pPr lvl="0">
              <a:buClr>
                <a:srgbClr val="000000">
                  <a:lumMod val="75000"/>
                  <a:lumOff val="25000"/>
                </a:srgbClr>
              </a:buClr>
              <a:buSzPct val="70000"/>
            </a:pPr>
            <a:r>
              <a:rPr lang="en-US" sz="19900" b="1" kern="0" dirty="0">
                <a:solidFill>
                  <a:schemeClr val="bg1"/>
                </a:solidFill>
                <a:latin typeface="EYInterstate Light"/>
                <a:ea typeface="+mn-ea"/>
                <a:cs typeface="+mn-cs"/>
              </a:rPr>
              <a:t>4</a:t>
            </a:r>
          </a:p>
        </p:txBody>
      </p:sp>
      <p:sp>
        <p:nvSpPr>
          <p:cNvPr id="14" name="Freeform 4">
            <a:extLst>
              <a:ext uri="{FF2B5EF4-FFF2-40B4-BE49-F238E27FC236}">
                <a16:creationId xmlns:a16="http://schemas.microsoft.com/office/drawing/2014/main" xmlns="" id="{F7FF9B12-01E8-4968-A3E8-64D3156D3E71}"/>
              </a:ext>
            </a:extLst>
          </p:cNvPr>
          <p:cNvSpPr>
            <a:spLocks/>
          </p:cNvSpPr>
          <p:nvPr/>
        </p:nvSpPr>
        <p:spPr bwMode="gray">
          <a:xfrm>
            <a:off x="2731788" y="2539188"/>
            <a:ext cx="6809087" cy="1102020"/>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noFill/>
          <a:ln w="9525">
            <a:noFill/>
            <a:round/>
            <a:headEnd/>
            <a:tailEnd/>
          </a:ln>
        </p:spPr>
        <p:txBody>
          <a:bodyPr vert="horz" wrap="square" lIns="91440" tIns="45720" rIns="91440" bIns="45720" numCol="1" anchor="t" anchorCtr="0" compatLnSpc="1">
            <a:prstTxWarp prst="textNoShape">
              <a:avLst/>
            </a:prstTxWarp>
          </a:bodyPr>
          <a:lstStyle/>
          <a:p>
            <a:pPr lvl="0" defTabSz="869242" fontAlgn="base">
              <a:lnSpc>
                <a:spcPct val="80000"/>
              </a:lnSpc>
              <a:spcAft>
                <a:spcPts val="200"/>
              </a:spcAft>
            </a:pPr>
            <a:r>
              <a:rPr lang="en-US" sz="4400" b="1" kern="0" dirty="0">
                <a:solidFill>
                  <a:schemeClr val="bg1"/>
                </a:solidFill>
                <a:latin typeface="EYInterstate Light" panose="02000506000000020004" pitchFamily="2" charset="0"/>
              </a:rPr>
              <a:t>Tax Implications of IFRS 16 Lease Accounting In Nigeria </a:t>
            </a:r>
          </a:p>
        </p:txBody>
      </p:sp>
    </p:spTree>
    <p:extLst>
      <p:ext uri="{BB962C8B-B14F-4D97-AF65-F5344CB8AC3E}">
        <p14:creationId xmlns:p14="http://schemas.microsoft.com/office/powerpoint/2010/main" val="6965832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231775" y="762000"/>
            <a:ext cx="12198350" cy="6858000"/>
            <a:chOff x="0" y="0"/>
            <a:chExt cx="12198350" cy="6858000"/>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617538" y="189424"/>
              <a:ext cx="11054488" cy="6465376"/>
              <a:chOff x="617538" y="189424"/>
              <a:chExt cx="11054488" cy="6165123"/>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dirty="0">
                  <a:solidFill>
                    <a:srgbClr val="FF0000"/>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617538" y="193698"/>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600" b="1" dirty="0">
                  <a:solidFill>
                    <a:srgbClr val="3C3C3C"/>
                  </a:solidFill>
                  <a:effectLst/>
                  <a:latin typeface="EYInterstate" panose="02000503020000020004" pitchFamily="2" charset="0"/>
                  <a:ea typeface="Calibri" panose="020F0502020204030204" pitchFamily="34" charset="0"/>
                </a:endParaRPr>
              </a:p>
              <a:p>
                <a:r>
                  <a:rPr lang="en-US" sz="1600" b="1" dirty="0">
                    <a:solidFill>
                      <a:srgbClr val="3C3C3C"/>
                    </a:solidFill>
                    <a:effectLst/>
                    <a:latin typeface="EYInterstate" panose="02000503020000020004" pitchFamily="2" charset="0"/>
                    <a:ea typeface="Calibri" panose="020F0502020204030204" pitchFamily="34" charset="0"/>
                  </a:rPr>
                  <a:t> TAX AND REGULATORY FRAMEWORKFOR LEASING IN NIGERIA </a:t>
                </a:r>
                <a:endParaRPr lang="en-US" sz="1600" b="1" dirty="0">
                  <a:solidFill>
                    <a:srgbClr val="3C3C3C"/>
                  </a:solidFill>
                  <a:latin typeface="EYInterstate" panose="02000503020000020004" pitchFamily="2" charset="0"/>
                  <a:ea typeface="Calibri" panose="020F0502020204030204" pitchFamily="34" charset="0"/>
                </a:endParaRPr>
              </a:p>
              <a:p>
                <a:r>
                  <a:rPr lang="en-US" sz="1600" b="1" dirty="0">
                    <a:solidFill>
                      <a:srgbClr val="3C3C3C"/>
                    </a:solidFill>
                    <a:latin typeface="EYInterstate" panose="02000503020000020004" pitchFamily="2" charset="0"/>
                  </a:rPr>
                  <a:t>Tax implications of IFRS 16 Lease Accounting </a:t>
                </a:r>
              </a:p>
              <a:p>
                <a:endParaRPr lang="en-US" sz="1600" b="1" dirty="0">
                  <a:solidFill>
                    <a:srgbClr val="3C3C3C"/>
                  </a:solidFill>
                  <a:effectLst/>
                  <a:latin typeface="EYInterstate" panose="02000503020000020004" pitchFamily="2" charset="0"/>
                  <a:ea typeface="Calibri" panose="020F0502020204030204" pitchFamily="34" charset="0"/>
                </a:endParaRPr>
              </a:p>
              <a:p>
                <a:endParaRPr lang="en-US" sz="1600" dirty="0">
                  <a:solidFill>
                    <a:srgbClr val="3C3C3C"/>
                  </a:solidFill>
                  <a:latin typeface="EYInterstate" panose="02000503020000020004" pitchFamily="2" charset="0"/>
                </a:endParaRPr>
              </a:p>
              <a:p>
                <a:endParaRPr lang="en-US" sz="1600" dirty="0">
                  <a:solidFill>
                    <a:srgbClr val="3C3C3C"/>
                  </a:solidFill>
                  <a:latin typeface="EYInterstate" panose="02000503020000020004" pitchFamily="2" charset="0"/>
                </a:endParaRPr>
              </a:p>
            </p:txBody>
          </p:sp>
          <p:sp>
            <p:nvSpPr>
              <p:cNvPr id="28" name="Rectangle 27">
                <a:extLst>
                  <a:ext uri="{FF2B5EF4-FFF2-40B4-BE49-F238E27FC236}">
                    <a16:creationId xmlns:a16="http://schemas.microsoft.com/office/drawing/2014/main" xmlns="" id="{FC8F39A6-1D45-4E20-8C57-449A087F7F0A}"/>
                  </a:ext>
                </a:extLst>
              </p:cNvPr>
              <p:cNvSpPr/>
              <p:nvPr/>
            </p:nvSpPr>
            <p:spPr>
              <a:xfrm>
                <a:off x="10868789" y="189424"/>
                <a:ext cx="781913" cy="860400"/>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a:solidFill>
                    <a:schemeClr val="tx1"/>
                  </a:solidFill>
                  <a:latin typeface="EYInterstate Light" panose="02000506000000020004" pitchFamily="2"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7701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10" name="Rectangle 9">
            <a:extLst>
              <a:ext uri="{FF2B5EF4-FFF2-40B4-BE49-F238E27FC236}">
                <a16:creationId xmlns:a16="http://schemas.microsoft.com/office/drawing/2014/main" xmlns="" id="{8709BB31-DD6F-4126-81F1-A46AD96EE36D}"/>
              </a:ext>
            </a:extLst>
          </p:cNvPr>
          <p:cNvSpPr/>
          <p:nvPr/>
        </p:nvSpPr>
        <p:spPr>
          <a:xfrm>
            <a:off x="10864066" y="164497"/>
            <a:ext cx="781913" cy="902303"/>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b="1" dirty="0">
                <a:solidFill>
                  <a:schemeClr val="bg1"/>
                </a:solidFill>
                <a:latin typeface="EYInterstate Light" panose="02000506000000020004" pitchFamily="2" charset="0"/>
              </a:rPr>
              <a:t>Page </a:t>
            </a:r>
            <a:r>
              <a:rPr lang="en-US" sz="3600" b="1" dirty="0">
                <a:solidFill>
                  <a:schemeClr val="bg1"/>
                </a:solidFill>
                <a:latin typeface="EYInterstate Light" panose="02000506000000020004" pitchFamily="2" charset="0"/>
              </a:rPr>
              <a:t>12</a:t>
            </a:r>
            <a:endParaRPr lang="en-US" sz="1200" b="1" dirty="0">
              <a:solidFill>
                <a:schemeClr val="bg1"/>
              </a:solidFill>
              <a:latin typeface="EYInterstate Light" panose="02000506000000020004" pitchFamily="2" charset="0"/>
            </a:endParaRPr>
          </a:p>
        </p:txBody>
      </p:sp>
      <p:sp>
        <p:nvSpPr>
          <p:cNvPr id="16" name="TextBox 15">
            <a:extLst>
              <a:ext uri="{FF2B5EF4-FFF2-40B4-BE49-F238E27FC236}">
                <a16:creationId xmlns:a16="http://schemas.microsoft.com/office/drawing/2014/main" xmlns="" id="{5507AD29-E603-44E4-9461-4E3107B413A4}"/>
              </a:ext>
            </a:extLst>
          </p:cNvPr>
          <p:cNvSpPr txBox="1"/>
          <p:nvPr/>
        </p:nvSpPr>
        <p:spPr>
          <a:xfrm>
            <a:off x="1069975" y="2691601"/>
            <a:ext cx="10058400" cy="4308872"/>
          </a:xfrm>
          <a:prstGeom prst="rect">
            <a:avLst/>
          </a:prstGeom>
          <a:noFill/>
        </p:spPr>
        <p:txBody>
          <a:bodyPr wrap="square">
            <a:spAutoFit/>
          </a:bodyPr>
          <a:lstStyle/>
          <a:p>
            <a:pPr algn="just"/>
            <a:r>
              <a:rPr lang="en-US" sz="1600" dirty="0">
                <a:latin typeface="EYInterstate" panose="02000503020000020004" pitchFamily="2" charset="0"/>
              </a:rPr>
              <a:t>Under IFRS 16, the lessee is expected to, for all leases (other than leases with a duration of less than 12 months or leases for low-value assets): </a:t>
            </a:r>
          </a:p>
          <a:p>
            <a:pPr algn="just"/>
            <a:r>
              <a:rPr lang="en-US" sz="1600" dirty="0">
                <a:latin typeface="EYInterstate" panose="02000503020000020004" pitchFamily="2" charset="0"/>
              </a:rPr>
              <a:t>1. Recognize an asset and a corresponding liability equal to the present value (PV) of all future unavoidable payments due on the lease. </a:t>
            </a:r>
          </a:p>
          <a:p>
            <a:pPr algn="just"/>
            <a:r>
              <a:rPr lang="en-US" sz="1600" dirty="0">
                <a:latin typeface="EYInterstate" panose="02000503020000020004" pitchFamily="2" charset="0"/>
              </a:rPr>
              <a:t>2. Recognize a depreciation expense and an interest expense separately in the income statement.</a:t>
            </a:r>
          </a:p>
          <a:p>
            <a:pPr algn="just"/>
            <a:r>
              <a:rPr lang="en-US" sz="1600" dirty="0">
                <a:latin typeface="EYInterstate" panose="02000503020000020004" pitchFamily="2" charset="0"/>
              </a:rPr>
              <a:t>3. Separate the total amount of cash paid into a principal portion (presented under financing activities) and interest (typically presented either under operating or financing activities) in the cash flow statement</a:t>
            </a:r>
          </a:p>
          <a:p>
            <a:pPr algn="just"/>
            <a:endParaRPr lang="en-US" sz="1600" dirty="0">
              <a:latin typeface="EYInterstate" panose="02000503020000020004" pitchFamily="2" charset="0"/>
            </a:endParaRPr>
          </a:p>
          <a:p>
            <a:pPr algn="just"/>
            <a:r>
              <a:rPr lang="en-US" sz="1600" dirty="0">
                <a:latin typeface="EYInterstate" panose="02000503020000020004" pitchFamily="2" charset="0"/>
              </a:rPr>
              <a:t>The generally accepted tax treatment is to disallow depreciation and the notional interest based on the provisions of CITA. The lessee should not be able to claim capital allowances on the value of the asset recognized. However, the actual cash payment would be allowed as a tax-deductible expense. </a:t>
            </a:r>
          </a:p>
          <a:p>
            <a:pPr algn="just"/>
            <a:r>
              <a:rPr lang="en-US" sz="1600" dirty="0">
                <a:latin typeface="EYInterstate" panose="02000503020000020004" pitchFamily="2" charset="0"/>
              </a:rPr>
              <a:t>There is clearly need to keep additional accounting information that shows the relationship between the periodic rental payments, the depreciation and interest expense recognized in the books for review in order to ensure that the proper treatment is accorded to the relevant item. </a:t>
            </a:r>
          </a:p>
          <a:p>
            <a:pPr algn="just"/>
            <a:endParaRPr lang="en-US" sz="1600" dirty="0">
              <a:latin typeface="EYInterstate" panose="02000503020000020004" pitchFamily="2" charset="0"/>
            </a:endParaRPr>
          </a:p>
          <a:p>
            <a:endParaRPr lang="en-US" dirty="0"/>
          </a:p>
        </p:txBody>
      </p:sp>
    </p:spTree>
    <p:extLst>
      <p:ext uri="{BB962C8B-B14F-4D97-AF65-F5344CB8AC3E}">
        <p14:creationId xmlns:p14="http://schemas.microsoft.com/office/powerpoint/2010/main" val="160639635"/>
      </p:ext>
    </p:extLst>
  </p:cSld>
  <p:clrMapOvr>
    <a:masterClrMapping/>
  </p:clrMapOvr>
  <p:transition spd="slow">
    <p:push dir="u"/>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130170" y="265624"/>
            <a:ext cx="12198350" cy="6858000"/>
            <a:chOff x="0" y="0"/>
            <a:chExt cx="12198350" cy="6858000"/>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617538" y="189424"/>
              <a:ext cx="11054488" cy="6465376"/>
              <a:chOff x="617538" y="189424"/>
              <a:chExt cx="11054488" cy="6165123"/>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617538" y="193698"/>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600" b="1" dirty="0">
                  <a:solidFill>
                    <a:srgbClr val="3C3C3C"/>
                  </a:solidFill>
                  <a:effectLst/>
                  <a:latin typeface="EYInterstate" panose="02000503020000020004" pitchFamily="2" charset="0"/>
                  <a:ea typeface="Calibri" panose="020F0502020204030204" pitchFamily="34" charset="0"/>
                </a:endParaRPr>
              </a:p>
              <a:p>
                <a:r>
                  <a:rPr lang="en-US" sz="1600" b="1" dirty="0">
                    <a:solidFill>
                      <a:srgbClr val="3C3C3C"/>
                    </a:solidFill>
                    <a:effectLst/>
                    <a:latin typeface="EYInterstate" panose="02000503020000020004" pitchFamily="2" charset="0"/>
                    <a:ea typeface="Calibri" panose="020F0502020204030204" pitchFamily="34" charset="0"/>
                  </a:rPr>
                  <a:t> TAX AND REGULATORY FRAMEWORK FOR LEASING IN NIGERIA </a:t>
                </a:r>
                <a:endParaRPr lang="en-US" sz="1600" b="1" dirty="0">
                  <a:solidFill>
                    <a:srgbClr val="3C3C3C"/>
                  </a:solidFill>
                  <a:latin typeface="EYInterstate" panose="02000503020000020004" pitchFamily="2" charset="0"/>
                  <a:ea typeface="Calibri" panose="020F0502020204030204" pitchFamily="34" charset="0"/>
                </a:endParaRPr>
              </a:p>
              <a:p>
                <a:r>
                  <a:rPr lang="en-US" sz="1600" b="1" dirty="0">
                    <a:solidFill>
                      <a:srgbClr val="3C3C3C"/>
                    </a:solidFill>
                    <a:latin typeface="EYInterstate" panose="02000503020000020004" pitchFamily="2" charset="0"/>
                  </a:rPr>
                  <a:t>Tax implications of IFRS 16 Lease Accounting </a:t>
                </a:r>
              </a:p>
              <a:p>
                <a:endParaRPr lang="en-US" sz="1600" dirty="0">
                  <a:solidFill>
                    <a:srgbClr val="3C3C3C"/>
                  </a:solidFill>
                  <a:latin typeface="EYInterstate" panose="02000503020000020004" pitchFamily="2" charset="0"/>
                </a:endParaRPr>
              </a:p>
            </p:txBody>
          </p:sp>
          <p:sp>
            <p:nvSpPr>
              <p:cNvPr id="28" name="Rectangle 27">
                <a:extLst>
                  <a:ext uri="{FF2B5EF4-FFF2-40B4-BE49-F238E27FC236}">
                    <a16:creationId xmlns:a16="http://schemas.microsoft.com/office/drawing/2014/main" xmlns="" id="{FC8F39A6-1D45-4E20-8C57-449A087F7F0A}"/>
                  </a:ext>
                </a:extLst>
              </p:cNvPr>
              <p:cNvSpPr/>
              <p:nvPr/>
            </p:nvSpPr>
            <p:spPr>
              <a:xfrm>
                <a:off x="10868789" y="189424"/>
                <a:ext cx="781913" cy="860400"/>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a:solidFill>
                    <a:schemeClr val="tx1"/>
                  </a:solidFill>
                  <a:latin typeface="EYInterstate Light" panose="02000506000000020004" pitchFamily="2"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7701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10" name="Rectangle 9">
            <a:extLst>
              <a:ext uri="{FF2B5EF4-FFF2-40B4-BE49-F238E27FC236}">
                <a16:creationId xmlns:a16="http://schemas.microsoft.com/office/drawing/2014/main" xmlns="" id="{8709BB31-DD6F-4126-81F1-A46AD96EE36D}"/>
              </a:ext>
            </a:extLst>
          </p:cNvPr>
          <p:cNvSpPr/>
          <p:nvPr/>
        </p:nvSpPr>
        <p:spPr>
          <a:xfrm>
            <a:off x="10864066" y="164497"/>
            <a:ext cx="781913" cy="902303"/>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b="1" dirty="0">
                <a:solidFill>
                  <a:schemeClr val="bg1"/>
                </a:solidFill>
                <a:latin typeface="EYInterstate Light" panose="02000506000000020004" pitchFamily="2" charset="0"/>
              </a:rPr>
              <a:t>Page </a:t>
            </a:r>
            <a:r>
              <a:rPr lang="en-US" sz="3600" b="1" dirty="0">
                <a:solidFill>
                  <a:schemeClr val="bg1"/>
                </a:solidFill>
                <a:latin typeface="EYInterstate Light" panose="02000506000000020004" pitchFamily="2" charset="0"/>
              </a:rPr>
              <a:t>17</a:t>
            </a:r>
            <a:endParaRPr lang="en-US" sz="1200" b="1" dirty="0">
              <a:solidFill>
                <a:schemeClr val="bg1"/>
              </a:solidFill>
              <a:latin typeface="EYInterstate Light" panose="02000506000000020004" pitchFamily="2" charset="0"/>
            </a:endParaRPr>
          </a:p>
        </p:txBody>
      </p:sp>
      <p:sp>
        <p:nvSpPr>
          <p:cNvPr id="16" name="TextBox 15">
            <a:extLst>
              <a:ext uri="{FF2B5EF4-FFF2-40B4-BE49-F238E27FC236}">
                <a16:creationId xmlns:a16="http://schemas.microsoft.com/office/drawing/2014/main" xmlns="" id="{8BE5A85F-ED84-47F4-A707-D58DEA87D33E}"/>
              </a:ext>
            </a:extLst>
          </p:cNvPr>
          <p:cNvSpPr txBox="1"/>
          <p:nvPr/>
        </p:nvSpPr>
        <p:spPr>
          <a:xfrm>
            <a:off x="773342" y="1435205"/>
            <a:ext cx="6272212" cy="339260"/>
          </a:xfrm>
          <a:prstGeom prst="rect">
            <a:avLst/>
          </a:prstGeom>
          <a:noFill/>
        </p:spPr>
        <p:txBody>
          <a:bodyPr wrap="square">
            <a:spAutoFit/>
          </a:bodyPr>
          <a:lstStyle/>
          <a:p>
            <a:pPr marL="0" marR="0" algn="just">
              <a:lnSpc>
                <a:spcPct val="107000"/>
              </a:lnSpc>
              <a:spcBef>
                <a:spcPts val="0"/>
              </a:spcBef>
              <a:spcAft>
                <a:spcPts val="800"/>
              </a:spcAft>
            </a:pPr>
            <a:r>
              <a:rPr lang="en-US" sz="1600" b="1" dirty="0">
                <a:solidFill>
                  <a:srgbClr val="FF0000"/>
                </a:solidFill>
                <a:effectLst/>
                <a:latin typeface="EYInterstate" panose="02000503020000020004" pitchFamily="2" charset="0"/>
                <a:ea typeface="Calibri" panose="020F0502020204030204" pitchFamily="34" charset="0"/>
                <a:cs typeface="Times New Roman" panose="02020603050405020304" pitchFamily="18" charset="0"/>
              </a:rPr>
              <a:t>Tax Implications of IFRS 16</a:t>
            </a:r>
          </a:p>
        </p:txBody>
      </p:sp>
      <p:grpSp>
        <p:nvGrpSpPr>
          <p:cNvPr id="2" name="Group 4">
            <a:extLst>
              <a:ext uri="{FF2B5EF4-FFF2-40B4-BE49-F238E27FC236}">
                <a16:creationId xmlns:a16="http://schemas.microsoft.com/office/drawing/2014/main" xmlns="" id="{216FEBAF-519E-4B3C-87B7-65E02288CBAB}"/>
              </a:ext>
            </a:extLst>
          </p:cNvPr>
          <p:cNvGrpSpPr>
            <a:grpSpLocks noChangeAspect="1"/>
          </p:cNvGrpSpPr>
          <p:nvPr/>
        </p:nvGrpSpPr>
        <p:grpSpPr bwMode="auto">
          <a:xfrm>
            <a:off x="841375" y="1966913"/>
            <a:ext cx="10666423" cy="4179887"/>
            <a:chOff x="530" y="1239"/>
            <a:chExt cx="6719" cy="2633"/>
          </a:xfrm>
        </p:grpSpPr>
        <p:sp>
          <p:nvSpPr>
            <p:cNvPr id="3" name="AutoShape 3">
              <a:extLst>
                <a:ext uri="{FF2B5EF4-FFF2-40B4-BE49-F238E27FC236}">
                  <a16:creationId xmlns:a16="http://schemas.microsoft.com/office/drawing/2014/main" xmlns="" id="{4C4E80E9-C68A-4A53-8266-7B8D5E405FA6}"/>
                </a:ext>
              </a:extLst>
            </p:cNvPr>
            <p:cNvSpPr>
              <a:spLocks noChangeAspect="1" noChangeArrowheads="1" noTextEdit="1"/>
            </p:cNvSpPr>
            <p:nvPr/>
          </p:nvSpPr>
          <p:spPr bwMode="auto">
            <a:xfrm>
              <a:off x="530" y="1239"/>
              <a:ext cx="6528" cy="26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 name="Rectangle 5">
              <a:extLst>
                <a:ext uri="{FF2B5EF4-FFF2-40B4-BE49-F238E27FC236}">
                  <a16:creationId xmlns:a16="http://schemas.microsoft.com/office/drawing/2014/main" xmlns="" id="{C380317B-18C1-443D-9CC0-64AEC7695380}"/>
                </a:ext>
              </a:extLst>
            </p:cNvPr>
            <p:cNvSpPr>
              <a:spLocks noChangeArrowheads="1"/>
            </p:cNvSpPr>
            <p:nvPr/>
          </p:nvSpPr>
          <p:spPr bwMode="auto">
            <a:xfrm>
              <a:off x="556" y="1245"/>
              <a:ext cx="692"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EYInterstate" panose="02000503020000020004" pitchFamily="2" charset="0"/>
                </a:rPr>
                <a:t>Tax Types</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6" name="Rectangle 6">
              <a:extLst>
                <a:ext uri="{FF2B5EF4-FFF2-40B4-BE49-F238E27FC236}">
                  <a16:creationId xmlns:a16="http://schemas.microsoft.com/office/drawing/2014/main" xmlns="" id="{78A0B28F-246D-4256-B1C1-6755A100B4D1}"/>
                </a:ext>
              </a:extLst>
            </p:cNvPr>
            <p:cNvSpPr>
              <a:spLocks noChangeArrowheads="1"/>
            </p:cNvSpPr>
            <p:nvPr/>
          </p:nvSpPr>
          <p:spPr bwMode="auto">
            <a:xfrm>
              <a:off x="1551" y="1245"/>
              <a:ext cx="494"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EYInterstate" panose="02000503020000020004" pitchFamily="2" charset="0"/>
                </a:rPr>
                <a:t>Lessee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7" name="Rectangle 7">
              <a:extLst>
                <a:ext uri="{FF2B5EF4-FFF2-40B4-BE49-F238E27FC236}">
                  <a16:creationId xmlns:a16="http://schemas.microsoft.com/office/drawing/2014/main" xmlns="" id="{3A77215E-A8F4-48F2-A8A6-72F05DE50725}"/>
                </a:ext>
              </a:extLst>
            </p:cNvPr>
            <p:cNvSpPr>
              <a:spLocks noChangeArrowheads="1"/>
            </p:cNvSpPr>
            <p:nvPr/>
          </p:nvSpPr>
          <p:spPr bwMode="auto">
            <a:xfrm>
              <a:off x="4166" y="1245"/>
              <a:ext cx="481"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EYInterstate" panose="02000503020000020004" pitchFamily="2" charset="0"/>
                </a:rPr>
                <a:t>Lessor</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8" name="Rectangle 8">
              <a:extLst>
                <a:ext uri="{FF2B5EF4-FFF2-40B4-BE49-F238E27FC236}">
                  <a16:creationId xmlns:a16="http://schemas.microsoft.com/office/drawing/2014/main" xmlns="" id="{4316BFF6-1F22-4C6F-970E-1C847CE9817F}"/>
                </a:ext>
              </a:extLst>
            </p:cNvPr>
            <p:cNvSpPr>
              <a:spLocks noChangeArrowheads="1"/>
            </p:cNvSpPr>
            <p:nvPr/>
          </p:nvSpPr>
          <p:spPr bwMode="auto">
            <a:xfrm>
              <a:off x="556" y="2539"/>
              <a:ext cx="283"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1" i="0" u="none" strike="noStrike" cap="none" normalizeH="0" baseline="0">
                  <a:ln>
                    <a:noFill/>
                  </a:ln>
                  <a:solidFill>
                    <a:srgbClr val="000000"/>
                  </a:solidFill>
                  <a:effectLst/>
                  <a:latin typeface="EYInterstate" panose="02000503020000020004" pitchFamily="2" charset="0"/>
                </a:rPr>
                <a:t>CIT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9" name="Rectangle 9">
              <a:extLst>
                <a:ext uri="{FF2B5EF4-FFF2-40B4-BE49-F238E27FC236}">
                  <a16:creationId xmlns:a16="http://schemas.microsoft.com/office/drawing/2014/main" xmlns="" id="{87BB1711-E809-4097-831C-5567DF37C534}"/>
                </a:ext>
              </a:extLst>
            </p:cNvPr>
            <p:cNvSpPr>
              <a:spLocks noChangeArrowheads="1"/>
            </p:cNvSpPr>
            <p:nvPr/>
          </p:nvSpPr>
          <p:spPr bwMode="auto">
            <a:xfrm>
              <a:off x="1551" y="1435"/>
              <a:ext cx="2203"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a:t>
              </a:r>
              <a:r>
                <a:rPr lang="en-US" altLang="en-US" sz="1500" dirty="0">
                  <a:solidFill>
                    <a:srgbClr val="000000"/>
                  </a:solidFill>
                  <a:latin typeface="EYInterstate" panose="02000503020000020004" pitchFamily="2" charset="0"/>
                </a:rPr>
                <a:t>Non -deductible of depreciation and notional interest</a:t>
              </a:r>
              <a:r>
                <a:rPr kumimoji="0" lang="en-US" altLang="en-US" sz="1500" b="0" i="0" u="none" strike="noStrike" cap="none" normalizeH="0" baseline="0" dirty="0">
                  <a:ln>
                    <a:noFill/>
                  </a:ln>
                  <a:solidFill>
                    <a:srgbClr val="000000"/>
                  </a:solidFill>
                  <a:effectLst/>
                  <a:latin typeface="EYInterstate" panose="02000503020000020004" pitchFamily="2"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Rectangle 10">
              <a:extLst>
                <a:ext uri="{FF2B5EF4-FFF2-40B4-BE49-F238E27FC236}">
                  <a16:creationId xmlns:a16="http://schemas.microsoft.com/office/drawing/2014/main" xmlns="" id="{DD776F8E-01A4-4220-A541-9546110CFE0C}"/>
                </a:ext>
              </a:extLst>
            </p:cNvPr>
            <p:cNvSpPr>
              <a:spLocks noChangeArrowheads="1"/>
            </p:cNvSpPr>
            <p:nvPr/>
          </p:nvSpPr>
          <p:spPr bwMode="auto">
            <a:xfrm>
              <a:off x="1578" y="1758"/>
              <a:ext cx="2182"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1500" dirty="0">
                  <a:solidFill>
                    <a:srgbClr val="000000"/>
                  </a:solidFill>
                  <a:latin typeface="EYInterstate" panose="02000503020000020004" pitchFamily="2" charset="0"/>
                </a:rPr>
                <a:t>Actual rental cash payment </a:t>
              </a:r>
              <a:r>
                <a:rPr kumimoji="0" lang="en-US" altLang="en-US" sz="1500" b="0" i="0" u="none" strike="noStrike" cap="none" normalizeH="0" baseline="0" dirty="0">
                  <a:ln>
                    <a:noFill/>
                  </a:ln>
                  <a:solidFill>
                    <a:srgbClr val="000000"/>
                  </a:solidFill>
                  <a:effectLst/>
                  <a:latin typeface="EYInterstate" panose="02000503020000020004" pitchFamily="2" charset="0"/>
                </a:rPr>
                <a:t> are allowable deductions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Rectangle 11">
              <a:extLst>
                <a:ext uri="{FF2B5EF4-FFF2-40B4-BE49-F238E27FC236}">
                  <a16:creationId xmlns:a16="http://schemas.microsoft.com/office/drawing/2014/main" xmlns="" id="{7ADCEED3-B708-41E4-B259-22FC66AB6B07}"/>
                </a:ext>
              </a:extLst>
            </p:cNvPr>
            <p:cNvSpPr>
              <a:spLocks noChangeArrowheads="1"/>
            </p:cNvSpPr>
            <p:nvPr/>
          </p:nvSpPr>
          <p:spPr bwMode="auto">
            <a:xfrm>
              <a:off x="1551" y="1735"/>
              <a:ext cx="3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Rectangle 12">
              <a:extLst>
                <a:ext uri="{FF2B5EF4-FFF2-40B4-BE49-F238E27FC236}">
                  <a16:creationId xmlns:a16="http://schemas.microsoft.com/office/drawing/2014/main" xmlns="" id="{FACB17FC-4B3B-43E4-86EC-2ED8CE89CA1D}"/>
                </a:ext>
              </a:extLst>
            </p:cNvPr>
            <p:cNvSpPr>
              <a:spLocks noChangeArrowheads="1"/>
            </p:cNvSpPr>
            <p:nvPr/>
          </p:nvSpPr>
          <p:spPr bwMode="auto">
            <a:xfrm>
              <a:off x="1551" y="1896"/>
              <a:ext cx="72" cy="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19" name="Rectangle 13">
              <a:extLst>
                <a:ext uri="{FF2B5EF4-FFF2-40B4-BE49-F238E27FC236}">
                  <a16:creationId xmlns:a16="http://schemas.microsoft.com/office/drawing/2014/main" xmlns="" id="{08FDDBFC-8DFA-45CA-859B-42595E974DCD}"/>
                </a:ext>
              </a:extLst>
            </p:cNvPr>
            <p:cNvSpPr>
              <a:spLocks noChangeArrowheads="1"/>
            </p:cNvSpPr>
            <p:nvPr/>
          </p:nvSpPr>
          <p:spPr bwMode="auto">
            <a:xfrm>
              <a:off x="1551" y="2057"/>
              <a:ext cx="1946"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 Capital allowances cannot be claimed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Rectangle 14">
              <a:extLst>
                <a:ext uri="{FF2B5EF4-FFF2-40B4-BE49-F238E27FC236}">
                  <a16:creationId xmlns:a16="http://schemas.microsoft.com/office/drawing/2014/main" xmlns="" id="{98C26CC0-7A6C-4221-9856-38FF7F84A298}"/>
                </a:ext>
              </a:extLst>
            </p:cNvPr>
            <p:cNvSpPr>
              <a:spLocks noChangeArrowheads="1"/>
            </p:cNvSpPr>
            <p:nvPr/>
          </p:nvSpPr>
          <p:spPr bwMode="auto">
            <a:xfrm>
              <a:off x="1551" y="2218"/>
              <a:ext cx="3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15">
              <a:extLst>
                <a:ext uri="{FF2B5EF4-FFF2-40B4-BE49-F238E27FC236}">
                  <a16:creationId xmlns:a16="http://schemas.microsoft.com/office/drawing/2014/main" xmlns="" id="{C2B73C73-EE83-4AB3-8821-8BDD64BEA01E}"/>
                </a:ext>
              </a:extLst>
            </p:cNvPr>
            <p:cNvSpPr>
              <a:spLocks noChangeArrowheads="1"/>
            </p:cNvSpPr>
            <p:nvPr/>
          </p:nvSpPr>
          <p:spPr bwMode="auto">
            <a:xfrm>
              <a:off x="1551" y="2379"/>
              <a:ext cx="3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Rectangle 16">
              <a:extLst>
                <a:ext uri="{FF2B5EF4-FFF2-40B4-BE49-F238E27FC236}">
                  <a16:creationId xmlns:a16="http://schemas.microsoft.com/office/drawing/2014/main" xmlns="" id="{AE8D9114-0540-4C23-A6E7-0F8863348D42}"/>
                </a:ext>
              </a:extLst>
            </p:cNvPr>
            <p:cNvSpPr>
              <a:spLocks noChangeArrowheads="1"/>
            </p:cNvSpPr>
            <p:nvPr/>
          </p:nvSpPr>
          <p:spPr bwMode="auto">
            <a:xfrm>
              <a:off x="1551" y="2539"/>
              <a:ext cx="3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17">
              <a:extLst>
                <a:ext uri="{FF2B5EF4-FFF2-40B4-BE49-F238E27FC236}">
                  <a16:creationId xmlns:a16="http://schemas.microsoft.com/office/drawing/2014/main" xmlns="" id="{E3C73640-286E-41FE-9CED-D4373B1E89B6}"/>
                </a:ext>
              </a:extLst>
            </p:cNvPr>
            <p:cNvSpPr>
              <a:spLocks noChangeArrowheads="1"/>
            </p:cNvSpPr>
            <p:nvPr/>
          </p:nvSpPr>
          <p:spPr bwMode="auto">
            <a:xfrm>
              <a:off x="4166" y="1896"/>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Rectangle 18">
              <a:extLst>
                <a:ext uri="{FF2B5EF4-FFF2-40B4-BE49-F238E27FC236}">
                  <a16:creationId xmlns:a16="http://schemas.microsoft.com/office/drawing/2014/main" xmlns="" id="{BE10EDEF-5CAE-46BF-8A34-D073CC9D60F7}"/>
                </a:ext>
              </a:extLst>
            </p:cNvPr>
            <p:cNvSpPr>
              <a:spLocks noChangeArrowheads="1"/>
            </p:cNvSpPr>
            <p:nvPr/>
          </p:nvSpPr>
          <p:spPr bwMode="auto">
            <a:xfrm>
              <a:off x="4177" y="1552"/>
              <a:ext cx="2473" cy="3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US" sz="1600" dirty="0">
                  <a:solidFill>
                    <a:srgbClr val="464B4B"/>
                  </a:solidFill>
                  <a:latin typeface="EYInterstate" panose="02000503020000020004" pitchFamily="2" charset="0"/>
                  <a:ea typeface="Times New Roman" panose="02020603050405020304" pitchFamily="18" charset="0"/>
                </a:rPr>
                <a:t>-The Q</a:t>
              </a:r>
              <a:r>
                <a:rPr lang="en-US" sz="1600" dirty="0">
                  <a:solidFill>
                    <a:srgbClr val="464B4B"/>
                  </a:solidFill>
                  <a:effectLst/>
                  <a:latin typeface="EYInterstate" panose="02000503020000020004" pitchFamily="2" charset="0"/>
                  <a:ea typeface="Times New Roman" panose="02020603050405020304" pitchFamily="18" charset="0"/>
                </a:rPr>
                <a:t>CE is limited to the total lease rental payments </a:t>
              </a:r>
              <a:endParaRPr kumimoji="0" lang="en-US" altLang="en-US" sz="1600" b="0" i="0" u="none" strike="noStrike" cap="none" normalizeH="0" baseline="0" dirty="0">
                <a:ln>
                  <a:noFill/>
                </a:ln>
                <a:solidFill>
                  <a:schemeClr val="tx1"/>
                </a:solidFill>
                <a:effectLst/>
                <a:latin typeface="EYInterstate" panose="02000503020000020004" pitchFamily="2" charset="0"/>
              </a:endParaRPr>
            </a:p>
          </p:txBody>
        </p:sp>
        <p:sp>
          <p:nvSpPr>
            <p:cNvPr id="25" name="Rectangle 19">
              <a:extLst>
                <a:ext uri="{FF2B5EF4-FFF2-40B4-BE49-F238E27FC236}">
                  <a16:creationId xmlns:a16="http://schemas.microsoft.com/office/drawing/2014/main" xmlns="" id="{1AC34527-D0F0-417B-8056-BAD99C986421}"/>
                </a:ext>
              </a:extLst>
            </p:cNvPr>
            <p:cNvSpPr>
              <a:spLocks noChangeArrowheads="1"/>
            </p:cNvSpPr>
            <p:nvPr/>
          </p:nvSpPr>
          <p:spPr bwMode="auto">
            <a:xfrm>
              <a:off x="4166" y="2218"/>
              <a:ext cx="72" cy="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27" name="Rectangle 20">
              <a:extLst>
                <a:ext uri="{FF2B5EF4-FFF2-40B4-BE49-F238E27FC236}">
                  <a16:creationId xmlns:a16="http://schemas.microsoft.com/office/drawing/2014/main" xmlns="" id="{7EFB0E69-EEAE-4D78-9CDD-7277498B6FB2}"/>
                </a:ext>
              </a:extLst>
            </p:cNvPr>
            <p:cNvSpPr>
              <a:spLocks noChangeArrowheads="1"/>
            </p:cNvSpPr>
            <p:nvPr/>
          </p:nvSpPr>
          <p:spPr bwMode="auto">
            <a:xfrm>
              <a:off x="4180" y="2234"/>
              <a:ext cx="2589" cy="4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marR="0" lvl="0" indent="-285750" algn="l" defTabSz="914400" rtl="0" eaLnBrk="0" fontAlgn="base" latinLnBrk="0" hangingPunct="0">
                <a:lnSpc>
                  <a:spcPct val="100000"/>
                </a:lnSpc>
                <a:spcBef>
                  <a:spcPct val="0"/>
                </a:spcBef>
                <a:spcAft>
                  <a:spcPct val="0"/>
                </a:spcAft>
                <a:buClrTx/>
                <a:buSzTx/>
                <a:buFontTx/>
                <a:buChar char="-"/>
                <a:tabLst/>
              </a:pPr>
              <a:r>
                <a:rPr kumimoji="0" lang="en-US" altLang="en-US" sz="1500" b="0" i="0" u="none" strike="noStrike" cap="none" normalizeH="0" baseline="0" dirty="0">
                  <a:ln>
                    <a:noFill/>
                  </a:ln>
                  <a:solidFill>
                    <a:srgbClr val="000000"/>
                  </a:solidFill>
                  <a:effectLst/>
                  <a:latin typeface="EYInterstate" panose="02000503020000020004" pitchFamily="2" charset="0"/>
                </a:rPr>
                <a:t>The Lessor is entitled to claim capital allowance only on the present value of the lease rental payment</a:t>
              </a:r>
              <a:r>
                <a:rPr lang="en-US" altLang="en-US" sz="1500" dirty="0">
                  <a:solidFill>
                    <a:srgbClr val="000000"/>
                  </a:solidFill>
                  <a:latin typeface="EYInterstate" panose="02000503020000020004" pitchFamily="2" charset="0"/>
                </a:rPr>
                <a:t> </a:t>
              </a:r>
              <a:r>
                <a:rPr kumimoji="0" lang="en-US" altLang="en-US" sz="1500" b="0" i="0" u="none" strike="noStrike" cap="none" normalizeH="0" baseline="0" dirty="0">
                  <a:ln>
                    <a:noFill/>
                  </a:ln>
                  <a:solidFill>
                    <a:srgbClr val="000000"/>
                  </a:solidFill>
                  <a:effectLst/>
                  <a:latin typeface="EYInterstate" panose="02000503020000020004" pitchFamily="2"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Rectangle 21">
              <a:extLst>
                <a:ext uri="{FF2B5EF4-FFF2-40B4-BE49-F238E27FC236}">
                  <a16:creationId xmlns:a16="http://schemas.microsoft.com/office/drawing/2014/main" xmlns="" id="{14697A82-D627-4B19-8F6A-775147AB7B6E}"/>
                </a:ext>
              </a:extLst>
            </p:cNvPr>
            <p:cNvSpPr>
              <a:spLocks noChangeArrowheads="1"/>
            </p:cNvSpPr>
            <p:nvPr/>
          </p:nvSpPr>
          <p:spPr bwMode="auto">
            <a:xfrm>
              <a:off x="4166" y="253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0" name="Rectangle 22">
              <a:extLst>
                <a:ext uri="{FF2B5EF4-FFF2-40B4-BE49-F238E27FC236}">
                  <a16:creationId xmlns:a16="http://schemas.microsoft.com/office/drawing/2014/main" xmlns="" id="{832A3F87-4596-4189-A661-7F8460B00D39}"/>
                </a:ext>
              </a:extLst>
            </p:cNvPr>
            <p:cNvSpPr>
              <a:spLocks noChangeArrowheads="1"/>
            </p:cNvSpPr>
            <p:nvPr/>
          </p:nvSpPr>
          <p:spPr bwMode="auto">
            <a:xfrm>
              <a:off x="556" y="3196"/>
              <a:ext cx="323"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VAT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2" name="Rectangle 23">
              <a:extLst>
                <a:ext uri="{FF2B5EF4-FFF2-40B4-BE49-F238E27FC236}">
                  <a16:creationId xmlns:a16="http://schemas.microsoft.com/office/drawing/2014/main" xmlns="" id="{11315517-93FA-4D44-BDE7-480E65D9B6E0}"/>
                </a:ext>
              </a:extLst>
            </p:cNvPr>
            <p:cNvSpPr>
              <a:spLocks noChangeArrowheads="1"/>
            </p:cNvSpPr>
            <p:nvPr/>
          </p:nvSpPr>
          <p:spPr bwMode="auto">
            <a:xfrm>
              <a:off x="1551" y="2874"/>
              <a:ext cx="2793"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VAT charged by the Lessor on the lease rental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3" name="Rectangle 24">
              <a:extLst>
                <a:ext uri="{FF2B5EF4-FFF2-40B4-BE49-F238E27FC236}">
                  <a16:creationId xmlns:a16="http://schemas.microsoft.com/office/drawing/2014/main" xmlns="" id="{8CE79BCA-48E3-429E-AAA9-A451484A562B}"/>
                </a:ext>
              </a:extLst>
            </p:cNvPr>
            <p:cNvSpPr>
              <a:spLocks noChangeArrowheads="1"/>
            </p:cNvSpPr>
            <p:nvPr/>
          </p:nvSpPr>
          <p:spPr bwMode="auto">
            <a:xfrm>
              <a:off x="1551" y="3035"/>
              <a:ext cx="2688"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charge is not an input tax to the Lessee; it is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4" name="Rectangle 25">
              <a:extLst>
                <a:ext uri="{FF2B5EF4-FFF2-40B4-BE49-F238E27FC236}">
                  <a16:creationId xmlns:a16="http://schemas.microsoft.com/office/drawing/2014/main" xmlns="" id="{5718F1D9-ED10-42FF-9D15-115F82024F46}"/>
                </a:ext>
              </a:extLst>
            </p:cNvPr>
            <p:cNvSpPr>
              <a:spLocks noChangeArrowheads="1"/>
            </p:cNvSpPr>
            <p:nvPr/>
          </p:nvSpPr>
          <p:spPr bwMode="auto">
            <a:xfrm>
              <a:off x="1551" y="3196"/>
              <a:ext cx="220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to be charged to the income statement.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5" name="Rectangle 26">
              <a:extLst>
                <a:ext uri="{FF2B5EF4-FFF2-40B4-BE49-F238E27FC236}">
                  <a16:creationId xmlns:a16="http://schemas.microsoft.com/office/drawing/2014/main" xmlns="" id="{85F0015A-2780-4EAC-8D71-107A7AECAB28}"/>
                </a:ext>
              </a:extLst>
            </p:cNvPr>
            <p:cNvSpPr>
              <a:spLocks noChangeArrowheads="1"/>
            </p:cNvSpPr>
            <p:nvPr/>
          </p:nvSpPr>
          <p:spPr bwMode="auto">
            <a:xfrm>
              <a:off x="4166" y="2874"/>
              <a:ext cx="3083"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The lease rental income is liable to VAT; the Lessor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Rectangle 27">
              <a:extLst>
                <a:ext uri="{FF2B5EF4-FFF2-40B4-BE49-F238E27FC236}">
                  <a16:creationId xmlns:a16="http://schemas.microsoft.com/office/drawing/2014/main" xmlns="" id="{3B20456A-34E4-4B7E-BF31-B674809D4BB8}"/>
                </a:ext>
              </a:extLst>
            </p:cNvPr>
            <p:cNvSpPr>
              <a:spLocks noChangeArrowheads="1"/>
            </p:cNvSpPr>
            <p:nvPr/>
          </p:nvSpPr>
          <p:spPr bwMode="auto">
            <a:xfrm>
              <a:off x="4166" y="3035"/>
              <a:ext cx="2907"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is to include a 7.5% VAT charge on its invoice to the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7" name="Rectangle 28">
              <a:extLst>
                <a:ext uri="{FF2B5EF4-FFF2-40B4-BE49-F238E27FC236}">
                  <a16:creationId xmlns:a16="http://schemas.microsoft.com/office/drawing/2014/main" xmlns="" id="{469F3C97-F76D-49C0-9098-32B82ED3B342}"/>
                </a:ext>
              </a:extLst>
            </p:cNvPr>
            <p:cNvSpPr>
              <a:spLocks noChangeArrowheads="1"/>
            </p:cNvSpPr>
            <p:nvPr/>
          </p:nvSpPr>
          <p:spPr bwMode="auto">
            <a:xfrm>
              <a:off x="4166" y="3196"/>
              <a:ext cx="435"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lessee</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8" name="Rectangle 29">
              <a:extLst>
                <a:ext uri="{FF2B5EF4-FFF2-40B4-BE49-F238E27FC236}">
                  <a16:creationId xmlns:a16="http://schemas.microsoft.com/office/drawing/2014/main" xmlns="" id="{CD4B1BF7-5A2E-4E09-8023-2360782ED213}"/>
                </a:ext>
              </a:extLst>
            </p:cNvPr>
            <p:cNvSpPr>
              <a:spLocks noChangeArrowheads="1"/>
            </p:cNvSpPr>
            <p:nvPr/>
          </p:nvSpPr>
          <p:spPr bwMode="auto">
            <a:xfrm>
              <a:off x="556" y="3679"/>
              <a:ext cx="343"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WHT</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39" name="Rectangle 30">
              <a:extLst>
                <a:ext uri="{FF2B5EF4-FFF2-40B4-BE49-F238E27FC236}">
                  <a16:creationId xmlns:a16="http://schemas.microsoft.com/office/drawing/2014/main" xmlns="" id="{749D3AD7-8EED-4F56-867F-35E34A851F27}"/>
                </a:ext>
              </a:extLst>
            </p:cNvPr>
            <p:cNvSpPr>
              <a:spLocks noChangeArrowheads="1"/>
            </p:cNvSpPr>
            <p:nvPr/>
          </p:nvSpPr>
          <p:spPr bwMode="auto">
            <a:xfrm>
              <a:off x="1551" y="3357"/>
              <a:ext cx="2760" cy="1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a:ln>
                    <a:noFill/>
                  </a:ln>
                  <a:solidFill>
                    <a:srgbClr val="000000"/>
                  </a:solidFill>
                  <a:effectLst/>
                  <a:latin typeface="EYInterstate" panose="02000503020000020004" pitchFamily="2" charset="0"/>
                </a:rPr>
                <a:t>The Lessee shall withhold tax at 10% from the </a:t>
              </a:r>
              <a:endParaRPr kumimoji="0" lang="en-US" altLang="en-US" sz="1800" b="0" i="0" u="none" strike="noStrike" cap="none" normalizeH="0" baseline="0">
                <a:ln>
                  <a:noFill/>
                </a:ln>
                <a:solidFill>
                  <a:schemeClr val="tx1"/>
                </a:solidFill>
                <a:effectLst/>
                <a:latin typeface="Arial" panose="020B0604020202020204" pitchFamily="34" charset="0"/>
              </a:endParaRPr>
            </a:p>
          </p:txBody>
        </p:sp>
        <p:sp>
          <p:nvSpPr>
            <p:cNvPr id="40" name="Rectangle 31">
              <a:extLst>
                <a:ext uri="{FF2B5EF4-FFF2-40B4-BE49-F238E27FC236}">
                  <a16:creationId xmlns:a16="http://schemas.microsoft.com/office/drawing/2014/main" xmlns="" id="{629695B3-39DD-4DE4-960F-272ACCA8251B}"/>
                </a:ext>
              </a:extLst>
            </p:cNvPr>
            <p:cNvSpPr>
              <a:spLocks noChangeArrowheads="1"/>
            </p:cNvSpPr>
            <p:nvPr/>
          </p:nvSpPr>
          <p:spPr bwMode="auto">
            <a:xfrm>
              <a:off x="1551" y="3518"/>
              <a:ext cx="849"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rental payment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Rectangle 32">
              <a:extLst>
                <a:ext uri="{FF2B5EF4-FFF2-40B4-BE49-F238E27FC236}">
                  <a16:creationId xmlns:a16="http://schemas.microsoft.com/office/drawing/2014/main" xmlns="" id="{B965AF09-4E1F-4F22-8031-839F2C337F44}"/>
                </a:ext>
              </a:extLst>
            </p:cNvPr>
            <p:cNvSpPr>
              <a:spLocks noChangeArrowheads="1"/>
            </p:cNvSpPr>
            <p:nvPr/>
          </p:nvSpPr>
          <p:spPr bwMode="auto">
            <a:xfrm>
              <a:off x="1551" y="3679"/>
              <a:ext cx="32" cy="1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2" name="Rectangle 33">
              <a:extLst>
                <a:ext uri="{FF2B5EF4-FFF2-40B4-BE49-F238E27FC236}">
                  <a16:creationId xmlns:a16="http://schemas.microsoft.com/office/drawing/2014/main" xmlns="" id="{F501C052-18B3-4AA7-B23A-81C413AD6EB9}"/>
                </a:ext>
              </a:extLst>
            </p:cNvPr>
            <p:cNvSpPr>
              <a:spLocks noChangeArrowheads="1"/>
            </p:cNvSpPr>
            <p:nvPr/>
          </p:nvSpPr>
          <p:spPr bwMode="auto">
            <a:xfrm>
              <a:off x="4166" y="3357"/>
              <a:ext cx="3031" cy="2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500" b="0" i="0" u="none" strike="noStrike" cap="none" normalizeH="0" baseline="0" dirty="0">
                  <a:ln>
                    <a:noFill/>
                  </a:ln>
                  <a:solidFill>
                    <a:srgbClr val="000000"/>
                  </a:solidFill>
                  <a:effectLst/>
                  <a:latin typeface="EYInterstate" panose="02000503020000020004" pitchFamily="2" charset="0"/>
                </a:rPr>
                <a:t>Withholding tax </a:t>
              </a:r>
              <a:r>
                <a:rPr lang="en-US" altLang="en-US" sz="1500" dirty="0">
                  <a:solidFill>
                    <a:srgbClr val="000000"/>
                  </a:solidFill>
                  <a:latin typeface="EYInterstate" panose="02000503020000020004" pitchFamily="2" charset="0"/>
                </a:rPr>
                <a:t>credit will be used to offset lessor’s income tax liability</a:t>
              </a:r>
              <a:r>
                <a:rPr kumimoji="0" lang="en-US" altLang="en-US" sz="1500" b="0" i="0" u="none" strike="noStrike" cap="none" normalizeH="0" baseline="0" dirty="0">
                  <a:ln>
                    <a:noFill/>
                  </a:ln>
                  <a:solidFill>
                    <a:srgbClr val="000000"/>
                  </a:solidFill>
                  <a:effectLst/>
                  <a:latin typeface="EYInterstate" panose="02000503020000020004" pitchFamily="2" charset="0"/>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3" name="Rectangle 34">
              <a:extLst>
                <a:ext uri="{FF2B5EF4-FFF2-40B4-BE49-F238E27FC236}">
                  <a16:creationId xmlns:a16="http://schemas.microsoft.com/office/drawing/2014/main" xmlns="" id="{33EBE2E4-8F91-4D8F-90F3-7A4BA29CA50D}"/>
                </a:ext>
              </a:extLst>
            </p:cNvPr>
            <p:cNvSpPr>
              <a:spLocks noChangeArrowheads="1"/>
            </p:cNvSpPr>
            <p:nvPr/>
          </p:nvSpPr>
          <p:spPr bwMode="auto">
            <a:xfrm>
              <a:off x="4201" y="3633"/>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4" name="Rectangle 35">
              <a:extLst>
                <a:ext uri="{FF2B5EF4-FFF2-40B4-BE49-F238E27FC236}">
                  <a16:creationId xmlns:a16="http://schemas.microsoft.com/office/drawing/2014/main" xmlns="" id="{E0ECB1E6-D339-4E5B-9CAC-B8D46EA28113}"/>
                </a:ext>
              </a:extLst>
            </p:cNvPr>
            <p:cNvSpPr>
              <a:spLocks noChangeArrowheads="1"/>
            </p:cNvSpPr>
            <p:nvPr/>
          </p:nvSpPr>
          <p:spPr bwMode="auto">
            <a:xfrm>
              <a:off x="4166" y="3679"/>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5" name="Rectangle 36">
              <a:extLst>
                <a:ext uri="{FF2B5EF4-FFF2-40B4-BE49-F238E27FC236}">
                  <a16:creationId xmlns:a16="http://schemas.microsoft.com/office/drawing/2014/main" xmlns="" id="{78189887-4AD1-4053-8A54-C43894B5A7C1}"/>
                </a:ext>
              </a:extLst>
            </p:cNvPr>
            <p:cNvSpPr>
              <a:spLocks noChangeArrowheads="1"/>
            </p:cNvSpPr>
            <p:nvPr/>
          </p:nvSpPr>
          <p:spPr bwMode="auto">
            <a:xfrm>
              <a:off x="530" y="1239"/>
              <a:ext cx="7"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6" name="Rectangle 37">
              <a:extLst>
                <a:ext uri="{FF2B5EF4-FFF2-40B4-BE49-F238E27FC236}">
                  <a16:creationId xmlns:a16="http://schemas.microsoft.com/office/drawing/2014/main" xmlns="" id="{DD0AFF57-0DD2-4C92-9C25-19263882777B}"/>
                </a:ext>
              </a:extLst>
            </p:cNvPr>
            <p:cNvSpPr>
              <a:spLocks noChangeArrowheads="1"/>
            </p:cNvSpPr>
            <p:nvPr/>
          </p:nvSpPr>
          <p:spPr bwMode="auto">
            <a:xfrm>
              <a:off x="1525" y="1239"/>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7" name="Rectangle 38">
              <a:extLst>
                <a:ext uri="{FF2B5EF4-FFF2-40B4-BE49-F238E27FC236}">
                  <a16:creationId xmlns:a16="http://schemas.microsoft.com/office/drawing/2014/main" xmlns="" id="{4E5EC15E-CF1D-4140-B6F1-B76A1EE42DF7}"/>
                </a:ext>
              </a:extLst>
            </p:cNvPr>
            <p:cNvSpPr>
              <a:spLocks noChangeArrowheads="1"/>
            </p:cNvSpPr>
            <p:nvPr/>
          </p:nvSpPr>
          <p:spPr bwMode="auto">
            <a:xfrm>
              <a:off x="4140" y="1239"/>
              <a:ext cx="6"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48" name="Line 39">
              <a:extLst>
                <a:ext uri="{FF2B5EF4-FFF2-40B4-BE49-F238E27FC236}">
                  <a16:creationId xmlns:a16="http://schemas.microsoft.com/office/drawing/2014/main" xmlns="" id="{4F7E7E41-F852-481C-A340-E66FEF03F0C7}"/>
                </a:ext>
              </a:extLst>
            </p:cNvPr>
            <p:cNvSpPr>
              <a:spLocks noChangeShapeType="1"/>
            </p:cNvSpPr>
            <p:nvPr/>
          </p:nvSpPr>
          <p:spPr bwMode="auto">
            <a:xfrm>
              <a:off x="537" y="1239"/>
              <a:ext cx="652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49" name="Rectangle 40">
              <a:extLst>
                <a:ext uri="{FF2B5EF4-FFF2-40B4-BE49-F238E27FC236}">
                  <a16:creationId xmlns:a16="http://schemas.microsoft.com/office/drawing/2014/main" xmlns="" id="{45B093DE-60D8-4BED-A102-EE4B14A880D0}"/>
                </a:ext>
              </a:extLst>
            </p:cNvPr>
            <p:cNvSpPr>
              <a:spLocks noChangeArrowheads="1"/>
            </p:cNvSpPr>
            <p:nvPr/>
          </p:nvSpPr>
          <p:spPr bwMode="auto">
            <a:xfrm>
              <a:off x="537" y="1239"/>
              <a:ext cx="652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0" name="Rectangle 41">
              <a:extLst>
                <a:ext uri="{FF2B5EF4-FFF2-40B4-BE49-F238E27FC236}">
                  <a16:creationId xmlns:a16="http://schemas.microsoft.com/office/drawing/2014/main" xmlns="" id="{659E6DF3-0476-4547-9149-6E0DCE20D1DF}"/>
                </a:ext>
              </a:extLst>
            </p:cNvPr>
            <p:cNvSpPr>
              <a:spLocks noChangeArrowheads="1"/>
            </p:cNvSpPr>
            <p:nvPr/>
          </p:nvSpPr>
          <p:spPr bwMode="auto">
            <a:xfrm>
              <a:off x="7051" y="1239"/>
              <a:ext cx="7" cy="1"/>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1" name="Line 42">
              <a:extLst>
                <a:ext uri="{FF2B5EF4-FFF2-40B4-BE49-F238E27FC236}">
                  <a16:creationId xmlns:a16="http://schemas.microsoft.com/office/drawing/2014/main" xmlns="" id="{08DA911C-58A4-4A9A-80CD-E37B0050468C}"/>
                </a:ext>
              </a:extLst>
            </p:cNvPr>
            <p:cNvSpPr>
              <a:spLocks noChangeShapeType="1"/>
            </p:cNvSpPr>
            <p:nvPr/>
          </p:nvSpPr>
          <p:spPr bwMode="auto">
            <a:xfrm>
              <a:off x="537" y="1413"/>
              <a:ext cx="652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2" name="Rectangle 43">
              <a:extLst>
                <a:ext uri="{FF2B5EF4-FFF2-40B4-BE49-F238E27FC236}">
                  <a16:creationId xmlns:a16="http://schemas.microsoft.com/office/drawing/2014/main" xmlns="" id="{E007D3C6-6CE2-4444-969E-FB87E42A4F04}"/>
                </a:ext>
              </a:extLst>
            </p:cNvPr>
            <p:cNvSpPr>
              <a:spLocks noChangeArrowheads="1"/>
            </p:cNvSpPr>
            <p:nvPr/>
          </p:nvSpPr>
          <p:spPr bwMode="auto">
            <a:xfrm>
              <a:off x="537" y="1413"/>
              <a:ext cx="652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3" name="Line 44">
              <a:extLst>
                <a:ext uri="{FF2B5EF4-FFF2-40B4-BE49-F238E27FC236}">
                  <a16:creationId xmlns:a16="http://schemas.microsoft.com/office/drawing/2014/main" xmlns="" id="{6F747566-0615-4329-A485-B405FAF3036B}"/>
                </a:ext>
              </a:extLst>
            </p:cNvPr>
            <p:cNvSpPr>
              <a:spLocks noChangeShapeType="1"/>
            </p:cNvSpPr>
            <p:nvPr/>
          </p:nvSpPr>
          <p:spPr bwMode="auto">
            <a:xfrm>
              <a:off x="537" y="2707"/>
              <a:ext cx="652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4" name="Rectangle 45">
              <a:extLst>
                <a:ext uri="{FF2B5EF4-FFF2-40B4-BE49-F238E27FC236}">
                  <a16:creationId xmlns:a16="http://schemas.microsoft.com/office/drawing/2014/main" xmlns="" id="{57E5DCC1-CE12-4072-8B08-076E82250231}"/>
                </a:ext>
              </a:extLst>
            </p:cNvPr>
            <p:cNvSpPr>
              <a:spLocks noChangeArrowheads="1"/>
            </p:cNvSpPr>
            <p:nvPr/>
          </p:nvSpPr>
          <p:spPr bwMode="auto">
            <a:xfrm>
              <a:off x="537" y="2707"/>
              <a:ext cx="652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5" name="Line 46">
              <a:extLst>
                <a:ext uri="{FF2B5EF4-FFF2-40B4-BE49-F238E27FC236}">
                  <a16:creationId xmlns:a16="http://schemas.microsoft.com/office/drawing/2014/main" xmlns="" id="{7605FFD9-FC47-4787-8FBA-E903E6A595E5}"/>
                </a:ext>
              </a:extLst>
            </p:cNvPr>
            <p:cNvSpPr>
              <a:spLocks noChangeShapeType="1"/>
            </p:cNvSpPr>
            <p:nvPr/>
          </p:nvSpPr>
          <p:spPr bwMode="auto">
            <a:xfrm>
              <a:off x="537" y="3351"/>
              <a:ext cx="652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6" name="Rectangle 47">
              <a:extLst>
                <a:ext uri="{FF2B5EF4-FFF2-40B4-BE49-F238E27FC236}">
                  <a16:creationId xmlns:a16="http://schemas.microsoft.com/office/drawing/2014/main" xmlns="" id="{0FEFFC2C-D3A6-4AE8-B81E-082E0A121EAF}"/>
                </a:ext>
              </a:extLst>
            </p:cNvPr>
            <p:cNvSpPr>
              <a:spLocks noChangeArrowheads="1"/>
            </p:cNvSpPr>
            <p:nvPr/>
          </p:nvSpPr>
          <p:spPr bwMode="auto">
            <a:xfrm>
              <a:off x="537" y="3351"/>
              <a:ext cx="652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7" name="Line 48">
              <a:extLst>
                <a:ext uri="{FF2B5EF4-FFF2-40B4-BE49-F238E27FC236}">
                  <a16:creationId xmlns:a16="http://schemas.microsoft.com/office/drawing/2014/main" xmlns="" id="{68E9620B-28A3-4D37-B508-468EFBB68A8C}"/>
                </a:ext>
              </a:extLst>
            </p:cNvPr>
            <p:cNvSpPr>
              <a:spLocks noChangeShapeType="1"/>
            </p:cNvSpPr>
            <p:nvPr/>
          </p:nvSpPr>
          <p:spPr bwMode="auto">
            <a:xfrm>
              <a:off x="537" y="3834"/>
              <a:ext cx="6521"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8" name="Rectangle 49">
              <a:extLst>
                <a:ext uri="{FF2B5EF4-FFF2-40B4-BE49-F238E27FC236}">
                  <a16:creationId xmlns:a16="http://schemas.microsoft.com/office/drawing/2014/main" xmlns="" id="{AF3CCEA8-9DEC-46C0-A048-FC6A41CC9C63}"/>
                </a:ext>
              </a:extLst>
            </p:cNvPr>
            <p:cNvSpPr>
              <a:spLocks noChangeArrowheads="1"/>
            </p:cNvSpPr>
            <p:nvPr/>
          </p:nvSpPr>
          <p:spPr bwMode="auto">
            <a:xfrm>
              <a:off x="537" y="3834"/>
              <a:ext cx="6521" cy="6"/>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59" name="Line 50">
              <a:extLst>
                <a:ext uri="{FF2B5EF4-FFF2-40B4-BE49-F238E27FC236}">
                  <a16:creationId xmlns:a16="http://schemas.microsoft.com/office/drawing/2014/main" xmlns="" id="{68A048A3-8651-4CD4-89A6-214A97C9FDA6}"/>
                </a:ext>
              </a:extLst>
            </p:cNvPr>
            <p:cNvSpPr>
              <a:spLocks noChangeShapeType="1"/>
            </p:cNvSpPr>
            <p:nvPr/>
          </p:nvSpPr>
          <p:spPr bwMode="auto">
            <a:xfrm>
              <a:off x="530" y="1239"/>
              <a:ext cx="1" cy="2601"/>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0" name="Rectangle 51">
              <a:extLst>
                <a:ext uri="{FF2B5EF4-FFF2-40B4-BE49-F238E27FC236}">
                  <a16:creationId xmlns:a16="http://schemas.microsoft.com/office/drawing/2014/main" xmlns="" id="{6C09A7B3-4CFC-45EB-845D-E1E1DCAD1FBC}"/>
                </a:ext>
              </a:extLst>
            </p:cNvPr>
            <p:cNvSpPr>
              <a:spLocks noChangeArrowheads="1"/>
            </p:cNvSpPr>
            <p:nvPr/>
          </p:nvSpPr>
          <p:spPr bwMode="auto">
            <a:xfrm>
              <a:off x="530" y="1239"/>
              <a:ext cx="7" cy="2607"/>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1" name="Line 52">
              <a:extLst>
                <a:ext uri="{FF2B5EF4-FFF2-40B4-BE49-F238E27FC236}">
                  <a16:creationId xmlns:a16="http://schemas.microsoft.com/office/drawing/2014/main" xmlns="" id="{DDB3F9C8-9A70-4CD3-8468-07C99A05A859}"/>
                </a:ext>
              </a:extLst>
            </p:cNvPr>
            <p:cNvSpPr>
              <a:spLocks noChangeShapeType="1"/>
            </p:cNvSpPr>
            <p:nvPr/>
          </p:nvSpPr>
          <p:spPr bwMode="auto">
            <a:xfrm>
              <a:off x="1525" y="1245"/>
              <a:ext cx="1" cy="259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2" name="Rectangle 53">
              <a:extLst>
                <a:ext uri="{FF2B5EF4-FFF2-40B4-BE49-F238E27FC236}">
                  <a16:creationId xmlns:a16="http://schemas.microsoft.com/office/drawing/2014/main" xmlns="" id="{C8249D44-9AC9-4F9B-8E4B-9707CC6441F2}"/>
                </a:ext>
              </a:extLst>
            </p:cNvPr>
            <p:cNvSpPr>
              <a:spLocks noChangeArrowheads="1"/>
            </p:cNvSpPr>
            <p:nvPr/>
          </p:nvSpPr>
          <p:spPr bwMode="auto">
            <a:xfrm>
              <a:off x="1525" y="1245"/>
              <a:ext cx="6" cy="26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3" name="Line 54">
              <a:extLst>
                <a:ext uri="{FF2B5EF4-FFF2-40B4-BE49-F238E27FC236}">
                  <a16:creationId xmlns:a16="http://schemas.microsoft.com/office/drawing/2014/main" xmlns="" id="{CE688904-09EA-4D51-95F3-54284BB71A17}"/>
                </a:ext>
              </a:extLst>
            </p:cNvPr>
            <p:cNvSpPr>
              <a:spLocks noChangeShapeType="1"/>
            </p:cNvSpPr>
            <p:nvPr/>
          </p:nvSpPr>
          <p:spPr bwMode="auto">
            <a:xfrm>
              <a:off x="4140" y="1245"/>
              <a:ext cx="1" cy="259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4" name="Rectangle 55">
              <a:extLst>
                <a:ext uri="{FF2B5EF4-FFF2-40B4-BE49-F238E27FC236}">
                  <a16:creationId xmlns:a16="http://schemas.microsoft.com/office/drawing/2014/main" xmlns="" id="{9C6F4ACC-AB81-4AA8-AC27-D85F3B64B79A}"/>
                </a:ext>
              </a:extLst>
            </p:cNvPr>
            <p:cNvSpPr>
              <a:spLocks noChangeArrowheads="1"/>
            </p:cNvSpPr>
            <p:nvPr/>
          </p:nvSpPr>
          <p:spPr bwMode="auto">
            <a:xfrm>
              <a:off x="4140" y="1245"/>
              <a:ext cx="6" cy="26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5" name="Line 56">
              <a:extLst>
                <a:ext uri="{FF2B5EF4-FFF2-40B4-BE49-F238E27FC236}">
                  <a16:creationId xmlns:a16="http://schemas.microsoft.com/office/drawing/2014/main" xmlns="" id="{23BE2B70-838A-419D-909F-9D92E7A642A6}"/>
                </a:ext>
              </a:extLst>
            </p:cNvPr>
            <p:cNvSpPr>
              <a:spLocks noChangeShapeType="1"/>
            </p:cNvSpPr>
            <p:nvPr/>
          </p:nvSpPr>
          <p:spPr bwMode="auto">
            <a:xfrm>
              <a:off x="7051" y="1245"/>
              <a:ext cx="1" cy="2595"/>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dirty="0"/>
            </a:p>
          </p:txBody>
        </p:sp>
        <p:sp>
          <p:nvSpPr>
            <p:cNvPr id="66" name="Rectangle 57">
              <a:extLst>
                <a:ext uri="{FF2B5EF4-FFF2-40B4-BE49-F238E27FC236}">
                  <a16:creationId xmlns:a16="http://schemas.microsoft.com/office/drawing/2014/main" xmlns="" id="{0BD47AC2-2482-43BF-A068-48130CD0D8C6}"/>
                </a:ext>
              </a:extLst>
            </p:cNvPr>
            <p:cNvSpPr>
              <a:spLocks noChangeArrowheads="1"/>
            </p:cNvSpPr>
            <p:nvPr/>
          </p:nvSpPr>
          <p:spPr bwMode="auto">
            <a:xfrm>
              <a:off x="7051" y="1245"/>
              <a:ext cx="7" cy="2601"/>
            </a:xfrm>
            <a:prstGeom prst="rect">
              <a:avLst/>
            </a:prstGeom>
            <a:solidFill>
              <a:srgbClr val="0000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7" name="Line 58">
              <a:extLst>
                <a:ext uri="{FF2B5EF4-FFF2-40B4-BE49-F238E27FC236}">
                  <a16:creationId xmlns:a16="http://schemas.microsoft.com/office/drawing/2014/main" xmlns="" id="{34078A73-F606-4844-94C7-E9472064319C}"/>
                </a:ext>
              </a:extLst>
            </p:cNvPr>
            <p:cNvSpPr>
              <a:spLocks noChangeShapeType="1"/>
            </p:cNvSpPr>
            <p:nvPr/>
          </p:nvSpPr>
          <p:spPr bwMode="auto">
            <a:xfrm>
              <a:off x="7058" y="1239"/>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68" name="Rectangle 59">
              <a:extLst>
                <a:ext uri="{FF2B5EF4-FFF2-40B4-BE49-F238E27FC236}">
                  <a16:creationId xmlns:a16="http://schemas.microsoft.com/office/drawing/2014/main" xmlns="" id="{B0179D7D-9194-4AEF-9D01-4FFA1C70A04B}"/>
                </a:ext>
              </a:extLst>
            </p:cNvPr>
            <p:cNvSpPr>
              <a:spLocks noChangeArrowheads="1"/>
            </p:cNvSpPr>
            <p:nvPr/>
          </p:nvSpPr>
          <p:spPr bwMode="auto">
            <a:xfrm>
              <a:off x="7058" y="1239"/>
              <a:ext cx="7"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69" name="Line 60">
              <a:extLst>
                <a:ext uri="{FF2B5EF4-FFF2-40B4-BE49-F238E27FC236}">
                  <a16:creationId xmlns:a16="http://schemas.microsoft.com/office/drawing/2014/main" xmlns="" id="{4879C61C-4FE6-4E52-9C35-35CADFDA047A}"/>
                </a:ext>
              </a:extLst>
            </p:cNvPr>
            <p:cNvSpPr>
              <a:spLocks noChangeShapeType="1"/>
            </p:cNvSpPr>
            <p:nvPr/>
          </p:nvSpPr>
          <p:spPr bwMode="auto">
            <a:xfrm>
              <a:off x="7058" y="1413"/>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0" name="Rectangle 61">
              <a:extLst>
                <a:ext uri="{FF2B5EF4-FFF2-40B4-BE49-F238E27FC236}">
                  <a16:creationId xmlns:a16="http://schemas.microsoft.com/office/drawing/2014/main" xmlns="" id="{5919EF2E-90E8-4AD6-8FA4-B186F9D8AA30}"/>
                </a:ext>
              </a:extLst>
            </p:cNvPr>
            <p:cNvSpPr>
              <a:spLocks noChangeArrowheads="1"/>
            </p:cNvSpPr>
            <p:nvPr/>
          </p:nvSpPr>
          <p:spPr bwMode="auto">
            <a:xfrm>
              <a:off x="7058" y="1413"/>
              <a:ext cx="7"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1" name="Line 62">
              <a:extLst>
                <a:ext uri="{FF2B5EF4-FFF2-40B4-BE49-F238E27FC236}">
                  <a16:creationId xmlns:a16="http://schemas.microsoft.com/office/drawing/2014/main" xmlns="" id="{A4021FB8-26FA-439D-A3F2-969A162AE1B3}"/>
                </a:ext>
              </a:extLst>
            </p:cNvPr>
            <p:cNvSpPr>
              <a:spLocks noChangeShapeType="1"/>
            </p:cNvSpPr>
            <p:nvPr/>
          </p:nvSpPr>
          <p:spPr bwMode="auto">
            <a:xfrm>
              <a:off x="7058" y="2707"/>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2" name="Rectangle 63">
              <a:extLst>
                <a:ext uri="{FF2B5EF4-FFF2-40B4-BE49-F238E27FC236}">
                  <a16:creationId xmlns:a16="http://schemas.microsoft.com/office/drawing/2014/main" xmlns="" id="{339B1FF1-6506-4144-A118-2E6A9CF48BBE}"/>
                </a:ext>
              </a:extLst>
            </p:cNvPr>
            <p:cNvSpPr>
              <a:spLocks noChangeArrowheads="1"/>
            </p:cNvSpPr>
            <p:nvPr/>
          </p:nvSpPr>
          <p:spPr bwMode="auto">
            <a:xfrm>
              <a:off x="7058" y="2707"/>
              <a:ext cx="7"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3" name="Line 64">
              <a:extLst>
                <a:ext uri="{FF2B5EF4-FFF2-40B4-BE49-F238E27FC236}">
                  <a16:creationId xmlns:a16="http://schemas.microsoft.com/office/drawing/2014/main" xmlns="" id="{F153B216-060D-4BE2-8F07-83C439894E33}"/>
                </a:ext>
              </a:extLst>
            </p:cNvPr>
            <p:cNvSpPr>
              <a:spLocks noChangeShapeType="1"/>
            </p:cNvSpPr>
            <p:nvPr/>
          </p:nvSpPr>
          <p:spPr bwMode="auto">
            <a:xfrm>
              <a:off x="7058" y="3351"/>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4" name="Rectangle 65">
              <a:extLst>
                <a:ext uri="{FF2B5EF4-FFF2-40B4-BE49-F238E27FC236}">
                  <a16:creationId xmlns:a16="http://schemas.microsoft.com/office/drawing/2014/main" xmlns="" id="{690239D6-F4FE-4135-8768-BE2913058CC8}"/>
                </a:ext>
              </a:extLst>
            </p:cNvPr>
            <p:cNvSpPr>
              <a:spLocks noChangeArrowheads="1"/>
            </p:cNvSpPr>
            <p:nvPr/>
          </p:nvSpPr>
          <p:spPr bwMode="auto">
            <a:xfrm>
              <a:off x="7058" y="3351"/>
              <a:ext cx="7"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5" name="Line 66">
              <a:extLst>
                <a:ext uri="{FF2B5EF4-FFF2-40B4-BE49-F238E27FC236}">
                  <a16:creationId xmlns:a16="http://schemas.microsoft.com/office/drawing/2014/main" xmlns="" id="{FC14040A-A7C4-46EE-9E82-2E1C06FEFA45}"/>
                </a:ext>
              </a:extLst>
            </p:cNvPr>
            <p:cNvSpPr>
              <a:spLocks noChangeShapeType="1"/>
            </p:cNvSpPr>
            <p:nvPr/>
          </p:nvSpPr>
          <p:spPr bwMode="auto">
            <a:xfrm>
              <a:off x="7058" y="3834"/>
              <a:ext cx="1" cy="1"/>
            </a:xfrm>
            <a:prstGeom prst="line">
              <a:avLst/>
            </a:prstGeom>
            <a:noFill/>
            <a:ln w="0">
              <a:solidFill>
                <a:srgbClr val="D4D4D4"/>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76" name="Rectangle 67">
              <a:extLst>
                <a:ext uri="{FF2B5EF4-FFF2-40B4-BE49-F238E27FC236}">
                  <a16:creationId xmlns:a16="http://schemas.microsoft.com/office/drawing/2014/main" xmlns="" id="{B407FF02-1BD2-4FCE-B958-F10D764059D4}"/>
                </a:ext>
              </a:extLst>
            </p:cNvPr>
            <p:cNvSpPr>
              <a:spLocks noChangeArrowheads="1"/>
            </p:cNvSpPr>
            <p:nvPr/>
          </p:nvSpPr>
          <p:spPr bwMode="auto">
            <a:xfrm>
              <a:off x="7058" y="3834"/>
              <a:ext cx="7" cy="6"/>
            </a:xfrm>
            <a:prstGeom prst="rect">
              <a:avLst/>
            </a:prstGeom>
            <a:solidFill>
              <a:srgbClr val="D4D4D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sp>
        <p:nvSpPr>
          <p:cNvPr id="79" name="TextBox 78">
            <a:extLst>
              <a:ext uri="{FF2B5EF4-FFF2-40B4-BE49-F238E27FC236}">
                <a16:creationId xmlns:a16="http://schemas.microsoft.com/office/drawing/2014/main" xmlns="" id="{3629582E-021A-4CF8-ABD5-3E3F94890027}"/>
              </a:ext>
            </a:extLst>
          </p:cNvPr>
          <p:cNvSpPr txBox="1"/>
          <p:nvPr/>
        </p:nvSpPr>
        <p:spPr>
          <a:xfrm>
            <a:off x="6645282" y="2940089"/>
            <a:ext cx="4327530" cy="646331"/>
          </a:xfrm>
          <a:prstGeom prst="rect">
            <a:avLst/>
          </a:prstGeom>
          <a:noFill/>
        </p:spPr>
        <p:txBody>
          <a:bodyPr wrap="square">
            <a:spAutoFit/>
          </a:bodyPr>
          <a:lstStyle/>
          <a:p>
            <a:r>
              <a:rPr lang="en-US" dirty="0"/>
              <a:t>The total Lease rental received, or receivable should  be subject to income tax </a:t>
            </a:r>
          </a:p>
        </p:txBody>
      </p:sp>
    </p:spTree>
    <p:extLst>
      <p:ext uri="{BB962C8B-B14F-4D97-AF65-F5344CB8AC3E}">
        <p14:creationId xmlns:p14="http://schemas.microsoft.com/office/powerpoint/2010/main" val="326057310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 name="Picture 6">
            <a:extLst>
              <a:ext uri="{FF2B5EF4-FFF2-40B4-BE49-F238E27FC236}">
                <a16:creationId xmlns:a16="http://schemas.microsoft.com/office/drawing/2014/main" xmlns="" id="{01858640-5903-418F-B14E-3A9CFC46933B}"/>
              </a:ext>
            </a:extLst>
          </p:cNvPr>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14934" y="-3382"/>
            <a:ext cx="12213284" cy="6858000"/>
          </a:xfrm>
          <a:prstGeom prst="rect">
            <a:avLst/>
          </a:prstGeom>
          <a:noFill/>
          <a:extLst>
            <a:ext uri="{909E8E84-426E-40DD-AFC4-6F175D3DCCD1}">
              <a14:hiddenFill xmlns:a14="http://schemas.microsoft.com/office/drawing/2010/main">
                <a:solidFill>
                  <a:srgbClr val="FFFFFF"/>
                </a:solidFill>
              </a14:hiddenFill>
            </a:ext>
          </a:extLst>
        </p:spPr>
      </p:pic>
      <p:sp>
        <p:nvSpPr>
          <p:cNvPr id="110" name="Rectangle 109">
            <a:extLst>
              <a:ext uri="{FF2B5EF4-FFF2-40B4-BE49-F238E27FC236}">
                <a16:creationId xmlns:a16="http://schemas.microsoft.com/office/drawing/2014/main" xmlns="" id="{96A54383-27E9-47F6-841B-40CE3B5DD663}"/>
              </a:ext>
            </a:extLst>
          </p:cNvPr>
          <p:cNvSpPr/>
          <p:nvPr/>
        </p:nvSpPr>
        <p:spPr>
          <a:xfrm>
            <a:off x="0" y="-1"/>
            <a:ext cx="642228" cy="2819401"/>
          </a:xfrm>
          <a:prstGeom prst="rect">
            <a:avLst/>
          </a:prstGeom>
          <a:solidFill>
            <a:srgbClr val="FFE600"/>
          </a:solidFill>
          <a:ln w="9525" cap="flat" cmpd="sng" algn="ctr">
            <a:noFill/>
            <a:prstDash val="solid"/>
          </a:ln>
          <a:effectLst/>
        </p:spPr>
        <p:txBody>
          <a:bodyPr rtlCol="0" anchor="t" anchorCtr="0"/>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IN" sz="1200" b="0" i="0" u="none" strike="noStrike" kern="0" cap="none" spc="0" normalizeH="0" baseline="0" noProof="0" dirty="0">
              <a:ln>
                <a:noFill/>
              </a:ln>
              <a:solidFill>
                <a:srgbClr val="000000"/>
              </a:solidFill>
              <a:effectLst/>
              <a:uLnTx/>
              <a:uFillTx/>
              <a:latin typeface="EYInterstate Light" panose="02000506000000020004" pitchFamily="2" charset="0"/>
            </a:endParaRPr>
          </a:p>
        </p:txBody>
      </p:sp>
      <p:sp>
        <p:nvSpPr>
          <p:cNvPr id="111" name="Rectangle 110">
            <a:extLst>
              <a:ext uri="{FF2B5EF4-FFF2-40B4-BE49-F238E27FC236}">
                <a16:creationId xmlns:a16="http://schemas.microsoft.com/office/drawing/2014/main" xmlns="" id="{9509E7CD-4CE4-438B-897F-DA788782D6AA}"/>
              </a:ext>
            </a:extLst>
          </p:cNvPr>
          <p:cNvSpPr/>
          <p:nvPr/>
        </p:nvSpPr>
        <p:spPr>
          <a:xfrm>
            <a:off x="705092" y="-12473"/>
            <a:ext cx="5927483" cy="6870473"/>
          </a:xfrm>
          <a:prstGeom prst="rect">
            <a:avLst/>
          </a:prstGeom>
          <a:solidFill>
            <a:srgbClr val="000000">
              <a:lumMod val="85000"/>
              <a:lumOff val="15000"/>
            </a:srgbClr>
          </a:solidFill>
          <a:ln w="9525" cap="flat" cmpd="sng" algn="ctr">
            <a:noFill/>
            <a:prstDash val="solid"/>
          </a:ln>
          <a:effectLst/>
        </p:spPr>
        <p:txBody>
          <a:bodyPr rtlCol="0" anchor="t" anchorCtr="0"/>
          <a:lstStyle/>
          <a:p>
            <a:pPr defTabSz="815645">
              <a:lnSpc>
                <a:spcPct val="85000"/>
              </a:lnSpc>
              <a:spcAft>
                <a:spcPts val="562"/>
              </a:spcAft>
              <a:buClr>
                <a:srgbClr val="FFE600"/>
              </a:buClr>
              <a:buSzPct val="70000"/>
              <a:defRPr/>
            </a:pPr>
            <a:endParaRPr lang="en-IN" sz="1600" kern="0" dirty="0">
              <a:solidFill>
                <a:srgbClr val="FFE600"/>
              </a:solidFill>
              <a:latin typeface="EYInterstate Light" panose="02000506000000020004" pitchFamily="2" charset="0"/>
            </a:endParaRPr>
          </a:p>
        </p:txBody>
      </p:sp>
      <p:sp>
        <p:nvSpPr>
          <p:cNvPr id="112" name="TextBox 111">
            <a:extLst>
              <a:ext uri="{FF2B5EF4-FFF2-40B4-BE49-F238E27FC236}">
                <a16:creationId xmlns:a16="http://schemas.microsoft.com/office/drawing/2014/main" xmlns="" id="{B72F2A4A-EC72-4AB9-B44F-D09F57E6E570}"/>
              </a:ext>
            </a:extLst>
          </p:cNvPr>
          <p:cNvSpPr txBox="1"/>
          <p:nvPr/>
        </p:nvSpPr>
        <p:spPr>
          <a:xfrm>
            <a:off x="1027323" y="318849"/>
            <a:ext cx="371897" cy="612412"/>
          </a:xfrm>
          <a:prstGeom prst="rect">
            <a:avLst/>
          </a:prstGeom>
          <a:noFill/>
        </p:spPr>
        <p:txBody>
          <a:bodyPr wrap="none" lIns="0" tIns="0" rIns="0" bIns="0" rtlCol="0">
            <a:spAutoFit/>
          </a:bodyPr>
          <a:lstStyle/>
          <a:p>
            <a:pPr algn="just" defTabSz="815645">
              <a:lnSpc>
                <a:spcPct val="85000"/>
              </a:lnSpc>
              <a:spcAft>
                <a:spcPts val="562"/>
              </a:spcAft>
              <a:buClr>
                <a:srgbClr val="FFE600"/>
              </a:buClr>
              <a:buSzPct val="70000"/>
              <a:defRPr/>
            </a:pPr>
            <a:r>
              <a:rPr lang="en-IN" sz="4682" kern="0" dirty="0">
                <a:solidFill>
                  <a:srgbClr val="FFE600"/>
                </a:solidFill>
                <a:latin typeface="EYInterstate Light" panose="02000506000000020004" pitchFamily="2" charset="0"/>
              </a:rPr>
              <a:t>1</a:t>
            </a:r>
          </a:p>
        </p:txBody>
      </p:sp>
      <p:sp>
        <p:nvSpPr>
          <p:cNvPr id="113" name="TextBox 112">
            <a:extLst>
              <a:ext uri="{FF2B5EF4-FFF2-40B4-BE49-F238E27FC236}">
                <a16:creationId xmlns:a16="http://schemas.microsoft.com/office/drawing/2014/main" xmlns="" id="{05EE9B33-EE9B-4B82-92F2-EA233AB684D7}"/>
              </a:ext>
            </a:extLst>
          </p:cNvPr>
          <p:cNvSpPr txBox="1"/>
          <p:nvPr/>
        </p:nvSpPr>
        <p:spPr>
          <a:xfrm>
            <a:off x="841375" y="1068403"/>
            <a:ext cx="831268" cy="612412"/>
          </a:xfrm>
          <a:prstGeom prst="rect">
            <a:avLst/>
          </a:prstGeom>
          <a:noFill/>
        </p:spPr>
        <p:txBody>
          <a:bodyPr wrap="square" lIns="0" tIns="0" rIns="0" bIns="0" rtlCol="0">
            <a:spAutoFit/>
          </a:bodyPr>
          <a:lstStyle/>
          <a:p>
            <a:pPr algn="just" defTabSz="815645">
              <a:lnSpc>
                <a:spcPct val="85000"/>
              </a:lnSpc>
              <a:spcAft>
                <a:spcPts val="562"/>
              </a:spcAft>
              <a:buClr>
                <a:srgbClr val="FFE600"/>
              </a:buClr>
              <a:buSzPct val="70000"/>
              <a:defRPr/>
            </a:pPr>
            <a:r>
              <a:rPr lang="en-IN" sz="4682" kern="0" dirty="0">
                <a:solidFill>
                  <a:srgbClr val="FFE600"/>
                </a:solidFill>
                <a:latin typeface="EYInterstate Light" panose="02000506000000020004" pitchFamily="2" charset="0"/>
              </a:rPr>
              <a:t> 2</a:t>
            </a:r>
          </a:p>
        </p:txBody>
      </p:sp>
      <p:sp>
        <p:nvSpPr>
          <p:cNvPr id="115" name="TextBox 114">
            <a:extLst>
              <a:ext uri="{FF2B5EF4-FFF2-40B4-BE49-F238E27FC236}">
                <a16:creationId xmlns:a16="http://schemas.microsoft.com/office/drawing/2014/main" xmlns="" id="{ED7A68A3-92A6-4B76-B1B4-DBDD7CCB5AF4}"/>
              </a:ext>
            </a:extLst>
          </p:cNvPr>
          <p:cNvSpPr txBox="1"/>
          <p:nvPr/>
        </p:nvSpPr>
        <p:spPr>
          <a:xfrm>
            <a:off x="841375" y="1838715"/>
            <a:ext cx="799525" cy="612412"/>
          </a:xfrm>
          <a:prstGeom prst="rect">
            <a:avLst/>
          </a:prstGeom>
          <a:noFill/>
        </p:spPr>
        <p:txBody>
          <a:bodyPr wrap="square" lIns="0" tIns="0" rIns="0" bIns="0" rtlCol="0">
            <a:spAutoFit/>
          </a:bodyPr>
          <a:lstStyle/>
          <a:p>
            <a:pPr algn="just" defTabSz="815645">
              <a:lnSpc>
                <a:spcPct val="85000"/>
              </a:lnSpc>
              <a:spcAft>
                <a:spcPts val="562"/>
              </a:spcAft>
              <a:buClr>
                <a:srgbClr val="FFE600"/>
              </a:buClr>
              <a:buSzPct val="70000"/>
              <a:defRPr/>
            </a:pPr>
            <a:r>
              <a:rPr lang="en-IN" sz="4682" kern="0" dirty="0">
                <a:solidFill>
                  <a:srgbClr val="FFE600"/>
                </a:solidFill>
                <a:latin typeface="EYInterstate Light" panose="02000506000000020004" pitchFamily="2" charset="0"/>
              </a:rPr>
              <a:t> 3</a:t>
            </a:r>
          </a:p>
        </p:txBody>
      </p:sp>
      <p:sp>
        <p:nvSpPr>
          <p:cNvPr id="116" name="TextBox 115">
            <a:extLst>
              <a:ext uri="{FF2B5EF4-FFF2-40B4-BE49-F238E27FC236}">
                <a16:creationId xmlns:a16="http://schemas.microsoft.com/office/drawing/2014/main" xmlns="" id="{47366FD0-F927-4BA9-B674-372FC979D7BE}"/>
              </a:ext>
            </a:extLst>
          </p:cNvPr>
          <p:cNvSpPr txBox="1"/>
          <p:nvPr/>
        </p:nvSpPr>
        <p:spPr>
          <a:xfrm>
            <a:off x="841375" y="2574313"/>
            <a:ext cx="843233" cy="612412"/>
          </a:xfrm>
          <a:prstGeom prst="rect">
            <a:avLst/>
          </a:prstGeom>
          <a:noFill/>
        </p:spPr>
        <p:txBody>
          <a:bodyPr wrap="square" lIns="0" tIns="0" rIns="0" bIns="0" rtlCol="0">
            <a:spAutoFit/>
          </a:bodyPr>
          <a:lstStyle/>
          <a:p>
            <a:pPr defTabSz="815645">
              <a:lnSpc>
                <a:spcPct val="85000"/>
              </a:lnSpc>
              <a:spcAft>
                <a:spcPts val="562"/>
              </a:spcAft>
              <a:buClr>
                <a:srgbClr val="FFE600"/>
              </a:buClr>
              <a:buSzPct val="70000"/>
              <a:defRPr/>
            </a:pPr>
            <a:r>
              <a:rPr lang="en-IN" sz="4682" kern="0" dirty="0">
                <a:solidFill>
                  <a:srgbClr val="FFE600"/>
                </a:solidFill>
                <a:latin typeface="EYInterstate Light" panose="02000506000000020004" pitchFamily="2" charset="0"/>
              </a:rPr>
              <a:t> 4</a:t>
            </a:r>
          </a:p>
        </p:txBody>
      </p:sp>
      <p:sp>
        <p:nvSpPr>
          <p:cNvPr id="117" name="TextBox 116">
            <a:extLst>
              <a:ext uri="{FF2B5EF4-FFF2-40B4-BE49-F238E27FC236}">
                <a16:creationId xmlns:a16="http://schemas.microsoft.com/office/drawing/2014/main" xmlns="" id="{293C6040-0495-4DAF-A1FA-9381BF6EC7BF}"/>
              </a:ext>
            </a:extLst>
          </p:cNvPr>
          <p:cNvSpPr txBox="1"/>
          <p:nvPr/>
        </p:nvSpPr>
        <p:spPr>
          <a:xfrm>
            <a:off x="1689307" y="1896927"/>
            <a:ext cx="4714668" cy="575914"/>
          </a:xfrm>
          <a:prstGeom prst="rect">
            <a:avLst/>
          </a:prstGeom>
          <a:noFill/>
        </p:spPr>
        <p:txBody>
          <a:bodyPr wrap="square" lIns="33712" tIns="33712" rIns="33712" bIns="33712" rtlCol="0">
            <a:spAutoFit/>
          </a:bodyPr>
          <a:lstStyle/>
          <a:p>
            <a:pPr>
              <a:spcAft>
                <a:spcPts val="600"/>
              </a:spcAft>
              <a:buClr>
                <a:schemeClr val="accent2"/>
              </a:buClr>
              <a:buSzPct val="70000"/>
            </a:pPr>
            <a:r>
              <a:rPr lang="en-US" sz="1400" dirty="0">
                <a:solidFill>
                  <a:schemeClr val="bg1"/>
                </a:solidFill>
                <a:latin typeface="EYInterstate Light" panose="02000506000000020004" pitchFamily="2" charset="0"/>
              </a:rPr>
              <a:t>Tax and Regulatory Framework for Leasing in Nigeria</a:t>
            </a:r>
          </a:p>
          <a:p>
            <a:pPr>
              <a:spcAft>
                <a:spcPts val="600"/>
              </a:spcAft>
              <a:buClr>
                <a:schemeClr val="accent2"/>
              </a:buClr>
              <a:buSzPct val="70000"/>
            </a:pPr>
            <a:endParaRPr lang="en-US" sz="1400" dirty="0">
              <a:solidFill>
                <a:schemeClr val="bg1"/>
              </a:solidFill>
              <a:latin typeface="EYInterstate Light" panose="02000506000000020004" pitchFamily="2" charset="0"/>
            </a:endParaRPr>
          </a:p>
        </p:txBody>
      </p:sp>
      <p:sp>
        <p:nvSpPr>
          <p:cNvPr id="118" name="Contents quick links">
            <a:extLst>
              <a:ext uri="{FF2B5EF4-FFF2-40B4-BE49-F238E27FC236}">
                <a16:creationId xmlns:a16="http://schemas.microsoft.com/office/drawing/2014/main" xmlns="" id="{A6BD52F9-EE55-4166-8038-D4C64E4F4CAC}"/>
              </a:ext>
            </a:extLst>
          </p:cNvPr>
          <p:cNvSpPr>
            <a:spLocks/>
          </p:cNvSpPr>
          <p:nvPr/>
        </p:nvSpPr>
        <p:spPr>
          <a:xfrm rot="16200000">
            <a:off x="-441675" y="1726260"/>
            <a:ext cx="1571171" cy="255457"/>
          </a:xfrm>
          <a:prstGeom prst="rect">
            <a:avLst/>
          </a:prstGeom>
          <a:noFill/>
        </p:spPr>
        <p:txBody>
          <a:bodyPr vert="horz" lIns="64223" tIns="64223" rIns="64223" bIns="64223" rtlCol="0" anchor="ctr" anchorCtr="0">
            <a:noAutofit/>
          </a:bodyPr>
          <a:lstStyle/>
          <a:p>
            <a:pPr defTabSz="815645">
              <a:lnSpc>
                <a:spcPct val="85000"/>
              </a:lnSpc>
              <a:spcBef>
                <a:spcPct val="0"/>
              </a:spcBef>
            </a:pPr>
            <a:r>
              <a:rPr lang="en-IN" sz="2400" dirty="0">
                <a:latin typeface="EYInterstate Light" panose="02000506000000020004" pitchFamily="2" charset="0"/>
                <a:cs typeface="Arial" pitchFamily="34" charset="0"/>
              </a:rPr>
              <a:t>CONTENT</a:t>
            </a:r>
            <a:endParaRPr lang="en-GB" sz="2400" dirty="0">
              <a:latin typeface="EYInterstate Light" panose="02000506000000020004" pitchFamily="2" charset="0"/>
              <a:cs typeface="Arial" pitchFamily="34" charset="0"/>
            </a:endParaRPr>
          </a:p>
        </p:txBody>
      </p:sp>
      <p:sp>
        <p:nvSpPr>
          <p:cNvPr id="119" name="TextBox 118">
            <a:extLst>
              <a:ext uri="{FF2B5EF4-FFF2-40B4-BE49-F238E27FC236}">
                <a16:creationId xmlns:a16="http://schemas.microsoft.com/office/drawing/2014/main" xmlns="" id="{541C6519-1D7F-4D78-B37D-5F6EDF52C478}"/>
              </a:ext>
            </a:extLst>
          </p:cNvPr>
          <p:cNvSpPr txBox="1"/>
          <p:nvPr/>
        </p:nvSpPr>
        <p:spPr>
          <a:xfrm>
            <a:off x="1675146" y="2683506"/>
            <a:ext cx="5014258" cy="283526"/>
          </a:xfrm>
          <a:prstGeom prst="rect">
            <a:avLst/>
          </a:prstGeom>
          <a:noFill/>
        </p:spPr>
        <p:txBody>
          <a:bodyPr wrap="square" lIns="33712" tIns="33712" rIns="33712" bIns="33712" rtlCol="0">
            <a:spAutoFit/>
          </a:bodyPr>
          <a:lstStyle/>
          <a:p>
            <a:pPr>
              <a:spcAft>
                <a:spcPts val="600"/>
              </a:spcAft>
              <a:buClr>
                <a:schemeClr val="accent2"/>
              </a:buClr>
              <a:buSzPct val="70000"/>
            </a:pPr>
            <a:r>
              <a:rPr lang="en-US" sz="1400" dirty="0">
                <a:solidFill>
                  <a:schemeClr val="bg1"/>
                </a:solidFill>
                <a:latin typeface="EYInterstate Light" panose="02000506000000020004" pitchFamily="2" charset="0"/>
              </a:rPr>
              <a:t>Tax Implications of IFRS 16 Lease Accounting </a:t>
            </a:r>
          </a:p>
        </p:txBody>
      </p:sp>
      <p:sp>
        <p:nvSpPr>
          <p:cNvPr id="120" name="TextBox 119">
            <a:extLst>
              <a:ext uri="{FF2B5EF4-FFF2-40B4-BE49-F238E27FC236}">
                <a16:creationId xmlns:a16="http://schemas.microsoft.com/office/drawing/2014/main" xmlns="" id="{D3E8E000-854E-421B-907C-95D08FDE20EC}"/>
              </a:ext>
            </a:extLst>
          </p:cNvPr>
          <p:cNvSpPr txBox="1"/>
          <p:nvPr/>
        </p:nvSpPr>
        <p:spPr>
          <a:xfrm>
            <a:off x="1679575" y="1118585"/>
            <a:ext cx="5211116" cy="314304"/>
          </a:xfrm>
          <a:prstGeom prst="rect">
            <a:avLst/>
          </a:prstGeom>
          <a:noFill/>
        </p:spPr>
        <p:txBody>
          <a:bodyPr wrap="square" lIns="33712" tIns="33712" rIns="33712" bIns="33712" rtlCol="0">
            <a:spAutoFit/>
          </a:bodyPr>
          <a:lstStyle/>
          <a:p>
            <a:pPr>
              <a:spcAft>
                <a:spcPts val="600"/>
              </a:spcAft>
              <a:buClr>
                <a:schemeClr val="accent2"/>
              </a:buClr>
              <a:buSzPct val="70000"/>
            </a:pPr>
            <a:r>
              <a:rPr lang="en-US" sz="1400" dirty="0">
                <a:solidFill>
                  <a:schemeClr val="bg1"/>
                </a:solidFill>
                <a:latin typeface="EYInterstate Light" panose="02000506000000020004" pitchFamily="2" charset="0"/>
              </a:rPr>
              <a:t>Reasons why businesses enter into </a:t>
            </a:r>
            <a:r>
              <a:rPr lang="en-US" sz="1600" dirty="0">
                <a:solidFill>
                  <a:schemeClr val="bg1"/>
                </a:solidFill>
                <a:latin typeface="EYInterstate Light" panose="02000506000000020004" pitchFamily="2" charset="0"/>
              </a:rPr>
              <a:t>leasing</a:t>
            </a:r>
            <a:r>
              <a:rPr lang="en-US" sz="1400" dirty="0">
                <a:solidFill>
                  <a:schemeClr val="bg1"/>
                </a:solidFill>
                <a:latin typeface="EYInterstate Light" panose="02000506000000020004" pitchFamily="2" charset="0"/>
              </a:rPr>
              <a:t> arrangements</a:t>
            </a:r>
          </a:p>
        </p:txBody>
      </p:sp>
      <p:cxnSp>
        <p:nvCxnSpPr>
          <p:cNvPr id="121" name="Straight Connector 120">
            <a:extLst>
              <a:ext uri="{FF2B5EF4-FFF2-40B4-BE49-F238E27FC236}">
                <a16:creationId xmlns:a16="http://schemas.microsoft.com/office/drawing/2014/main" xmlns="" id="{5FD8CE37-2B64-4366-84E9-2C6803A04B36}"/>
              </a:ext>
            </a:extLst>
          </p:cNvPr>
          <p:cNvCxnSpPr/>
          <p:nvPr/>
        </p:nvCxnSpPr>
        <p:spPr>
          <a:xfrm>
            <a:off x="894991" y="931261"/>
            <a:ext cx="3031958" cy="0"/>
          </a:xfrm>
          <a:prstGeom prst="line">
            <a:avLst/>
          </a:prstGeom>
          <a:noFill/>
          <a:ln w="9525" cap="flat" cmpd="sng" algn="ctr">
            <a:solidFill>
              <a:srgbClr val="808080"/>
            </a:solidFill>
            <a:prstDash val="solid"/>
            <a:tailEnd type="none"/>
          </a:ln>
          <a:effectLst/>
        </p:spPr>
      </p:cxnSp>
      <p:cxnSp>
        <p:nvCxnSpPr>
          <p:cNvPr id="122" name="Straight Connector 121">
            <a:extLst>
              <a:ext uri="{FF2B5EF4-FFF2-40B4-BE49-F238E27FC236}">
                <a16:creationId xmlns:a16="http://schemas.microsoft.com/office/drawing/2014/main" xmlns="" id="{113F1B08-49E2-420E-A7E1-BCB5488E4D7C}"/>
              </a:ext>
            </a:extLst>
          </p:cNvPr>
          <p:cNvCxnSpPr/>
          <p:nvPr/>
        </p:nvCxnSpPr>
        <p:spPr>
          <a:xfrm>
            <a:off x="885836" y="228600"/>
            <a:ext cx="3031958" cy="0"/>
          </a:xfrm>
          <a:prstGeom prst="line">
            <a:avLst/>
          </a:prstGeom>
          <a:noFill/>
          <a:ln w="9525" cap="flat" cmpd="sng" algn="ctr">
            <a:solidFill>
              <a:srgbClr val="808080"/>
            </a:solidFill>
            <a:prstDash val="solid"/>
            <a:tailEnd type="none"/>
          </a:ln>
          <a:effectLst/>
        </p:spPr>
      </p:cxnSp>
      <p:cxnSp>
        <p:nvCxnSpPr>
          <p:cNvPr id="123" name="Straight Connector 122">
            <a:extLst>
              <a:ext uri="{FF2B5EF4-FFF2-40B4-BE49-F238E27FC236}">
                <a16:creationId xmlns:a16="http://schemas.microsoft.com/office/drawing/2014/main" xmlns="" id="{10D9A58C-6642-4112-A6D1-0AC6BFFAF28D}"/>
              </a:ext>
            </a:extLst>
          </p:cNvPr>
          <p:cNvCxnSpPr/>
          <p:nvPr/>
        </p:nvCxnSpPr>
        <p:spPr>
          <a:xfrm>
            <a:off x="861195" y="1715528"/>
            <a:ext cx="3031958" cy="0"/>
          </a:xfrm>
          <a:prstGeom prst="line">
            <a:avLst/>
          </a:prstGeom>
          <a:noFill/>
          <a:ln w="9525" cap="flat" cmpd="sng" algn="ctr">
            <a:solidFill>
              <a:srgbClr val="808080"/>
            </a:solidFill>
            <a:prstDash val="solid"/>
            <a:tailEnd type="none"/>
          </a:ln>
          <a:effectLst/>
        </p:spPr>
      </p:cxnSp>
      <p:cxnSp>
        <p:nvCxnSpPr>
          <p:cNvPr id="124" name="Straight Connector 123">
            <a:extLst>
              <a:ext uri="{FF2B5EF4-FFF2-40B4-BE49-F238E27FC236}">
                <a16:creationId xmlns:a16="http://schemas.microsoft.com/office/drawing/2014/main" xmlns="" id="{1B465126-332C-4DA6-96F9-62B825D3C8F2}"/>
              </a:ext>
            </a:extLst>
          </p:cNvPr>
          <p:cNvCxnSpPr>
            <a:cxnSpLocks/>
          </p:cNvCxnSpPr>
          <p:nvPr/>
        </p:nvCxnSpPr>
        <p:spPr>
          <a:xfrm>
            <a:off x="861195" y="3886200"/>
            <a:ext cx="3031958" cy="0"/>
          </a:xfrm>
          <a:prstGeom prst="line">
            <a:avLst/>
          </a:prstGeom>
          <a:noFill/>
          <a:ln w="9525" cap="flat" cmpd="sng" algn="ctr">
            <a:solidFill>
              <a:srgbClr val="808080"/>
            </a:solidFill>
            <a:prstDash val="solid"/>
            <a:tailEnd type="none"/>
          </a:ln>
          <a:effectLst/>
        </p:spPr>
      </p:cxnSp>
      <p:sp>
        <p:nvSpPr>
          <p:cNvPr id="125" name="Rectangle 124">
            <a:extLst>
              <a:ext uri="{FF2B5EF4-FFF2-40B4-BE49-F238E27FC236}">
                <a16:creationId xmlns:a16="http://schemas.microsoft.com/office/drawing/2014/main" xmlns="" id="{CB6B1584-2DF1-4C1C-BCD5-A0CC3B69ABC4}"/>
              </a:ext>
            </a:extLst>
          </p:cNvPr>
          <p:cNvSpPr/>
          <p:nvPr/>
        </p:nvSpPr>
        <p:spPr>
          <a:xfrm>
            <a:off x="705092" y="6579572"/>
            <a:ext cx="3477183" cy="207741"/>
          </a:xfrm>
          <a:prstGeom prst="rect">
            <a:avLst/>
          </a:prstGeom>
          <a:solidFill>
            <a:srgbClr val="FFE600"/>
          </a:solidFill>
          <a:ln w="9525" cap="flat" cmpd="sng" algn="ctr">
            <a:noFill/>
            <a:prstDash val="solid"/>
          </a:ln>
          <a:effectLst/>
        </p:spPr>
        <p:txBody>
          <a:bodyPr rtlCol="0" anchor="t" anchorCtr="0"/>
          <a:lstStyle/>
          <a:p>
            <a:pPr marL="0" marR="0" lvl="0" indent="0" algn="ctr" defTabSz="815645" eaLnBrk="1" fontAlgn="auto" latinLnBrk="0" hangingPunct="1">
              <a:lnSpc>
                <a:spcPct val="100000"/>
              </a:lnSpc>
              <a:spcBef>
                <a:spcPts val="0"/>
              </a:spcBef>
              <a:spcAft>
                <a:spcPts val="0"/>
              </a:spcAft>
              <a:buClrTx/>
              <a:buSzTx/>
              <a:buFontTx/>
              <a:buNone/>
              <a:tabLst/>
              <a:defRPr/>
            </a:pPr>
            <a:endParaRPr kumimoji="0" lang="en-GB" sz="1070" b="0" i="0" u="none" strike="noStrike" kern="0" cap="none" spc="0" normalizeH="0" baseline="0" noProof="0" dirty="0">
              <a:ln>
                <a:noFill/>
              </a:ln>
              <a:solidFill>
                <a:srgbClr val="000000"/>
              </a:solidFill>
              <a:effectLst/>
              <a:uLnTx/>
              <a:uFillTx/>
              <a:latin typeface="EYInterstate Light" panose="02000506000000020004" pitchFamily="2" charset="0"/>
            </a:endParaRPr>
          </a:p>
        </p:txBody>
      </p:sp>
      <p:sp>
        <p:nvSpPr>
          <p:cNvPr id="4" name="TextBox 3">
            <a:extLst>
              <a:ext uri="{FF2B5EF4-FFF2-40B4-BE49-F238E27FC236}">
                <a16:creationId xmlns:a16="http://schemas.microsoft.com/office/drawing/2014/main" xmlns="" id="{20296A5F-64D7-451C-95B5-00EBD760D03C}"/>
              </a:ext>
            </a:extLst>
          </p:cNvPr>
          <p:cNvSpPr txBox="1"/>
          <p:nvPr/>
        </p:nvSpPr>
        <p:spPr>
          <a:xfrm>
            <a:off x="1679575" y="523878"/>
            <a:ext cx="1487575" cy="246221"/>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600" dirty="0">
                <a:solidFill>
                  <a:schemeClr val="bg1"/>
                </a:solidFill>
                <a:latin typeface="EYInterstate Light" panose="02000506000000020004" pitchFamily="2" charset="0"/>
              </a:rPr>
              <a:t>Introduction</a:t>
            </a:r>
          </a:p>
        </p:txBody>
      </p:sp>
      <p:cxnSp>
        <p:nvCxnSpPr>
          <p:cNvPr id="24" name="Straight Connector 23">
            <a:extLst>
              <a:ext uri="{FF2B5EF4-FFF2-40B4-BE49-F238E27FC236}">
                <a16:creationId xmlns:a16="http://schemas.microsoft.com/office/drawing/2014/main" xmlns="" id="{A688FF80-082C-41C1-A695-7D038BD85D20}"/>
              </a:ext>
            </a:extLst>
          </p:cNvPr>
          <p:cNvCxnSpPr>
            <a:cxnSpLocks/>
          </p:cNvCxnSpPr>
          <p:nvPr/>
        </p:nvCxnSpPr>
        <p:spPr>
          <a:xfrm flipV="1">
            <a:off x="861195" y="3258719"/>
            <a:ext cx="2948805" cy="12727"/>
          </a:xfrm>
          <a:prstGeom prst="line">
            <a:avLst/>
          </a:prstGeom>
          <a:noFill/>
          <a:ln w="9525" cap="flat" cmpd="sng" algn="ctr">
            <a:solidFill>
              <a:srgbClr val="808080"/>
            </a:solidFill>
            <a:prstDash val="solid"/>
            <a:tailEnd type="none"/>
          </a:ln>
          <a:effectLst/>
        </p:spPr>
      </p:cxnSp>
      <p:cxnSp>
        <p:nvCxnSpPr>
          <p:cNvPr id="27" name="Straight Connector 26">
            <a:extLst>
              <a:ext uri="{FF2B5EF4-FFF2-40B4-BE49-F238E27FC236}">
                <a16:creationId xmlns:a16="http://schemas.microsoft.com/office/drawing/2014/main" xmlns="" id="{9C246A7A-260D-4936-92DC-D60D02F17AAB}"/>
              </a:ext>
            </a:extLst>
          </p:cNvPr>
          <p:cNvCxnSpPr>
            <a:cxnSpLocks/>
          </p:cNvCxnSpPr>
          <p:nvPr/>
        </p:nvCxnSpPr>
        <p:spPr>
          <a:xfrm>
            <a:off x="966032" y="2451127"/>
            <a:ext cx="3031958" cy="0"/>
          </a:xfrm>
          <a:prstGeom prst="line">
            <a:avLst/>
          </a:prstGeom>
          <a:noFill/>
          <a:ln w="9525" cap="flat" cmpd="sng" algn="ctr">
            <a:solidFill>
              <a:srgbClr val="808080"/>
            </a:solidFill>
            <a:prstDash val="solid"/>
            <a:tailEnd type="none"/>
          </a:ln>
          <a:effectLst/>
        </p:spPr>
      </p:cxnSp>
      <p:cxnSp>
        <p:nvCxnSpPr>
          <p:cNvPr id="28" name="Straight Connector 27">
            <a:extLst>
              <a:ext uri="{FF2B5EF4-FFF2-40B4-BE49-F238E27FC236}">
                <a16:creationId xmlns:a16="http://schemas.microsoft.com/office/drawing/2014/main" xmlns="" id="{74DF6318-DE8A-4062-9B3B-43D78F1DCB95}"/>
              </a:ext>
            </a:extLst>
          </p:cNvPr>
          <p:cNvCxnSpPr>
            <a:cxnSpLocks/>
          </p:cNvCxnSpPr>
          <p:nvPr/>
        </p:nvCxnSpPr>
        <p:spPr>
          <a:xfrm>
            <a:off x="861195" y="2451127"/>
            <a:ext cx="3031958" cy="0"/>
          </a:xfrm>
          <a:prstGeom prst="line">
            <a:avLst/>
          </a:prstGeom>
          <a:noFill/>
          <a:ln w="9525" cap="flat" cmpd="sng" algn="ctr">
            <a:solidFill>
              <a:srgbClr val="808080"/>
            </a:solidFill>
            <a:prstDash val="solid"/>
            <a:tailEnd type="none"/>
          </a:ln>
          <a:effectLst/>
        </p:spPr>
      </p:cxnSp>
      <p:cxnSp>
        <p:nvCxnSpPr>
          <p:cNvPr id="29" name="Straight Connector 28">
            <a:extLst>
              <a:ext uri="{FF2B5EF4-FFF2-40B4-BE49-F238E27FC236}">
                <a16:creationId xmlns:a16="http://schemas.microsoft.com/office/drawing/2014/main" xmlns="" id="{DACEAA68-3019-4036-8247-374055B2AFAB}"/>
              </a:ext>
            </a:extLst>
          </p:cNvPr>
          <p:cNvCxnSpPr>
            <a:cxnSpLocks/>
          </p:cNvCxnSpPr>
          <p:nvPr/>
        </p:nvCxnSpPr>
        <p:spPr>
          <a:xfrm>
            <a:off x="945514" y="4572000"/>
            <a:ext cx="3031958" cy="0"/>
          </a:xfrm>
          <a:prstGeom prst="line">
            <a:avLst/>
          </a:prstGeom>
          <a:noFill/>
          <a:ln w="9525" cap="flat" cmpd="sng" algn="ctr">
            <a:solidFill>
              <a:srgbClr val="808080"/>
            </a:solidFill>
            <a:prstDash val="solid"/>
            <a:tailEnd type="none"/>
          </a:ln>
          <a:effectLst/>
        </p:spPr>
      </p:cxnSp>
      <p:cxnSp>
        <p:nvCxnSpPr>
          <p:cNvPr id="30" name="Straight Connector 29">
            <a:extLst>
              <a:ext uri="{FF2B5EF4-FFF2-40B4-BE49-F238E27FC236}">
                <a16:creationId xmlns:a16="http://schemas.microsoft.com/office/drawing/2014/main" xmlns="" id="{44CA0351-7FDC-4B33-91B7-AC24675C2CDA}"/>
              </a:ext>
            </a:extLst>
          </p:cNvPr>
          <p:cNvCxnSpPr>
            <a:cxnSpLocks/>
          </p:cNvCxnSpPr>
          <p:nvPr/>
        </p:nvCxnSpPr>
        <p:spPr>
          <a:xfrm>
            <a:off x="966032" y="5257800"/>
            <a:ext cx="3031958" cy="0"/>
          </a:xfrm>
          <a:prstGeom prst="line">
            <a:avLst/>
          </a:prstGeom>
          <a:noFill/>
          <a:ln w="9525" cap="flat" cmpd="sng" algn="ctr">
            <a:solidFill>
              <a:srgbClr val="808080"/>
            </a:solidFill>
            <a:prstDash val="solid"/>
            <a:tailEnd type="none"/>
          </a:ln>
          <a:effectLst/>
        </p:spPr>
      </p:cxnSp>
      <p:cxnSp>
        <p:nvCxnSpPr>
          <p:cNvPr id="31" name="Straight Connector 30">
            <a:extLst>
              <a:ext uri="{FF2B5EF4-FFF2-40B4-BE49-F238E27FC236}">
                <a16:creationId xmlns:a16="http://schemas.microsoft.com/office/drawing/2014/main" xmlns="" id="{52DE0D68-BAF8-4FF6-A96B-470A72EB3CF7}"/>
              </a:ext>
            </a:extLst>
          </p:cNvPr>
          <p:cNvCxnSpPr>
            <a:cxnSpLocks/>
          </p:cNvCxnSpPr>
          <p:nvPr/>
        </p:nvCxnSpPr>
        <p:spPr>
          <a:xfrm>
            <a:off x="861195" y="5867400"/>
            <a:ext cx="3031958" cy="0"/>
          </a:xfrm>
          <a:prstGeom prst="line">
            <a:avLst/>
          </a:prstGeom>
          <a:noFill/>
          <a:ln w="9525" cap="flat" cmpd="sng" algn="ctr">
            <a:solidFill>
              <a:srgbClr val="808080"/>
            </a:solidFill>
            <a:prstDash val="solid"/>
            <a:tailEnd type="none"/>
          </a:ln>
          <a:effectLst/>
        </p:spPr>
      </p:cxnSp>
      <p:sp>
        <p:nvSpPr>
          <p:cNvPr id="35" name="TextBox 34">
            <a:extLst>
              <a:ext uri="{FF2B5EF4-FFF2-40B4-BE49-F238E27FC236}">
                <a16:creationId xmlns:a16="http://schemas.microsoft.com/office/drawing/2014/main" xmlns="" id="{E488D0E3-163C-48CA-B122-A735440A6058}"/>
              </a:ext>
            </a:extLst>
          </p:cNvPr>
          <p:cNvSpPr txBox="1"/>
          <p:nvPr/>
        </p:nvSpPr>
        <p:spPr>
          <a:xfrm>
            <a:off x="815639" y="3292712"/>
            <a:ext cx="1029429" cy="612412"/>
          </a:xfrm>
          <a:prstGeom prst="rect">
            <a:avLst/>
          </a:prstGeom>
          <a:noFill/>
        </p:spPr>
        <p:txBody>
          <a:bodyPr wrap="square" lIns="0" tIns="0" rIns="0" bIns="0" rtlCol="0">
            <a:spAutoFit/>
          </a:bodyPr>
          <a:lstStyle/>
          <a:p>
            <a:pPr defTabSz="815645">
              <a:lnSpc>
                <a:spcPct val="85000"/>
              </a:lnSpc>
              <a:spcAft>
                <a:spcPts val="562"/>
              </a:spcAft>
              <a:buClr>
                <a:srgbClr val="FFE600"/>
              </a:buClr>
              <a:buSzPct val="70000"/>
              <a:defRPr/>
            </a:pPr>
            <a:r>
              <a:rPr lang="en-IN" sz="4682" kern="0" dirty="0">
                <a:solidFill>
                  <a:srgbClr val="FFE600"/>
                </a:solidFill>
                <a:latin typeface="EYInterstate Light" panose="02000506000000020004" pitchFamily="2" charset="0"/>
              </a:rPr>
              <a:t> 5</a:t>
            </a:r>
          </a:p>
        </p:txBody>
      </p:sp>
      <p:sp>
        <p:nvSpPr>
          <p:cNvPr id="36" name="TextBox 35">
            <a:extLst>
              <a:ext uri="{FF2B5EF4-FFF2-40B4-BE49-F238E27FC236}">
                <a16:creationId xmlns:a16="http://schemas.microsoft.com/office/drawing/2014/main" xmlns="" id="{5ECA7AA9-49C4-4DDC-B2D8-5B5D3A284E72}"/>
              </a:ext>
            </a:extLst>
          </p:cNvPr>
          <p:cNvSpPr txBox="1"/>
          <p:nvPr/>
        </p:nvSpPr>
        <p:spPr>
          <a:xfrm>
            <a:off x="837294" y="3911394"/>
            <a:ext cx="861924" cy="612412"/>
          </a:xfrm>
          <a:prstGeom prst="rect">
            <a:avLst/>
          </a:prstGeom>
          <a:noFill/>
        </p:spPr>
        <p:txBody>
          <a:bodyPr wrap="square" lIns="0" tIns="0" rIns="0" bIns="0" rtlCol="0">
            <a:spAutoFit/>
          </a:bodyPr>
          <a:lstStyle/>
          <a:p>
            <a:pPr defTabSz="815645">
              <a:lnSpc>
                <a:spcPct val="85000"/>
              </a:lnSpc>
              <a:spcAft>
                <a:spcPts val="562"/>
              </a:spcAft>
              <a:buClr>
                <a:srgbClr val="FFE600"/>
              </a:buClr>
              <a:buSzPct val="70000"/>
              <a:defRPr/>
            </a:pPr>
            <a:r>
              <a:rPr lang="en-IN" sz="4682" kern="0" dirty="0">
                <a:solidFill>
                  <a:srgbClr val="FFE600"/>
                </a:solidFill>
                <a:latin typeface="EYInterstate Light" panose="02000506000000020004" pitchFamily="2" charset="0"/>
              </a:rPr>
              <a:t> 6</a:t>
            </a:r>
          </a:p>
        </p:txBody>
      </p:sp>
      <p:sp>
        <p:nvSpPr>
          <p:cNvPr id="37" name="TextBox 36">
            <a:extLst>
              <a:ext uri="{FF2B5EF4-FFF2-40B4-BE49-F238E27FC236}">
                <a16:creationId xmlns:a16="http://schemas.microsoft.com/office/drawing/2014/main" xmlns="" id="{7A2802E6-A0CA-493B-827E-05105A538964}"/>
              </a:ext>
            </a:extLst>
          </p:cNvPr>
          <p:cNvSpPr txBox="1"/>
          <p:nvPr/>
        </p:nvSpPr>
        <p:spPr>
          <a:xfrm>
            <a:off x="841375" y="4627869"/>
            <a:ext cx="969577" cy="612412"/>
          </a:xfrm>
          <a:prstGeom prst="rect">
            <a:avLst/>
          </a:prstGeom>
          <a:noFill/>
        </p:spPr>
        <p:txBody>
          <a:bodyPr wrap="square" lIns="0" tIns="0" rIns="0" bIns="0" rtlCol="0">
            <a:spAutoFit/>
          </a:bodyPr>
          <a:lstStyle/>
          <a:p>
            <a:pPr defTabSz="815645">
              <a:lnSpc>
                <a:spcPct val="85000"/>
              </a:lnSpc>
              <a:spcAft>
                <a:spcPts val="562"/>
              </a:spcAft>
              <a:buClr>
                <a:srgbClr val="FFE600"/>
              </a:buClr>
              <a:buSzPct val="70000"/>
              <a:defRPr/>
            </a:pPr>
            <a:r>
              <a:rPr lang="en-IN" sz="4682" kern="0" dirty="0">
                <a:solidFill>
                  <a:srgbClr val="FFE600"/>
                </a:solidFill>
                <a:latin typeface="EYInterstate Light" panose="02000506000000020004" pitchFamily="2" charset="0"/>
              </a:rPr>
              <a:t> 7</a:t>
            </a:r>
          </a:p>
        </p:txBody>
      </p:sp>
      <p:sp>
        <p:nvSpPr>
          <p:cNvPr id="38" name="TextBox 37">
            <a:extLst>
              <a:ext uri="{FF2B5EF4-FFF2-40B4-BE49-F238E27FC236}">
                <a16:creationId xmlns:a16="http://schemas.microsoft.com/office/drawing/2014/main" xmlns="" id="{AE8CD5A9-00CC-433C-9B6A-F11F8515644F}"/>
              </a:ext>
            </a:extLst>
          </p:cNvPr>
          <p:cNvSpPr txBox="1"/>
          <p:nvPr/>
        </p:nvSpPr>
        <p:spPr>
          <a:xfrm>
            <a:off x="837294" y="5257800"/>
            <a:ext cx="987783" cy="617736"/>
          </a:xfrm>
          <a:prstGeom prst="rect">
            <a:avLst/>
          </a:prstGeom>
          <a:noFill/>
        </p:spPr>
        <p:txBody>
          <a:bodyPr wrap="square" lIns="0" tIns="0" rIns="0" bIns="0" rtlCol="0">
            <a:spAutoFit/>
          </a:bodyPr>
          <a:lstStyle/>
          <a:p>
            <a:pPr defTabSz="815645">
              <a:lnSpc>
                <a:spcPct val="85000"/>
              </a:lnSpc>
              <a:spcAft>
                <a:spcPts val="562"/>
              </a:spcAft>
              <a:buClr>
                <a:srgbClr val="FFE600"/>
              </a:buClr>
              <a:buSzPct val="70000"/>
              <a:defRPr/>
            </a:pPr>
            <a:r>
              <a:rPr lang="en-IN" sz="4682" kern="0" dirty="0">
                <a:solidFill>
                  <a:srgbClr val="FFE600"/>
                </a:solidFill>
                <a:latin typeface="EYInterstate Light" panose="02000506000000020004" pitchFamily="2" charset="0"/>
              </a:rPr>
              <a:t> 8</a:t>
            </a:r>
          </a:p>
        </p:txBody>
      </p:sp>
      <p:sp>
        <p:nvSpPr>
          <p:cNvPr id="39" name="TextBox 38">
            <a:extLst>
              <a:ext uri="{FF2B5EF4-FFF2-40B4-BE49-F238E27FC236}">
                <a16:creationId xmlns:a16="http://schemas.microsoft.com/office/drawing/2014/main" xmlns="" id="{2DD15163-4CDF-45AE-B5B4-77F45D741699}"/>
              </a:ext>
            </a:extLst>
          </p:cNvPr>
          <p:cNvSpPr txBox="1"/>
          <p:nvPr/>
        </p:nvSpPr>
        <p:spPr>
          <a:xfrm>
            <a:off x="837293" y="5921348"/>
            <a:ext cx="874875" cy="612412"/>
          </a:xfrm>
          <a:prstGeom prst="rect">
            <a:avLst/>
          </a:prstGeom>
          <a:noFill/>
        </p:spPr>
        <p:txBody>
          <a:bodyPr wrap="square" lIns="0" tIns="0" rIns="0" bIns="0" rtlCol="0">
            <a:spAutoFit/>
          </a:bodyPr>
          <a:lstStyle/>
          <a:p>
            <a:pPr defTabSz="815645">
              <a:lnSpc>
                <a:spcPct val="85000"/>
              </a:lnSpc>
              <a:spcAft>
                <a:spcPts val="562"/>
              </a:spcAft>
              <a:buClr>
                <a:srgbClr val="FFE600"/>
              </a:buClr>
              <a:buSzPct val="70000"/>
              <a:defRPr/>
            </a:pPr>
            <a:r>
              <a:rPr lang="en-IN" sz="4682" kern="0" dirty="0">
                <a:solidFill>
                  <a:srgbClr val="FFE600"/>
                </a:solidFill>
                <a:latin typeface="EYInterstate Light" panose="02000506000000020004" pitchFamily="2" charset="0"/>
              </a:rPr>
              <a:t> </a:t>
            </a:r>
          </a:p>
        </p:txBody>
      </p:sp>
      <p:sp>
        <p:nvSpPr>
          <p:cNvPr id="10" name="TextBox 9">
            <a:extLst>
              <a:ext uri="{FF2B5EF4-FFF2-40B4-BE49-F238E27FC236}">
                <a16:creationId xmlns:a16="http://schemas.microsoft.com/office/drawing/2014/main" xmlns="" id="{946AC309-3EF6-438E-9EC4-75F2A56CB10C}"/>
              </a:ext>
            </a:extLst>
          </p:cNvPr>
          <p:cNvSpPr txBox="1"/>
          <p:nvPr/>
        </p:nvSpPr>
        <p:spPr>
          <a:xfrm>
            <a:off x="1705398" y="3324907"/>
            <a:ext cx="4622377" cy="22006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400" dirty="0">
                <a:solidFill>
                  <a:srgbClr val="FFFFFF"/>
                </a:solidFill>
                <a:effectLst/>
                <a:latin typeface="EYInterstate Light" panose="02000506000000020004" pitchFamily="2" charset="0"/>
                <a:ea typeface="Calibri" panose="020F0502020204030204" pitchFamily="34" charset="0"/>
              </a:rPr>
              <a:t>Taxation of Leases in other jurisdictions.</a:t>
            </a:r>
            <a:endParaRPr lang="en-US" sz="1400" dirty="0">
              <a:solidFill>
                <a:srgbClr val="FFFFFF"/>
              </a:solidFill>
              <a:latin typeface="EYInterstate Light" panose="02000506000000020004" pitchFamily="2" charset="0"/>
            </a:endParaRPr>
          </a:p>
        </p:txBody>
      </p:sp>
      <p:sp>
        <p:nvSpPr>
          <p:cNvPr id="11" name="TextBox 10">
            <a:extLst>
              <a:ext uri="{FF2B5EF4-FFF2-40B4-BE49-F238E27FC236}">
                <a16:creationId xmlns:a16="http://schemas.microsoft.com/office/drawing/2014/main" xmlns="" id="{A55715ED-91AD-45F3-AB8B-D3CFCB395EEE}"/>
              </a:ext>
            </a:extLst>
          </p:cNvPr>
          <p:cNvSpPr txBox="1"/>
          <p:nvPr/>
        </p:nvSpPr>
        <p:spPr>
          <a:xfrm>
            <a:off x="1679575" y="4038600"/>
            <a:ext cx="4435052" cy="480131"/>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400" dirty="0">
                <a:solidFill>
                  <a:srgbClr val="FFFFFF"/>
                </a:solidFill>
                <a:latin typeface="EYInterstate Light" panose="02000506000000020004" pitchFamily="2" charset="0"/>
              </a:rPr>
              <a:t>Leasing activities in Nigeria - challenges</a:t>
            </a:r>
          </a:p>
          <a:p>
            <a:pPr>
              <a:lnSpc>
                <a:spcPct val="85000"/>
              </a:lnSpc>
              <a:spcAft>
                <a:spcPts val="600"/>
              </a:spcAft>
              <a:buClr>
                <a:schemeClr val="accent2"/>
              </a:buClr>
              <a:buSzPct val="70000"/>
            </a:pPr>
            <a:endParaRPr lang="en-US" sz="1400" dirty="0">
              <a:solidFill>
                <a:srgbClr val="FFFFFF"/>
              </a:solidFill>
              <a:latin typeface="EYInterstate Light" panose="02000506000000020004" pitchFamily="2" charset="0"/>
            </a:endParaRPr>
          </a:p>
        </p:txBody>
      </p:sp>
      <p:sp>
        <p:nvSpPr>
          <p:cNvPr id="12" name="TextBox 11">
            <a:extLst>
              <a:ext uri="{FF2B5EF4-FFF2-40B4-BE49-F238E27FC236}">
                <a16:creationId xmlns:a16="http://schemas.microsoft.com/office/drawing/2014/main" xmlns="" id="{B68E38FA-6B30-4B13-95CC-6EFCC634A114}"/>
              </a:ext>
            </a:extLst>
          </p:cNvPr>
          <p:cNvSpPr txBox="1"/>
          <p:nvPr/>
        </p:nvSpPr>
        <p:spPr>
          <a:xfrm>
            <a:off x="1689307" y="4809140"/>
            <a:ext cx="5014257" cy="22006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400" dirty="0">
                <a:solidFill>
                  <a:srgbClr val="FFFFFF"/>
                </a:solidFill>
                <a:latin typeface="EYInterstate Light" panose="02000506000000020004" pitchFamily="2" charset="0"/>
              </a:rPr>
              <a:t>Impact of leasing activities on the Nigerian economy</a:t>
            </a:r>
          </a:p>
        </p:txBody>
      </p:sp>
      <p:sp>
        <p:nvSpPr>
          <p:cNvPr id="13" name="TextBox 12">
            <a:extLst>
              <a:ext uri="{FF2B5EF4-FFF2-40B4-BE49-F238E27FC236}">
                <a16:creationId xmlns:a16="http://schemas.microsoft.com/office/drawing/2014/main" xmlns="" id="{B1A05DA6-B3D7-45C7-8701-CFFA19ACE41C}"/>
              </a:ext>
            </a:extLst>
          </p:cNvPr>
          <p:cNvSpPr txBox="1"/>
          <p:nvPr/>
        </p:nvSpPr>
        <p:spPr>
          <a:xfrm>
            <a:off x="1679576" y="5410200"/>
            <a:ext cx="4343399" cy="220060"/>
          </a:xfrm>
          <a:prstGeom prst="rect">
            <a:avLst/>
          </a:prstGeom>
          <a:noFill/>
        </p:spPr>
        <p:txBody>
          <a:bodyPr wrap="square" lIns="0" tIns="36576" rIns="0" bIns="0" rtlCol="0">
            <a:spAutoFit/>
          </a:bodyPr>
          <a:lstStyle/>
          <a:p>
            <a:pPr>
              <a:lnSpc>
                <a:spcPct val="85000"/>
              </a:lnSpc>
              <a:spcAft>
                <a:spcPts val="600"/>
              </a:spcAft>
              <a:buClr>
                <a:schemeClr val="accent2"/>
              </a:buClr>
              <a:buSzPct val="70000"/>
            </a:pPr>
            <a:r>
              <a:rPr lang="en-US" sz="1400" dirty="0">
                <a:solidFill>
                  <a:srgbClr val="FFFFFF"/>
                </a:solidFill>
                <a:latin typeface="EYInterstate Light" panose="02000506000000020004" pitchFamily="2" charset="0"/>
              </a:rPr>
              <a:t>Conclusion</a:t>
            </a:r>
          </a:p>
        </p:txBody>
      </p:sp>
    </p:spTree>
    <p:extLst>
      <p:ext uri="{BB962C8B-B14F-4D97-AF65-F5344CB8AC3E}">
        <p14:creationId xmlns:p14="http://schemas.microsoft.com/office/powerpoint/2010/main" val="3357243872"/>
      </p:ext>
    </p:extLst>
  </p:cSld>
  <p:clrMapOvr>
    <a:masterClrMapping/>
  </p:clrMapOvr>
  <p:transition spd="slow">
    <p:wipe/>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3175" y="0"/>
            <a:ext cx="12198350" cy="6858000"/>
            <a:chOff x="69850" y="217378"/>
            <a:chExt cx="12198350" cy="6858000"/>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9850" y="217378"/>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601663" y="452945"/>
              <a:ext cx="11054488" cy="6339400"/>
              <a:chOff x="601663" y="440707"/>
              <a:chExt cx="11054488" cy="6044998"/>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601663" y="1340833"/>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651933" y="440707"/>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400" b="1" dirty="0">
                  <a:solidFill>
                    <a:srgbClr val="3C3C3C"/>
                  </a:solidFill>
                  <a:latin typeface="Times New Roman" panose="02020603050405020304" pitchFamily="18" charset="0"/>
                  <a:ea typeface="Calibri" panose="020F0502020204030204" pitchFamily="34" charset="0"/>
                </a:endParaRPr>
              </a:p>
              <a:p>
                <a:r>
                  <a:rPr lang="en-US" sz="1800" b="1" dirty="0">
                    <a:solidFill>
                      <a:srgbClr val="3C3C3C"/>
                    </a:solidFill>
                    <a:effectLst/>
                    <a:latin typeface="EYInterstate" panose="02000503020000020004" pitchFamily="2" charset="0"/>
                    <a:ea typeface="Calibri" panose="020F0502020204030204" pitchFamily="34" charset="0"/>
                  </a:rPr>
                  <a:t>TAX AND REGULATORY FRAMEWORK </a:t>
                </a:r>
                <a:endParaRPr lang="en-US" sz="1800" b="1" dirty="0">
                  <a:solidFill>
                    <a:srgbClr val="3C3C3C"/>
                  </a:solidFill>
                  <a:latin typeface="EYInterstate" panose="02000503020000020004" pitchFamily="2" charset="0"/>
                  <a:ea typeface="Calibri" panose="020F0502020204030204" pitchFamily="34" charset="0"/>
                </a:endParaRPr>
              </a:p>
              <a:p>
                <a:r>
                  <a:rPr lang="en-US" sz="1800" b="1" dirty="0">
                    <a:solidFill>
                      <a:srgbClr val="3C3C3C"/>
                    </a:solidFill>
                    <a:latin typeface="EYInterstate" panose="02000503020000020004" pitchFamily="2" charset="0"/>
                  </a:rPr>
                  <a:t>Tax implications of IFRS 16 Lease </a:t>
                </a:r>
                <a:r>
                  <a:rPr lang="en-US" b="1" dirty="0">
                    <a:solidFill>
                      <a:srgbClr val="3C3C3C"/>
                    </a:solidFill>
                    <a:latin typeface="EYInterstate" panose="02000503020000020004" pitchFamily="2" charset="0"/>
                  </a:rPr>
                  <a:t>A</a:t>
                </a:r>
                <a:r>
                  <a:rPr lang="en-US" sz="1800" b="1" dirty="0">
                    <a:solidFill>
                      <a:srgbClr val="3C3C3C"/>
                    </a:solidFill>
                    <a:latin typeface="EYInterstate" panose="02000503020000020004" pitchFamily="2" charset="0"/>
                  </a:rPr>
                  <a:t>ccounting </a:t>
                </a:r>
              </a:p>
              <a:p>
                <a:endParaRPr lang="en-US" b="1" dirty="0">
                  <a:solidFill>
                    <a:srgbClr val="3C3C3C"/>
                  </a:solidFill>
                  <a:effectLst/>
                  <a:latin typeface="EYInterstate" panose="02000503020000020004" pitchFamily="2" charset="0"/>
                  <a:ea typeface="Calibri" panose="020F0502020204030204" pitchFamily="34"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7701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25" name="TextBox 24">
            <a:extLst>
              <a:ext uri="{FF2B5EF4-FFF2-40B4-BE49-F238E27FC236}">
                <a16:creationId xmlns:a16="http://schemas.microsoft.com/office/drawing/2014/main" xmlns="" id="{E517DE3F-A48D-4809-A47E-C8807C1A9347}"/>
              </a:ext>
            </a:extLst>
          </p:cNvPr>
          <p:cNvSpPr txBox="1"/>
          <p:nvPr/>
        </p:nvSpPr>
        <p:spPr>
          <a:xfrm>
            <a:off x="763817" y="1371600"/>
            <a:ext cx="9825832" cy="2799100"/>
          </a:xfrm>
          <a:prstGeom prst="rect">
            <a:avLst/>
          </a:prstGeom>
          <a:noFill/>
        </p:spPr>
        <p:txBody>
          <a:bodyPr wrap="square">
            <a:spAutoFit/>
          </a:bodyPr>
          <a:lstStyle/>
          <a:p>
            <a:pPr marL="0" marR="0" algn="just">
              <a:lnSpc>
                <a:spcPct val="107000"/>
              </a:lnSpc>
              <a:spcBef>
                <a:spcPts val="0"/>
              </a:spcBef>
              <a:spcAft>
                <a:spcPts val="800"/>
              </a:spcAft>
            </a:pPr>
            <a:r>
              <a:rPr lang="en-US" sz="1600" b="1" u="sng" dirty="0">
                <a:solidFill>
                  <a:srgbClr val="FF0000"/>
                </a:solidFill>
                <a:effectLst/>
                <a:latin typeface="EYInterstate" panose="02000503020000020004" pitchFamily="2" charset="0"/>
                <a:ea typeface="Calibri" panose="020F0502020204030204" pitchFamily="34" charset="0"/>
                <a:cs typeface="Times New Roman" panose="02020603050405020304" pitchFamily="18" charset="0"/>
              </a:rPr>
              <a:t>Stamp duty on lease in Nigeria</a:t>
            </a:r>
          </a:p>
          <a:p>
            <a:pPr marL="0" marR="0" algn="just">
              <a:lnSpc>
                <a:spcPct val="107000"/>
              </a:lnSpc>
              <a:spcBef>
                <a:spcPts val="0"/>
              </a:spcBef>
              <a:spcAft>
                <a:spcPts val="800"/>
              </a:spcAft>
            </a:pPr>
            <a:r>
              <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Based on</a:t>
            </a: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 the Stamp Duties Act, duty on lease agreements is graduated according to the tenor of the lease as follows:</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Tenor of Lease	Applicable Stamp Duty</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1-7 Years			0.78%</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7-21 Years		3%</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Exceeds 21 years		6%</a:t>
            </a:r>
          </a:p>
          <a:p>
            <a:pPr marL="0" marR="0" algn="just">
              <a:lnSpc>
                <a:spcPct val="107000"/>
              </a:lnSpc>
              <a:spcBef>
                <a:spcPts val="0"/>
              </a:spcBef>
              <a:spcAft>
                <a:spcPts val="800"/>
              </a:spcAft>
            </a:pPr>
            <a:endParaRPr lang="en-US" sz="1600" b="1" dirty="0">
              <a:solidFill>
                <a:srgbClr val="3C3C3C"/>
              </a:solidFill>
              <a:effectLst/>
              <a:latin typeface="EYInterstate Light" panose="02000506000000020004" pitchFamily="2" charset="0"/>
              <a:ea typeface="Calibri" panose="020F0502020204030204" pitchFamily="34" charset="0"/>
              <a:cs typeface="Times New Roman" panose="02020603050405020304" pitchFamily="18" charset="0"/>
            </a:endParaRPr>
          </a:p>
        </p:txBody>
      </p:sp>
      <p:sp>
        <p:nvSpPr>
          <p:cNvPr id="10" name="Rectangle 9">
            <a:extLst>
              <a:ext uri="{FF2B5EF4-FFF2-40B4-BE49-F238E27FC236}">
                <a16:creationId xmlns:a16="http://schemas.microsoft.com/office/drawing/2014/main" xmlns="" id="{72BB6A6F-9137-42A3-8CC9-0EE2EB1F0BE4}"/>
              </a:ext>
            </a:extLst>
          </p:cNvPr>
          <p:cNvSpPr/>
          <p:nvPr/>
        </p:nvSpPr>
        <p:spPr>
          <a:xfrm>
            <a:off x="10893288" y="193906"/>
            <a:ext cx="781913" cy="902303"/>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b="1" dirty="0">
                <a:solidFill>
                  <a:schemeClr val="bg1"/>
                </a:solidFill>
                <a:latin typeface="EYInterstate Light" panose="02000506000000020004" pitchFamily="2" charset="0"/>
              </a:rPr>
              <a:t>Page </a:t>
            </a:r>
            <a:r>
              <a:rPr lang="en-US" sz="3600" b="1" dirty="0">
                <a:solidFill>
                  <a:schemeClr val="bg1"/>
                </a:solidFill>
                <a:latin typeface="EYInterstate Light" panose="02000506000000020004" pitchFamily="2" charset="0"/>
              </a:rPr>
              <a:t>15</a:t>
            </a:r>
            <a:endParaRPr lang="en-US" sz="1200" b="1" dirty="0">
              <a:solidFill>
                <a:schemeClr val="bg1"/>
              </a:solidFill>
              <a:latin typeface="EYInterstate Light" panose="02000506000000020004" pitchFamily="2" charset="0"/>
            </a:endParaRPr>
          </a:p>
        </p:txBody>
      </p:sp>
    </p:spTree>
    <p:extLst>
      <p:ext uri="{BB962C8B-B14F-4D97-AF65-F5344CB8AC3E}">
        <p14:creationId xmlns:p14="http://schemas.microsoft.com/office/powerpoint/2010/main" val="901461297"/>
      </p:ext>
    </p:extLst>
  </p:cSld>
  <p:clrMapOvr>
    <a:masterClrMapping/>
  </p:clrMapOvr>
  <p:transition spd="slow">
    <p:push dir="u"/>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8E4C1B7F-6A1F-43DA-BACE-193187CB0765}"/>
              </a:ext>
            </a:extLst>
          </p:cNvPr>
          <p:cNvSpPr/>
          <p:nvPr/>
        </p:nvSpPr>
        <p:spPr>
          <a:xfrm>
            <a:off x="0" y="-2485"/>
            <a:ext cx="12198350" cy="6870473"/>
          </a:xfrm>
          <a:prstGeom prst="rect">
            <a:avLst/>
          </a:prstGeom>
          <a:solidFill>
            <a:srgbClr val="000000">
              <a:lumMod val="85000"/>
              <a:lumOff val="15000"/>
            </a:srgbClr>
          </a:solidFill>
          <a:ln w="9525" cap="flat" cmpd="sng" algn="ctr">
            <a:noFill/>
            <a:prstDash val="solid"/>
          </a:ln>
          <a:effectLst/>
        </p:spPr>
        <p:txBody>
          <a:bodyPr rtlCol="0" anchor="t" anchorCtr="0"/>
          <a:lstStyle/>
          <a:p>
            <a:pPr defTabSz="815645">
              <a:lnSpc>
                <a:spcPct val="85000"/>
              </a:lnSpc>
              <a:spcAft>
                <a:spcPts val="562"/>
              </a:spcAft>
              <a:buClr>
                <a:srgbClr val="FFE600"/>
              </a:buClr>
              <a:buSzPct val="70000"/>
              <a:defRPr/>
            </a:pPr>
            <a:endParaRPr lang="en-IN" sz="1600" kern="0" dirty="0">
              <a:solidFill>
                <a:srgbClr val="FFE600"/>
              </a:solidFill>
              <a:latin typeface="EYInterstate Light" panose="02000506000000020004" pitchFamily="2" charset="0"/>
            </a:endParaRPr>
          </a:p>
        </p:txBody>
      </p:sp>
      <p:cxnSp>
        <p:nvCxnSpPr>
          <p:cNvPr id="11" name="Straight Connector 10">
            <a:extLst>
              <a:ext uri="{FF2B5EF4-FFF2-40B4-BE49-F238E27FC236}">
                <a16:creationId xmlns:a16="http://schemas.microsoft.com/office/drawing/2014/main" xmlns="" id="{1065C3BB-0D82-4583-9567-C1102E0639FE}"/>
              </a:ext>
            </a:extLst>
          </p:cNvPr>
          <p:cNvCxnSpPr/>
          <p:nvPr/>
        </p:nvCxnSpPr>
        <p:spPr bwMode="auto">
          <a:xfrm>
            <a:off x="1298575" y="2057400"/>
            <a:ext cx="2423317" cy="0"/>
          </a:xfrm>
          <a:prstGeom prst="line">
            <a:avLst/>
          </a:prstGeom>
          <a:solidFill>
            <a:schemeClr val="accent1"/>
          </a:solidFill>
          <a:ln w="76200" cap="flat" cmpd="sng" algn="ctr">
            <a:solidFill>
              <a:srgbClr val="FFE600"/>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cxnSp>
        <p:nvCxnSpPr>
          <p:cNvPr id="12" name="Straight Connector 11">
            <a:extLst>
              <a:ext uri="{FF2B5EF4-FFF2-40B4-BE49-F238E27FC236}">
                <a16:creationId xmlns:a16="http://schemas.microsoft.com/office/drawing/2014/main" xmlns="" id="{D318A43A-1973-403B-8690-D955A446317E}"/>
              </a:ext>
            </a:extLst>
          </p:cNvPr>
          <p:cNvCxnSpPr/>
          <p:nvPr/>
        </p:nvCxnSpPr>
        <p:spPr bwMode="auto">
          <a:xfrm>
            <a:off x="1374775" y="4876800"/>
            <a:ext cx="2423317" cy="0"/>
          </a:xfrm>
          <a:prstGeom prst="line">
            <a:avLst/>
          </a:prstGeom>
          <a:solidFill>
            <a:schemeClr val="accent1"/>
          </a:solidFill>
          <a:ln w="76200" cap="flat" cmpd="sng" algn="ctr">
            <a:solidFill>
              <a:srgbClr val="FFE600"/>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sp>
        <p:nvSpPr>
          <p:cNvPr id="13" name="Title 2">
            <a:extLst>
              <a:ext uri="{FF2B5EF4-FFF2-40B4-BE49-F238E27FC236}">
                <a16:creationId xmlns:a16="http://schemas.microsoft.com/office/drawing/2014/main" xmlns="" id="{C2A64EB5-658C-493C-83E7-637BDBFCA6B1}"/>
              </a:ext>
            </a:extLst>
          </p:cNvPr>
          <p:cNvSpPr txBox="1">
            <a:spLocks/>
          </p:cNvSpPr>
          <p:nvPr/>
        </p:nvSpPr>
        <p:spPr bwMode="auto">
          <a:xfrm>
            <a:off x="1146176" y="1676400"/>
            <a:ext cx="1447800" cy="30623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901838" rtl="0" eaLnBrk="0" fontAlgn="base" hangingPunct="0">
              <a:spcBef>
                <a:spcPct val="0"/>
              </a:spcBef>
              <a:spcAft>
                <a:spcPct val="0"/>
              </a:spcAft>
              <a:defRPr sz="1995">
                <a:solidFill>
                  <a:schemeClr val="tx2"/>
                </a:solidFill>
                <a:latin typeface="+mj-lt"/>
                <a:ea typeface="+mj-ea"/>
                <a:cs typeface="+mj-cs"/>
              </a:defRPr>
            </a:lvl1pPr>
            <a:lvl2pPr algn="l" defTabSz="901838" rtl="0" eaLnBrk="0" fontAlgn="base" hangingPunct="0">
              <a:spcBef>
                <a:spcPct val="0"/>
              </a:spcBef>
              <a:spcAft>
                <a:spcPct val="0"/>
              </a:spcAft>
              <a:defRPr sz="1995">
                <a:solidFill>
                  <a:schemeClr val="tx2"/>
                </a:solidFill>
                <a:latin typeface="EYInterstate" pitchFamily="2" charset="0"/>
              </a:defRPr>
            </a:lvl2pPr>
            <a:lvl3pPr algn="l" defTabSz="901838" rtl="0" eaLnBrk="0" fontAlgn="base" hangingPunct="0">
              <a:spcBef>
                <a:spcPct val="0"/>
              </a:spcBef>
              <a:spcAft>
                <a:spcPct val="0"/>
              </a:spcAft>
              <a:defRPr sz="1995">
                <a:solidFill>
                  <a:schemeClr val="tx2"/>
                </a:solidFill>
                <a:latin typeface="EYInterstate" pitchFamily="2" charset="0"/>
              </a:defRPr>
            </a:lvl3pPr>
            <a:lvl4pPr algn="l" defTabSz="901838" rtl="0" eaLnBrk="0" fontAlgn="base" hangingPunct="0">
              <a:spcBef>
                <a:spcPct val="0"/>
              </a:spcBef>
              <a:spcAft>
                <a:spcPct val="0"/>
              </a:spcAft>
              <a:defRPr sz="1995">
                <a:solidFill>
                  <a:schemeClr val="tx2"/>
                </a:solidFill>
                <a:latin typeface="EYInterstate" pitchFamily="2" charset="0"/>
              </a:defRPr>
            </a:lvl4pPr>
            <a:lvl5pPr algn="l" defTabSz="901838" rtl="0" eaLnBrk="0" fontAlgn="base" hangingPunct="0">
              <a:spcBef>
                <a:spcPct val="0"/>
              </a:spcBef>
              <a:spcAft>
                <a:spcPct val="0"/>
              </a:spcAft>
              <a:defRPr sz="1995">
                <a:solidFill>
                  <a:schemeClr val="tx2"/>
                </a:solidFill>
                <a:latin typeface="EYInterstate" pitchFamily="2" charset="0"/>
              </a:defRPr>
            </a:lvl5pPr>
            <a:lvl6pPr marL="414242" algn="l" defTabSz="901838" rtl="0" fontAlgn="base">
              <a:spcBef>
                <a:spcPct val="0"/>
              </a:spcBef>
              <a:spcAft>
                <a:spcPct val="0"/>
              </a:spcAft>
              <a:defRPr sz="1995">
                <a:solidFill>
                  <a:schemeClr val="tx2"/>
                </a:solidFill>
                <a:latin typeface="EYInterstate" pitchFamily="2" charset="0"/>
              </a:defRPr>
            </a:lvl6pPr>
            <a:lvl7pPr marL="828481" algn="l" defTabSz="901838" rtl="0" fontAlgn="base">
              <a:spcBef>
                <a:spcPct val="0"/>
              </a:spcBef>
              <a:spcAft>
                <a:spcPct val="0"/>
              </a:spcAft>
              <a:defRPr sz="1995">
                <a:solidFill>
                  <a:schemeClr val="tx2"/>
                </a:solidFill>
                <a:latin typeface="EYInterstate" pitchFamily="2" charset="0"/>
              </a:defRPr>
            </a:lvl7pPr>
            <a:lvl8pPr marL="1242724" algn="l" defTabSz="901838" rtl="0" fontAlgn="base">
              <a:spcBef>
                <a:spcPct val="0"/>
              </a:spcBef>
              <a:spcAft>
                <a:spcPct val="0"/>
              </a:spcAft>
              <a:defRPr sz="1995">
                <a:solidFill>
                  <a:schemeClr val="tx2"/>
                </a:solidFill>
                <a:latin typeface="EYInterstate" pitchFamily="2" charset="0"/>
              </a:defRPr>
            </a:lvl8pPr>
            <a:lvl9pPr marL="1656966" algn="l" defTabSz="901838" rtl="0" fontAlgn="base">
              <a:spcBef>
                <a:spcPct val="0"/>
              </a:spcBef>
              <a:spcAft>
                <a:spcPct val="0"/>
              </a:spcAft>
              <a:defRPr sz="1995">
                <a:solidFill>
                  <a:schemeClr val="tx2"/>
                </a:solidFill>
                <a:latin typeface="EYInterstate" pitchFamily="2" charset="0"/>
              </a:defRPr>
            </a:lvl9pPr>
          </a:lstStyle>
          <a:p>
            <a:pPr lvl="0">
              <a:buClr>
                <a:srgbClr val="000000">
                  <a:lumMod val="75000"/>
                  <a:lumOff val="25000"/>
                </a:srgbClr>
              </a:buClr>
              <a:buSzPct val="70000"/>
            </a:pPr>
            <a:r>
              <a:rPr lang="en-GB" sz="19900" b="1" kern="0" dirty="0">
                <a:solidFill>
                  <a:schemeClr val="bg1"/>
                </a:solidFill>
                <a:latin typeface="EYInterstate Light"/>
                <a:ea typeface="+mn-ea"/>
                <a:cs typeface="+mn-cs"/>
              </a:rPr>
              <a:t>5</a:t>
            </a:r>
            <a:endParaRPr lang="en-US" sz="19900" b="1" kern="0" dirty="0">
              <a:solidFill>
                <a:schemeClr val="bg1"/>
              </a:solidFill>
              <a:latin typeface="EYInterstate Light"/>
              <a:ea typeface="+mn-ea"/>
              <a:cs typeface="+mn-cs"/>
            </a:endParaRPr>
          </a:p>
        </p:txBody>
      </p:sp>
      <p:sp>
        <p:nvSpPr>
          <p:cNvPr id="14" name="Freeform 4">
            <a:extLst>
              <a:ext uri="{FF2B5EF4-FFF2-40B4-BE49-F238E27FC236}">
                <a16:creationId xmlns:a16="http://schemas.microsoft.com/office/drawing/2014/main" xmlns="" id="{F7FF9B12-01E8-4968-A3E8-64D3156D3E71}"/>
              </a:ext>
            </a:extLst>
          </p:cNvPr>
          <p:cNvSpPr>
            <a:spLocks/>
          </p:cNvSpPr>
          <p:nvPr/>
        </p:nvSpPr>
        <p:spPr bwMode="gray">
          <a:xfrm>
            <a:off x="2731788" y="2539188"/>
            <a:ext cx="6809087" cy="1102020"/>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noFill/>
          <a:ln w="9525">
            <a:noFill/>
            <a:round/>
            <a:headEnd/>
            <a:tailEnd/>
          </a:ln>
        </p:spPr>
        <p:txBody>
          <a:bodyPr vert="horz" wrap="square" lIns="91440" tIns="45720" rIns="91440" bIns="45720" numCol="1" anchor="t" anchorCtr="0" compatLnSpc="1">
            <a:prstTxWarp prst="textNoShape">
              <a:avLst/>
            </a:prstTxWarp>
          </a:bodyPr>
          <a:lstStyle/>
          <a:p>
            <a:pPr lvl="0" defTabSz="869242" fontAlgn="base">
              <a:lnSpc>
                <a:spcPct val="80000"/>
              </a:lnSpc>
              <a:spcAft>
                <a:spcPts val="200"/>
              </a:spcAft>
            </a:pPr>
            <a:r>
              <a:rPr lang="en-US" sz="4400" b="1" kern="0" dirty="0">
                <a:solidFill>
                  <a:schemeClr val="bg1"/>
                </a:solidFill>
                <a:latin typeface="EYInterstate Light" panose="02000506000000020004" pitchFamily="2" charset="0"/>
              </a:rPr>
              <a:t>Taxation of Leases in other jurisdictions </a:t>
            </a:r>
          </a:p>
        </p:txBody>
      </p:sp>
    </p:spTree>
    <p:extLst>
      <p:ext uri="{BB962C8B-B14F-4D97-AF65-F5344CB8AC3E}">
        <p14:creationId xmlns:p14="http://schemas.microsoft.com/office/powerpoint/2010/main" val="35268639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21728" y="228600"/>
            <a:ext cx="12198350" cy="6858000"/>
            <a:chOff x="0" y="0"/>
            <a:chExt cx="12198350" cy="6858000"/>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617538" y="189424"/>
              <a:ext cx="11054488" cy="6465376"/>
              <a:chOff x="617538" y="189424"/>
              <a:chExt cx="11054488" cy="6165123"/>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617538" y="193698"/>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b="1" dirty="0">
                  <a:solidFill>
                    <a:srgbClr val="3C3C3C"/>
                  </a:solidFill>
                  <a:effectLst/>
                  <a:latin typeface="Times New Roman" panose="02020603050405020304" pitchFamily="18" charset="0"/>
                  <a:ea typeface="Calibri" panose="020F0502020204030204" pitchFamily="34" charset="0"/>
                </a:endParaRPr>
              </a:p>
              <a:p>
                <a:r>
                  <a:rPr lang="en-US" sz="1600" b="1" dirty="0">
                    <a:solidFill>
                      <a:srgbClr val="3C3C3C"/>
                    </a:solidFill>
                    <a:effectLst/>
                    <a:latin typeface="EYInterstate" panose="02000503020000020004" pitchFamily="2" charset="0"/>
                    <a:ea typeface="Calibri" panose="020F0502020204030204" pitchFamily="34" charset="0"/>
                  </a:rPr>
                  <a:t>Taxation of Leases in other jurisdictions</a:t>
                </a:r>
                <a:r>
                  <a:rPr lang="en-US" sz="1600" b="1" dirty="0">
                    <a:solidFill>
                      <a:srgbClr val="FF0000"/>
                    </a:solidFill>
                    <a:effectLst/>
                    <a:latin typeface="EYInterstate" panose="02000503020000020004" pitchFamily="2" charset="0"/>
                    <a:ea typeface="Calibri" panose="020F0502020204030204" pitchFamily="34" charset="0"/>
                  </a:rPr>
                  <a:t> </a:t>
                </a:r>
                <a:endParaRPr lang="en-US" sz="1600" dirty="0">
                  <a:solidFill>
                    <a:srgbClr val="3C3C3C"/>
                  </a:solidFill>
                  <a:latin typeface="EYInterstate" panose="02000503020000020004" pitchFamily="2" charset="0"/>
                </a:endParaRPr>
              </a:p>
            </p:txBody>
          </p:sp>
          <p:sp>
            <p:nvSpPr>
              <p:cNvPr id="28" name="Rectangle 27">
                <a:extLst>
                  <a:ext uri="{FF2B5EF4-FFF2-40B4-BE49-F238E27FC236}">
                    <a16:creationId xmlns:a16="http://schemas.microsoft.com/office/drawing/2014/main" xmlns="" id="{FC8F39A6-1D45-4E20-8C57-449A087F7F0A}"/>
                  </a:ext>
                </a:extLst>
              </p:cNvPr>
              <p:cNvSpPr/>
              <p:nvPr/>
            </p:nvSpPr>
            <p:spPr>
              <a:xfrm>
                <a:off x="10868789" y="189424"/>
                <a:ext cx="781913" cy="860400"/>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a:solidFill>
                    <a:schemeClr val="tx1"/>
                  </a:solidFill>
                  <a:latin typeface="EYInterstate Light" panose="02000506000000020004" pitchFamily="2"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8463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25" name="TextBox 24">
            <a:extLst>
              <a:ext uri="{FF2B5EF4-FFF2-40B4-BE49-F238E27FC236}">
                <a16:creationId xmlns:a16="http://schemas.microsoft.com/office/drawing/2014/main" xmlns="" id="{E517DE3F-A48D-4809-A47E-C8807C1A9347}"/>
              </a:ext>
            </a:extLst>
          </p:cNvPr>
          <p:cNvSpPr txBox="1"/>
          <p:nvPr/>
        </p:nvSpPr>
        <p:spPr>
          <a:xfrm>
            <a:off x="690794" y="1594811"/>
            <a:ext cx="10435432" cy="4951164"/>
          </a:xfrm>
          <a:prstGeom prst="rect">
            <a:avLst/>
          </a:prstGeom>
          <a:noFill/>
        </p:spPr>
        <p:txBody>
          <a:bodyPr wrap="square">
            <a:spAutoFit/>
          </a:bodyPr>
          <a:lstStyle/>
          <a:p>
            <a:pPr marL="0" marR="0" algn="just">
              <a:lnSpc>
                <a:spcPct val="107000"/>
              </a:lnSpc>
              <a:spcBef>
                <a:spcPts val="0"/>
              </a:spcBef>
              <a:spcAft>
                <a:spcPts val="800"/>
              </a:spcAft>
            </a:pPr>
            <a:r>
              <a:rPr lang="en-US" sz="1600" dirty="0">
                <a:solidFill>
                  <a:srgbClr val="FF0000"/>
                </a:solidFill>
                <a:latin typeface="EYInterstate" panose="02000503020000020004" pitchFamily="2" charset="0"/>
                <a:ea typeface="Calibri" panose="020F0502020204030204" pitchFamily="34" charset="0"/>
                <a:cs typeface="Times New Roman" panose="02020603050405020304" pitchFamily="18" charset="0"/>
              </a:rPr>
              <a:t>United States</a:t>
            </a:r>
            <a:endParaRPr lang="en-US" sz="1600" dirty="0">
              <a:solidFill>
                <a:srgbClr val="FF0000"/>
              </a:solidFill>
              <a:effectLst/>
              <a:latin typeface="EYInterstate" panose="02000503020000020004"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Leasing is quickly becoming the primary method of financing equipment. Nearly 80% of businesses in the United States lease part or all of their equipment. This is due to the flexibility of a lease buy arrangement, which permits the most financially and operationally efficient operation feasible. </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For firms of all sizes, taxes can impede cash flow. Using tax deductions for equipment leasing and financing can assist firms to reduce financial burden.</a:t>
            </a:r>
          </a:p>
          <a:p>
            <a:pPr marL="0" marR="0" algn="just">
              <a:lnSpc>
                <a:spcPct val="107000"/>
              </a:lnSpc>
              <a:spcBef>
                <a:spcPts val="0"/>
              </a:spcBef>
              <a:spcAft>
                <a:spcPts val="800"/>
              </a:spcAft>
            </a:pPr>
            <a:r>
              <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Potential Tax Benefits of Equipment Leasing in US</a:t>
            </a:r>
          </a:p>
          <a:p>
            <a:pPr marL="285750" marR="0" indent="-285750" algn="just">
              <a:lnSpc>
                <a:spcPct val="107000"/>
              </a:lnSpc>
              <a:spcBef>
                <a:spcPts val="0"/>
              </a:spcBef>
              <a:spcAft>
                <a:spcPts val="800"/>
              </a:spcAft>
              <a:buFont typeface="Arial" panose="020B0604020202020204" pitchFamily="34" charset="0"/>
              <a:buChar char="•"/>
            </a:pPr>
            <a:r>
              <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Accelerated tax benefits </a:t>
            </a:r>
          </a:p>
          <a:p>
            <a:pPr marL="285750" marR="0" indent="-285750" algn="just">
              <a:lnSpc>
                <a:spcPct val="107000"/>
              </a:lnSpc>
              <a:spcBef>
                <a:spcPts val="0"/>
              </a:spcBef>
              <a:spcAft>
                <a:spcPts val="800"/>
              </a:spcAft>
              <a:buFont typeface="Arial" panose="020B0604020202020204" pitchFamily="34" charset="0"/>
              <a:buChar char="•"/>
            </a:pPr>
            <a:r>
              <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Monthly payments deductible during the life of the lease</a:t>
            </a:r>
          </a:p>
          <a:p>
            <a:pPr marL="285750" marR="0" indent="-285750" algn="just">
              <a:lnSpc>
                <a:spcPct val="107000"/>
              </a:lnSpc>
              <a:spcBef>
                <a:spcPts val="0"/>
              </a:spcBef>
              <a:spcAft>
                <a:spcPts val="800"/>
              </a:spcAft>
              <a:buFont typeface="Arial" panose="020B0604020202020204" pitchFamily="34" charset="0"/>
              <a:buChar char="•"/>
            </a:pPr>
            <a:r>
              <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Section 179 (EFAs/$1 Buyout) - 100% of the equipment cost may be deductible in the year it’s acquired</a:t>
            </a:r>
          </a:p>
          <a:p>
            <a:pPr marL="285750" marR="0" indent="-285750" algn="just">
              <a:lnSpc>
                <a:spcPct val="107000"/>
              </a:lnSpc>
              <a:spcBef>
                <a:spcPts val="0"/>
              </a:spcBef>
              <a:spcAft>
                <a:spcPts val="800"/>
              </a:spcAft>
              <a:buFont typeface="Arial" panose="020B0604020202020204" pitchFamily="34" charset="0"/>
              <a:buChar char="•"/>
            </a:pPr>
            <a:r>
              <a:rPr lang="en-US" sz="1600" b="0" i="0" dirty="0">
                <a:solidFill>
                  <a:srgbClr val="131E29"/>
                </a:solidFill>
                <a:effectLst/>
                <a:latin typeface="EYInterstate" panose="02000503020000020004" pitchFamily="2" charset="0"/>
              </a:rPr>
              <a:t>Equipment leasing makes budgeting and maintaining cash flow easier, provides you with tax advantages, allows you to preserve your cash and credit lines, and increases your buying power, production, and profit.</a:t>
            </a:r>
            <a:r>
              <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  </a:t>
            </a:r>
            <a:endPar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67556601"/>
      </p:ext>
    </p:extLst>
  </p:cSld>
  <p:clrMapOvr>
    <a:masterClrMapping/>
  </p:clrMapOvr>
  <p:transition spd="slow">
    <p:push dir="u"/>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21728" y="189424"/>
            <a:ext cx="12198350" cy="6858000"/>
            <a:chOff x="0" y="0"/>
            <a:chExt cx="12198350" cy="6858000"/>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617538" y="189424"/>
              <a:ext cx="11054488" cy="6465376"/>
              <a:chOff x="617538" y="189424"/>
              <a:chExt cx="11054488" cy="6165123"/>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617538" y="193698"/>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b="1" dirty="0">
                  <a:solidFill>
                    <a:srgbClr val="3C3C3C"/>
                  </a:solidFill>
                  <a:effectLst/>
                  <a:latin typeface="Times New Roman" panose="02020603050405020304" pitchFamily="18" charset="0"/>
                  <a:ea typeface="Calibri" panose="020F0502020204030204" pitchFamily="34" charset="0"/>
                </a:endParaRPr>
              </a:p>
              <a:p>
                <a:r>
                  <a:rPr lang="en-US" sz="1600" b="1" dirty="0">
                    <a:solidFill>
                      <a:srgbClr val="3C3C3C"/>
                    </a:solidFill>
                    <a:effectLst/>
                    <a:latin typeface="EYInterstate" panose="02000503020000020004" pitchFamily="2" charset="0"/>
                    <a:ea typeface="Calibri" panose="020F0502020204030204" pitchFamily="34" charset="0"/>
                  </a:rPr>
                  <a:t>Taxation of Leases in other jurisdictions</a:t>
                </a:r>
                <a:r>
                  <a:rPr lang="en-US" sz="1600" b="1" dirty="0">
                    <a:solidFill>
                      <a:srgbClr val="FF0000"/>
                    </a:solidFill>
                    <a:effectLst/>
                    <a:latin typeface="EYInterstate" panose="02000503020000020004" pitchFamily="2" charset="0"/>
                    <a:ea typeface="Calibri" panose="020F0502020204030204" pitchFamily="34" charset="0"/>
                  </a:rPr>
                  <a:t> </a:t>
                </a:r>
                <a:endParaRPr lang="en-US" sz="1600" dirty="0">
                  <a:solidFill>
                    <a:srgbClr val="3C3C3C"/>
                  </a:solidFill>
                  <a:latin typeface="EYInterstate" panose="02000503020000020004" pitchFamily="2" charset="0"/>
                </a:endParaRPr>
              </a:p>
            </p:txBody>
          </p:sp>
          <p:sp>
            <p:nvSpPr>
              <p:cNvPr id="28" name="Rectangle 27">
                <a:extLst>
                  <a:ext uri="{FF2B5EF4-FFF2-40B4-BE49-F238E27FC236}">
                    <a16:creationId xmlns:a16="http://schemas.microsoft.com/office/drawing/2014/main" xmlns="" id="{FC8F39A6-1D45-4E20-8C57-449A087F7F0A}"/>
                  </a:ext>
                </a:extLst>
              </p:cNvPr>
              <p:cNvSpPr/>
              <p:nvPr/>
            </p:nvSpPr>
            <p:spPr>
              <a:xfrm>
                <a:off x="10868789" y="189424"/>
                <a:ext cx="781913" cy="860400"/>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a:solidFill>
                    <a:schemeClr val="tx1"/>
                  </a:solidFill>
                  <a:latin typeface="EYInterstate Light" panose="02000506000000020004" pitchFamily="2"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8463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25" name="TextBox 24">
            <a:extLst>
              <a:ext uri="{FF2B5EF4-FFF2-40B4-BE49-F238E27FC236}">
                <a16:creationId xmlns:a16="http://schemas.microsoft.com/office/drawing/2014/main" xmlns="" id="{E517DE3F-A48D-4809-A47E-C8807C1A9347}"/>
              </a:ext>
            </a:extLst>
          </p:cNvPr>
          <p:cNvSpPr txBox="1"/>
          <p:nvPr/>
        </p:nvSpPr>
        <p:spPr>
          <a:xfrm>
            <a:off x="690794" y="1594811"/>
            <a:ext cx="10435432" cy="4771306"/>
          </a:xfrm>
          <a:prstGeom prst="rect">
            <a:avLst/>
          </a:prstGeom>
          <a:noFill/>
        </p:spPr>
        <p:txBody>
          <a:bodyPr wrap="square">
            <a:spAutoFit/>
          </a:bodyPr>
          <a:lstStyle/>
          <a:p>
            <a:pPr marL="0" marR="0" algn="just">
              <a:lnSpc>
                <a:spcPct val="107000"/>
              </a:lnSpc>
              <a:spcBef>
                <a:spcPts val="0"/>
              </a:spcBef>
              <a:spcAft>
                <a:spcPts val="800"/>
              </a:spcAft>
            </a:pPr>
            <a:r>
              <a:rPr lang="en-US" sz="1600" dirty="0">
                <a:solidFill>
                  <a:srgbClr val="FF0000"/>
                </a:solidFill>
                <a:latin typeface="EYInterstate" panose="02000503020000020004" pitchFamily="2" charset="0"/>
                <a:ea typeface="Calibri" panose="020F0502020204030204" pitchFamily="34" charset="0"/>
                <a:cs typeface="Times New Roman" panose="02020603050405020304" pitchFamily="18" charset="0"/>
              </a:rPr>
              <a:t>United States</a:t>
            </a:r>
            <a:endParaRPr lang="en-US" sz="1600" dirty="0">
              <a:solidFill>
                <a:srgbClr val="FF0000"/>
              </a:solidFill>
              <a:effectLst/>
              <a:latin typeface="EYInterstate" panose="02000503020000020004"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600" dirty="0">
                <a:solidFill>
                  <a:srgbClr val="000000"/>
                </a:solidFill>
                <a:effectLst/>
                <a:latin typeface="EYInterstate" panose="02000503020000020004" pitchFamily="2" charset="0"/>
                <a:ea typeface="Times New Roman" panose="02020603050405020304" pitchFamily="18" charset="0"/>
              </a:rPr>
              <a:t>According to the new GAAP standard, a lessee must record a lease obligation and a right-of-use asset for any lease that has a duration longer than 12 months. Deferred rent and prepaid rent accounts are no longer available. Instead, the lease debt is equal to the present value of the lease payments at the start of the lease. The lease debt plus any upfront direct expenses minus any lease incentives obtained as well as any payments made by a lessee to the lessor on or before the lease commencement date make up the initial right-of-use asset.</a:t>
            </a:r>
          </a:p>
          <a:p>
            <a:pPr marL="0" marR="0" algn="just">
              <a:lnSpc>
                <a:spcPct val="107000"/>
              </a:lnSpc>
              <a:spcBef>
                <a:spcPts val="0"/>
              </a:spcBef>
              <a:spcAft>
                <a:spcPts val="800"/>
              </a:spcAft>
            </a:pPr>
            <a:r>
              <a:rPr lang="en-US" sz="1600" dirty="0">
                <a:solidFill>
                  <a:srgbClr val="000000"/>
                </a:solidFill>
                <a:effectLst/>
                <a:latin typeface="EYInterstate" panose="02000503020000020004" pitchFamily="2" charset="0"/>
                <a:ea typeface="Times New Roman" panose="02020603050405020304" pitchFamily="18" charset="0"/>
              </a:rPr>
              <a:t>If the lease is covered by Section 467 or the general accrual provisions under Section 461 for federal income tax purposes, the tax treatment will vary. In either scenario, taxpayers typically write off rent by adhering to the payment schedule for the majority of traditional leases. </a:t>
            </a:r>
          </a:p>
          <a:p>
            <a:pPr marL="0" marR="0" algn="just">
              <a:lnSpc>
                <a:spcPct val="107000"/>
              </a:lnSpc>
              <a:spcBef>
                <a:spcPts val="0"/>
              </a:spcBef>
              <a:spcAft>
                <a:spcPts val="800"/>
              </a:spcAft>
            </a:pPr>
            <a:r>
              <a:rPr lang="en-US" sz="1600" dirty="0">
                <a:solidFill>
                  <a:srgbClr val="000000"/>
                </a:solidFill>
                <a:effectLst/>
                <a:latin typeface="EYInterstate" panose="02000503020000020004" pitchFamily="2" charset="0"/>
                <a:ea typeface="Times New Roman" panose="02020603050405020304" pitchFamily="18" charset="0"/>
              </a:rPr>
              <a:t>If your organization rents equipment under a standard lease, you can normally deduct the rental payments as long as you use the leased property for business purposes. However, you should be aware that the Internal Revenue Service (IRS) may limit rental deductions in certain circumstances if it determines that your lease is actually an instalment or conditional sale</a:t>
            </a:r>
            <a:r>
              <a:rPr lang="en-US" sz="1800" dirty="0">
                <a:solidFill>
                  <a:srgbClr val="000000"/>
                </a:solidFill>
                <a:effectLst/>
                <a:latin typeface="Arial" panose="020B0604020202020204" pitchFamily="34" charset="0"/>
                <a:ea typeface="Times New Roman" panose="02020603050405020304" pitchFamily="18" charset="0"/>
              </a:rPr>
              <a:t>. </a:t>
            </a:r>
          </a:p>
          <a:p>
            <a:pPr marL="0" marR="0" algn="just">
              <a:lnSpc>
                <a:spcPct val="107000"/>
              </a:lnSpc>
              <a:spcBef>
                <a:spcPts val="0"/>
              </a:spcBef>
              <a:spcAft>
                <a:spcPts val="800"/>
              </a:spcAft>
            </a:pPr>
            <a:endParaRPr lang="en-US" u="sng" baseline="30000" dirty="0">
              <a:solidFill>
                <a:srgbClr val="4F2D7F"/>
              </a:solidFill>
              <a:latin typeface="Arial" panose="020B0604020202020204" pitchFamily="34"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68596257"/>
      </p:ext>
    </p:extLst>
  </p:cSld>
  <p:clrMapOvr>
    <a:masterClrMapping/>
  </p:clrMapOvr>
  <p:transition spd="slow">
    <p:push dir="u"/>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0" y="0"/>
            <a:ext cx="12198350" cy="6858000"/>
            <a:chOff x="0" y="0"/>
            <a:chExt cx="12198350" cy="6858000"/>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617538" y="189424"/>
              <a:ext cx="11054488" cy="6465376"/>
              <a:chOff x="617538" y="189424"/>
              <a:chExt cx="11054488" cy="6165123"/>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617538" y="193698"/>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b="1" dirty="0">
                  <a:solidFill>
                    <a:srgbClr val="3C3C3C"/>
                  </a:solidFill>
                  <a:effectLst/>
                  <a:latin typeface="Times New Roman" panose="02020603050405020304" pitchFamily="18" charset="0"/>
                  <a:ea typeface="Calibri" panose="020F0502020204030204" pitchFamily="34" charset="0"/>
                </a:endParaRPr>
              </a:p>
              <a:p>
                <a:r>
                  <a:rPr lang="en-US" sz="1600" b="1" dirty="0">
                    <a:solidFill>
                      <a:srgbClr val="3C3C3C"/>
                    </a:solidFill>
                    <a:effectLst/>
                    <a:latin typeface="EYInterstate" panose="02000503020000020004" pitchFamily="2" charset="0"/>
                    <a:ea typeface="Calibri" panose="020F0502020204030204" pitchFamily="34" charset="0"/>
                  </a:rPr>
                  <a:t>Taxation of Leases in other jurisdictions</a:t>
                </a:r>
                <a:r>
                  <a:rPr lang="en-US" sz="1600" b="1" dirty="0">
                    <a:solidFill>
                      <a:srgbClr val="FF0000"/>
                    </a:solidFill>
                    <a:effectLst/>
                    <a:latin typeface="EYInterstate" panose="02000503020000020004" pitchFamily="2" charset="0"/>
                    <a:ea typeface="Calibri" panose="020F0502020204030204" pitchFamily="34" charset="0"/>
                  </a:rPr>
                  <a:t> </a:t>
                </a:r>
                <a:endParaRPr lang="en-US" sz="1600" dirty="0">
                  <a:solidFill>
                    <a:srgbClr val="3C3C3C"/>
                  </a:solidFill>
                  <a:latin typeface="EYInterstate" panose="02000503020000020004" pitchFamily="2" charset="0"/>
                </a:endParaRPr>
              </a:p>
            </p:txBody>
          </p:sp>
          <p:sp>
            <p:nvSpPr>
              <p:cNvPr id="28" name="Rectangle 27">
                <a:extLst>
                  <a:ext uri="{FF2B5EF4-FFF2-40B4-BE49-F238E27FC236}">
                    <a16:creationId xmlns:a16="http://schemas.microsoft.com/office/drawing/2014/main" xmlns="" id="{FC8F39A6-1D45-4E20-8C57-449A087F7F0A}"/>
                  </a:ext>
                </a:extLst>
              </p:cNvPr>
              <p:cNvSpPr/>
              <p:nvPr/>
            </p:nvSpPr>
            <p:spPr>
              <a:xfrm>
                <a:off x="10868789" y="189424"/>
                <a:ext cx="781913" cy="860400"/>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a:solidFill>
                    <a:schemeClr val="tx1"/>
                  </a:solidFill>
                  <a:latin typeface="EYInterstate Light" panose="02000506000000020004" pitchFamily="2"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8463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25" name="TextBox 24">
            <a:extLst>
              <a:ext uri="{FF2B5EF4-FFF2-40B4-BE49-F238E27FC236}">
                <a16:creationId xmlns:a16="http://schemas.microsoft.com/office/drawing/2014/main" xmlns="" id="{E517DE3F-A48D-4809-A47E-C8807C1A9347}"/>
              </a:ext>
            </a:extLst>
          </p:cNvPr>
          <p:cNvSpPr txBox="1"/>
          <p:nvPr/>
        </p:nvSpPr>
        <p:spPr>
          <a:xfrm>
            <a:off x="617538" y="1180854"/>
            <a:ext cx="10815637" cy="5536387"/>
          </a:xfrm>
          <a:prstGeom prst="rect">
            <a:avLst/>
          </a:prstGeom>
          <a:noFill/>
        </p:spPr>
        <p:txBody>
          <a:bodyPr wrap="square">
            <a:spAutoFit/>
          </a:bodyPr>
          <a:lstStyle/>
          <a:p>
            <a:pPr marL="0" marR="0" algn="just">
              <a:lnSpc>
                <a:spcPct val="107000"/>
              </a:lnSpc>
              <a:spcBef>
                <a:spcPts val="0"/>
              </a:spcBef>
              <a:spcAft>
                <a:spcPts val="800"/>
              </a:spcAft>
            </a:pPr>
            <a:r>
              <a:rPr lang="en-US" sz="1600" b="1" dirty="0">
                <a:solidFill>
                  <a:srgbClr val="FF0000"/>
                </a:solidFill>
                <a:latin typeface="EYInterstate" panose="02000503020000020004" pitchFamily="2" charset="0"/>
                <a:ea typeface="Calibri" panose="020F0502020204030204" pitchFamily="34" charset="0"/>
                <a:cs typeface="Times New Roman" panose="02020603050405020304" pitchFamily="18" charset="0"/>
              </a:rPr>
              <a:t>South Africa</a:t>
            </a:r>
          </a:p>
          <a:p>
            <a:pPr marL="0" marR="0" algn="just">
              <a:lnSpc>
                <a:spcPct val="107000"/>
              </a:lnSpc>
              <a:spcBef>
                <a:spcPts val="0"/>
              </a:spcBef>
              <a:spcAft>
                <a:spcPts val="800"/>
              </a:spcAft>
            </a:pPr>
            <a:r>
              <a:rPr lang="en-US" sz="1600" b="1" dirty="0">
                <a:solidFill>
                  <a:srgbClr val="FF0000"/>
                </a:solidFill>
                <a:latin typeface="EYInterstate" panose="02000503020000020004" pitchFamily="2" charset="0"/>
                <a:ea typeface="Calibri" panose="020F0502020204030204" pitchFamily="34" charset="0"/>
                <a:cs typeface="Times New Roman" panose="02020603050405020304" pitchFamily="18" charset="0"/>
              </a:rPr>
              <a:t>Finance Lease </a:t>
            </a:r>
          </a:p>
          <a:p>
            <a:pPr marL="0" marR="0" algn="just">
              <a:lnSpc>
                <a:spcPct val="107000"/>
              </a:lnSpc>
              <a:spcBef>
                <a:spcPts val="0"/>
              </a:spcBef>
              <a:spcAft>
                <a:spcPts val="800"/>
              </a:spcAft>
            </a:pPr>
            <a:r>
              <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In this lease agreement, the lessee may claim the rental payments incurred as a deduction against taxable income per S24J and S11(a) of the South African Income Tax Act. However, these deductions are only available if the leased asset was used in the production of income. The deduction should be adjusted for any VAT implications.</a:t>
            </a:r>
          </a:p>
          <a:p>
            <a:pPr marL="0" marR="0" algn="just">
              <a:lnSpc>
                <a:spcPct val="107000"/>
              </a:lnSpc>
              <a:spcBef>
                <a:spcPts val="0"/>
              </a:spcBef>
              <a:spcAft>
                <a:spcPts val="800"/>
              </a:spcAft>
            </a:pPr>
            <a:r>
              <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If the lease agreement extends, it is accepted that the lessee acquires the asset at a cost equal to the cost for the lessor reduced with a tax allowance of 20% per year on the reducing-balance method. However, this equation will not be applicable if the nominal annual rent equals 10% or more of the above calculation.</a:t>
            </a:r>
          </a:p>
          <a:p>
            <a:pPr marL="0" marR="0" algn="just">
              <a:lnSpc>
                <a:spcPct val="107000"/>
              </a:lnSpc>
              <a:spcBef>
                <a:spcPts val="0"/>
              </a:spcBef>
              <a:spcAft>
                <a:spcPts val="800"/>
              </a:spcAft>
            </a:pPr>
            <a:r>
              <a:rPr lang="en-US" sz="1600" dirty="0">
                <a:solidFill>
                  <a:srgbClr val="FF0000"/>
                </a:solidFill>
                <a:latin typeface="EYInterstate" panose="02000503020000020004" pitchFamily="2" charset="0"/>
                <a:ea typeface="Calibri" panose="020F0502020204030204" pitchFamily="34" charset="0"/>
                <a:cs typeface="Times New Roman" panose="02020603050405020304" pitchFamily="18" charset="0"/>
              </a:rPr>
              <a:t>I</a:t>
            </a:r>
            <a:r>
              <a:rPr lang="en-US" sz="1600" b="1" dirty="0">
                <a:solidFill>
                  <a:srgbClr val="FF0000"/>
                </a:solidFill>
                <a:latin typeface="EYInterstate" panose="02000503020000020004" pitchFamily="2" charset="0"/>
                <a:ea typeface="Calibri" panose="020F0502020204030204" pitchFamily="34" charset="0"/>
                <a:cs typeface="Times New Roman" panose="02020603050405020304" pitchFamily="18" charset="0"/>
              </a:rPr>
              <a:t>nstalment sale agreement</a:t>
            </a:r>
          </a:p>
          <a:p>
            <a:pPr marL="0" marR="0" algn="just">
              <a:lnSpc>
                <a:spcPct val="107000"/>
              </a:lnSpc>
              <a:spcBef>
                <a:spcPts val="0"/>
              </a:spcBef>
              <a:spcAft>
                <a:spcPts val="800"/>
              </a:spcAft>
            </a:pPr>
            <a:r>
              <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The lessee may claim the financial charges incurred as a deduction against taxable income per S24J of the Act. In addition to the deduction claim, the lessee may claim wear-and-tear allowance/ capital allowance on the leased asset used. </a:t>
            </a:r>
          </a:p>
          <a:p>
            <a:pPr marL="0" marR="0" algn="just">
              <a:lnSpc>
                <a:spcPct val="107000"/>
              </a:lnSpc>
              <a:spcBef>
                <a:spcPts val="0"/>
              </a:spcBef>
              <a:spcAft>
                <a:spcPts val="800"/>
              </a:spcAft>
            </a:pPr>
            <a:r>
              <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Under both finance lease and sale agreement, the lessee may claim VAT on the total cash value of the leased asset. These Vat implications will not apply to the leasing of a passenger vehicle</a:t>
            </a:r>
          </a:p>
          <a:p>
            <a:pPr marL="0" marR="0" algn="just">
              <a:lnSpc>
                <a:spcPct val="107000"/>
              </a:lnSpc>
              <a:spcBef>
                <a:spcPts val="0"/>
              </a:spcBef>
              <a:spcAft>
                <a:spcPts val="800"/>
              </a:spcAft>
            </a:pPr>
            <a:r>
              <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For IFRS 16, special attention must be given to the applicability of, among others, sections 12C, 11(e), and 11(a) of the Income Tax Act No. 58 of 1962 in order to identify the right amount deductible in the tax computation, as well as the necessary modifications.</a:t>
            </a:r>
          </a:p>
        </p:txBody>
      </p:sp>
    </p:spTree>
    <p:extLst>
      <p:ext uri="{BB962C8B-B14F-4D97-AF65-F5344CB8AC3E}">
        <p14:creationId xmlns:p14="http://schemas.microsoft.com/office/powerpoint/2010/main" val="4214178059"/>
      </p:ext>
    </p:extLst>
  </p:cSld>
  <p:clrMapOvr>
    <a:masterClrMapping/>
  </p:clrMapOvr>
  <p:transition spd="slow">
    <p:push dir="u"/>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0" y="0"/>
            <a:ext cx="12198350" cy="6858000"/>
            <a:chOff x="0" y="0"/>
            <a:chExt cx="12198350" cy="6858000"/>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617538" y="189424"/>
              <a:ext cx="11054488" cy="6465376"/>
              <a:chOff x="617538" y="189424"/>
              <a:chExt cx="11054488" cy="6165123"/>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617538" y="193698"/>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b="1" dirty="0">
                  <a:solidFill>
                    <a:srgbClr val="3C3C3C"/>
                  </a:solidFill>
                  <a:effectLst/>
                  <a:latin typeface="Times New Roman" panose="02020603050405020304" pitchFamily="18" charset="0"/>
                  <a:ea typeface="Calibri" panose="020F0502020204030204" pitchFamily="34" charset="0"/>
                </a:endParaRPr>
              </a:p>
              <a:p>
                <a:r>
                  <a:rPr lang="en-US" sz="1600" b="1" dirty="0">
                    <a:solidFill>
                      <a:srgbClr val="3C3C3C"/>
                    </a:solidFill>
                    <a:effectLst/>
                    <a:latin typeface="EYInterstate" panose="02000503020000020004" pitchFamily="2" charset="0"/>
                    <a:ea typeface="Calibri" panose="020F0502020204030204" pitchFamily="34" charset="0"/>
                  </a:rPr>
                  <a:t>Taxation of Leases in other jurisdictions</a:t>
                </a:r>
                <a:r>
                  <a:rPr lang="en-US" sz="1600" b="1" dirty="0">
                    <a:solidFill>
                      <a:srgbClr val="FF0000"/>
                    </a:solidFill>
                    <a:effectLst/>
                    <a:latin typeface="EYInterstate" panose="02000503020000020004" pitchFamily="2" charset="0"/>
                    <a:ea typeface="Calibri" panose="020F0502020204030204" pitchFamily="34" charset="0"/>
                  </a:rPr>
                  <a:t> </a:t>
                </a:r>
                <a:endParaRPr lang="en-US" sz="1600" dirty="0">
                  <a:solidFill>
                    <a:srgbClr val="3C3C3C"/>
                  </a:solidFill>
                  <a:latin typeface="EYInterstate" panose="02000503020000020004" pitchFamily="2" charset="0"/>
                </a:endParaRPr>
              </a:p>
            </p:txBody>
          </p:sp>
          <p:sp>
            <p:nvSpPr>
              <p:cNvPr id="28" name="Rectangle 27">
                <a:extLst>
                  <a:ext uri="{FF2B5EF4-FFF2-40B4-BE49-F238E27FC236}">
                    <a16:creationId xmlns:a16="http://schemas.microsoft.com/office/drawing/2014/main" xmlns="" id="{FC8F39A6-1D45-4E20-8C57-449A087F7F0A}"/>
                  </a:ext>
                </a:extLst>
              </p:cNvPr>
              <p:cNvSpPr/>
              <p:nvPr/>
            </p:nvSpPr>
            <p:spPr>
              <a:xfrm>
                <a:off x="10868789" y="189424"/>
                <a:ext cx="781913" cy="860400"/>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a:solidFill>
                    <a:schemeClr val="tx1"/>
                  </a:solidFill>
                  <a:latin typeface="EYInterstate Light" panose="02000506000000020004" pitchFamily="2"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8463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25" name="TextBox 24">
            <a:extLst>
              <a:ext uri="{FF2B5EF4-FFF2-40B4-BE49-F238E27FC236}">
                <a16:creationId xmlns:a16="http://schemas.microsoft.com/office/drawing/2014/main" xmlns="" id="{E517DE3F-A48D-4809-A47E-C8807C1A9347}"/>
              </a:ext>
            </a:extLst>
          </p:cNvPr>
          <p:cNvSpPr txBox="1"/>
          <p:nvPr/>
        </p:nvSpPr>
        <p:spPr>
          <a:xfrm>
            <a:off x="692944" y="1568682"/>
            <a:ext cx="10435432" cy="3911264"/>
          </a:xfrm>
          <a:prstGeom prst="rect">
            <a:avLst/>
          </a:prstGeom>
          <a:noFill/>
        </p:spPr>
        <p:txBody>
          <a:bodyPr wrap="square">
            <a:spAutoFit/>
          </a:bodyPr>
          <a:lstStyle/>
          <a:p>
            <a:pPr marL="0" marR="0" algn="just">
              <a:lnSpc>
                <a:spcPct val="107000"/>
              </a:lnSpc>
              <a:spcBef>
                <a:spcPts val="0"/>
              </a:spcBef>
              <a:spcAft>
                <a:spcPts val="800"/>
              </a:spcAft>
            </a:pPr>
            <a:r>
              <a:rPr lang="en-US" sz="1600" dirty="0">
                <a:solidFill>
                  <a:srgbClr val="FF0000"/>
                </a:solidFill>
                <a:latin typeface="EYInterstate" panose="02000503020000020004" pitchFamily="2" charset="0"/>
                <a:ea typeface="Calibri" panose="020F0502020204030204" pitchFamily="34" charset="0"/>
                <a:cs typeface="Times New Roman" panose="02020603050405020304" pitchFamily="18" charset="0"/>
              </a:rPr>
              <a:t>Sale and lease back</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The  acquirer of the asset who becomes lessor is able to claim wear  &amp; tear on the asset used by the former owner the lessee under  certain circumstances. Sale and leaseback transactions can  therefore offer much needed cashflow for businesses while  providing tax planning opportunities.</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South African legislation provides for certain limitation on the amount that can be claimed by the lessee in respect of lease  payments under a sale and lease agreement, the limitations are  covered currently in section 23D and 23G of the Income Tax Act.  On 18 February 2022, SARS published draft interpretation note on  how businesses that enter into sale and leaseback arrangements  should apply the limitation of section 23D and 23G. Both sections  limit to a certain extent what the lessor can claim in respect of  wear &amp; tear and 23G further details tax principles to be applied on  lease income received from a sale and leaseback arrangement.</a:t>
            </a:r>
          </a:p>
          <a:p>
            <a:pPr marL="0" marR="0" algn="just">
              <a:lnSpc>
                <a:spcPct val="107000"/>
              </a:lnSpc>
              <a:spcBef>
                <a:spcPts val="0"/>
              </a:spcBef>
              <a:spcAft>
                <a:spcPts val="800"/>
              </a:spcAft>
            </a:pPr>
            <a:endPar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endPar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91758564"/>
      </p:ext>
    </p:extLst>
  </p:cSld>
  <p:clrMapOvr>
    <a:masterClrMapping/>
  </p:clrMapOvr>
  <p:transition spd="slow">
    <p:push dir="u"/>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8E4C1B7F-6A1F-43DA-BACE-193187CB0765}"/>
              </a:ext>
            </a:extLst>
          </p:cNvPr>
          <p:cNvSpPr/>
          <p:nvPr/>
        </p:nvSpPr>
        <p:spPr>
          <a:xfrm>
            <a:off x="0" y="-2485"/>
            <a:ext cx="12198350" cy="6870473"/>
          </a:xfrm>
          <a:prstGeom prst="rect">
            <a:avLst/>
          </a:prstGeom>
          <a:solidFill>
            <a:srgbClr val="000000">
              <a:lumMod val="85000"/>
              <a:lumOff val="15000"/>
            </a:srgbClr>
          </a:solidFill>
          <a:ln w="9525" cap="flat" cmpd="sng" algn="ctr">
            <a:noFill/>
            <a:prstDash val="solid"/>
          </a:ln>
          <a:effectLst/>
        </p:spPr>
        <p:txBody>
          <a:bodyPr rtlCol="0" anchor="t" anchorCtr="0"/>
          <a:lstStyle/>
          <a:p>
            <a:pPr defTabSz="815645">
              <a:lnSpc>
                <a:spcPct val="85000"/>
              </a:lnSpc>
              <a:spcAft>
                <a:spcPts val="562"/>
              </a:spcAft>
              <a:buClr>
                <a:srgbClr val="FFE600"/>
              </a:buClr>
              <a:buSzPct val="70000"/>
              <a:defRPr/>
            </a:pPr>
            <a:endParaRPr lang="en-IN" sz="1600" kern="0" dirty="0">
              <a:solidFill>
                <a:srgbClr val="FFE600"/>
              </a:solidFill>
              <a:latin typeface="EYInterstate Light" panose="02000506000000020004" pitchFamily="2" charset="0"/>
            </a:endParaRPr>
          </a:p>
        </p:txBody>
      </p:sp>
      <p:cxnSp>
        <p:nvCxnSpPr>
          <p:cNvPr id="11" name="Straight Connector 10">
            <a:extLst>
              <a:ext uri="{FF2B5EF4-FFF2-40B4-BE49-F238E27FC236}">
                <a16:creationId xmlns:a16="http://schemas.microsoft.com/office/drawing/2014/main" xmlns="" id="{1065C3BB-0D82-4583-9567-C1102E0639FE}"/>
              </a:ext>
            </a:extLst>
          </p:cNvPr>
          <p:cNvCxnSpPr/>
          <p:nvPr/>
        </p:nvCxnSpPr>
        <p:spPr bwMode="auto">
          <a:xfrm>
            <a:off x="1298575" y="2057400"/>
            <a:ext cx="2423317" cy="0"/>
          </a:xfrm>
          <a:prstGeom prst="line">
            <a:avLst/>
          </a:prstGeom>
          <a:solidFill>
            <a:schemeClr val="accent1"/>
          </a:solidFill>
          <a:ln w="76200" cap="flat" cmpd="sng" algn="ctr">
            <a:solidFill>
              <a:srgbClr val="FFE600"/>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cxnSp>
        <p:nvCxnSpPr>
          <p:cNvPr id="12" name="Straight Connector 11">
            <a:extLst>
              <a:ext uri="{FF2B5EF4-FFF2-40B4-BE49-F238E27FC236}">
                <a16:creationId xmlns:a16="http://schemas.microsoft.com/office/drawing/2014/main" xmlns="" id="{D318A43A-1973-403B-8690-D955A446317E}"/>
              </a:ext>
            </a:extLst>
          </p:cNvPr>
          <p:cNvCxnSpPr/>
          <p:nvPr/>
        </p:nvCxnSpPr>
        <p:spPr bwMode="auto">
          <a:xfrm>
            <a:off x="1374775" y="4876800"/>
            <a:ext cx="2423317" cy="0"/>
          </a:xfrm>
          <a:prstGeom prst="line">
            <a:avLst/>
          </a:prstGeom>
          <a:solidFill>
            <a:schemeClr val="accent1"/>
          </a:solidFill>
          <a:ln w="76200" cap="flat" cmpd="sng" algn="ctr">
            <a:solidFill>
              <a:srgbClr val="FFE600"/>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sp>
        <p:nvSpPr>
          <p:cNvPr id="13" name="Title 2">
            <a:extLst>
              <a:ext uri="{FF2B5EF4-FFF2-40B4-BE49-F238E27FC236}">
                <a16:creationId xmlns:a16="http://schemas.microsoft.com/office/drawing/2014/main" xmlns="" id="{C2A64EB5-658C-493C-83E7-637BDBFCA6B1}"/>
              </a:ext>
            </a:extLst>
          </p:cNvPr>
          <p:cNvSpPr txBox="1">
            <a:spLocks/>
          </p:cNvSpPr>
          <p:nvPr/>
        </p:nvSpPr>
        <p:spPr bwMode="auto">
          <a:xfrm>
            <a:off x="1146176" y="1676400"/>
            <a:ext cx="1447800" cy="30623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901838" rtl="0" eaLnBrk="0" fontAlgn="base" hangingPunct="0">
              <a:spcBef>
                <a:spcPct val="0"/>
              </a:spcBef>
              <a:spcAft>
                <a:spcPct val="0"/>
              </a:spcAft>
              <a:defRPr sz="1995">
                <a:solidFill>
                  <a:schemeClr val="tx2"/>
                </a:solidFill>
                <a:latin typeface="+mj-lt"/>
                <a:ea typeface="+mj-ea"/>
                <a:cs typeface="+mj-cs"/>
              </a:defRPr>
            </a:lvl1pPr>
            <a:lvl2pPr algn="l" defTabSz="901838" rtl="0" eaLnBrk="0" fontAlgn="base" hangingPunct="0">
              <a:spcBef>
                <a:spcPct val="0"/>
              </a:spcBef>
              <a:spcAft>
                <a:spcPct val="0"/>
              </a:spcAft>
              <a:defRPr sz="1995">
                <a:solidFill>
                  <a:schemeClr val="tx2"/>
                </a:solidFill>
                <a:latin typeface="EYInterstate" pitchFamily="2" charset="0"/>
              </a:defRPr>
            </a:lvl2pPr>
            <a:lvl3pPr algn="l" defTabSz="901838" rtl="0" eaLnBrk="0" fontAlgn="base" hangingPunct="0">
              <a:spcBef>
                <a:spcPct val="0"/>
              </a:spcBef>
              <a:spcAft>
                <a:spcPct val="0"/>
              </a:spcAft>
              <a:defRPr sz="1995">
                <a:solidFill>
                  <a:schemeClr val="tx2"/>
                </a:solidFill>
                <a:latin typeface="EYInterstate" pitchFamily="2" charset="0"/>
              </a:defRPr>
            </a:lvl3pPr>
            <a:lvl4pPr algn="l" defTabSz="901838" rtl="0" eaLnBrk="0" fontAlgn="base" hangingPunct="0">
              <a:spcBef>
                <a:spcPct val="0"/>
              </a:spcBef>
              <a:spcAft>
                <a:spcPct val="0"/>
              </a:spcAft>
              <a:defRPr sz="1995">
                <a:solidFill>
                  <a:schemeClr val="tx2"/>
                </a:solidFill>
                <a:latin typeface="EYInterstate" pitchFamily="2" charset="0"/>
              </a:defRPr>
            </a:lvl4pPr>
            <a:lvl5pPr algn="l" defTabSz="901838" rtl="0" eaLnBrk="0" fontAlgn="base" hangingPunct="0">
              <a:spcBef>
                <a:spcPct val="0"/>
              </a:spcBef>
              <a:spcAft>
                <a:spcPct val="0"/>
              </a:spcAft>
              <a:defRPr sz="1995">
                <a:solidFill>
                  <a:schemeClr val="tx2"/>
                </a:solidFill>
                <a:latin typeface="EYInterstate" pitchFamily="2" charset="0"/>
              </a:defRPr>
            </a:lvl5pPr>
            <a:lvl6pPr marL="414242" algn="l" defTabSz="901838" rtl="0" fontAlgn="base">
              <a:spcBef>
                <a:spcPct val="0"/>
              </a:spcBef>
              <a:spcAft>
                <a:spcPct val="0"/>
              </a:spcAft>
              <a:defRPr sz="1995">
                <a:solidFill>
                  <a:schemeClr val="tx2"/>
                </a:solidFill>
                <a:latin typeface="EYInterstate" pitchFamily="2" charset="0"/>
              </a:defRPr>
            </a:lvl6pPr>
            <a:lvl7pPr marL="828481" algn="l" defTabSz="901838" rtl="0" fontAlgn="base">
              <a:spcBef>
                <a:spcPct val="0"/>
              </a:spcBef>
              <a:spcAft>
                <a:spcPct val="0"/>
              </a:spcAft>
              <a:defRPr sz="1995">
                <a:solidFill>
                  <a:schemeClr val="tx2"/>
                </a:solidFill>
                <a:latin typeface="EYInterstate" pitchFamily="2" charset="0"/>
              </a:defRPr>
            </a:lvl7pPr>
            <a:lvl8pPr marL="1242724" algn="l" defTabSz="901838" rtl="0" fontAlgn="base">
              <a:spcBef>
                <a:spcPct val="0"/>
              </a:spcBef>
              <a:spcAft>
                <a:spcPct val="0"/>
              </a:spcAft>
              <a:defRPr sz="1995">
                <a:solidFill>
                  <a:schemeClr val="tx2"/>
                </a:solidFill>
                <a:latin typeface="EYInterstate" pitchFamily="2" charset="0"/>
              </a:defRPr>
            </a:lvl8pPr>
            <a:lvl9pPr marL="1656966" algn="l" defTabSz="901838" rtl="0" fontAlgn="base">
              <a:spcBef>
                <a:spcPct val="0"/>
              </a:spcBef>
              <a:spcAft>
                <a:spcPct val="0"/>
              </a:spcAft>
              <a:defRPr sz="1995">
                <a:solidFill>
                  <a:schemeClr val="tx2"/>
                </a:solidFill>
                <a:latin typeface="EYInterstate" pitchFamily="2" charset="0"/>
              </a:defRPr>
            </a:lvl9pPr>
          </a:lstStyle>
          <a:p>
            <a:pPr lvl="0">
              <a:buClr>
                <a:srgbClr val="000000">
                  <a:lumMod val="75000"/>
                  <a:lumOff val="25000"/>
                </a:srgbClr>
              </a:buClr>
              <a:buSzPct val="70000"/>
            </a:pPr>
            <a:r>
              <a:rPr lang="en-US" sz="19900" b="1" kern="0" dirty="0">
                <a:solidFill>
                  <a:schemeClr val="bg1"/>
                </a:solidFill>
                <a:latin typeface="EYInterstate Light"/>
                <a:ea typeface="+mn-ea"/>
                <a:cs typeface="+mn-cs"/>
              </a:rPr>
              <a:t>6</a:t>
            </a:r>
          </a:p>
        </p:txBody>
      </p:sp>
      <p:sp>
        <p:nvSpPr>
          <p:cNvPr id="14" name="Freeform 4">
            <a:extLst>
              <a:ext uri="{FF2B5EF4-FFF2-40B4-BE49-F238E27FC236}">
                <a16:creationId xmlns:a16="http://schemas.microsoft.com/office/drawing/2014/main" xmlns="" id="{F7FF9B12-01E8-4968-A3E8-64D3156D3E71}"/>
              </a:ext>
            </a:extLst>
          </p:cNvPr>
          <p:cNvSpPr>
            <a:spLocks/>
          </p:cNvSpPr>
          <p:nvPr/>
        </p:nvSpPr>
        <p:spPr bwMode="gray">
          <a:xfrm>
            <a:off x="2731788" y="2539188"/>
            <a:ext cx="6809087" cy="1102020"/>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noFill/>
          <a:ln w="9525">
            <a:noFill/>
            <a:round/>
            <a:headEnd/>
            <a:tailEnd/>
          </a:ln>
        </p:spPr>
        <p:txBody>
          <a:bodyPr vert="horz" wrap="square" lIns="91440" tIns="45720" rIns="91440" bIns="45720" numCol="1" anchor="t" anchorCtr="0" compatLnSpc="1">
            <a:prstTxWarp prst="textNoShape">
              <a:avLst/>
            </a:prstTxWarp>
          </a:bodyPr>
          <a:lstStyle/>
          <a:p>
            <a:pPr lvl="0" defTabSz="869242" fontAlgn="base">
              <a:lnSpc>
                <a:spcPct val="80000"/>
              </a:lnSpc>
              <a:spcAft>
                <a:spcPts val="200"/>
              </a:spcAft>
            </a:pPr>
            <a:r>
              <a:rPr lang="en-US" sz="4400" b="1" kern="0" dirty="0">
                <a:solidFill>
                  <a:schemeClr val="bg1"/>
                </a:solidFill>
                <a:latin typeface="EYInterstate Light" panose="02000506000000020004" pitchFamily="2" charset="0"/>
              </a:rPr>
              <a:t> Leasing activities in Nigeria- challenges</a:t>
            </a:r>
          </a:p>
        </p:txBody>
      </p:sp>
    </p:spTree>
    <p:extLst>
      <p:ext uri="{BB962C8B-B14F-4D97-AF65-F5344CB8AC3E}">
        <p14:creationId xmlns:p14="http://schemas.microsoft.com/office/powerpoint/2010/main" val="3067594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3175" y="0"/>
            <a:ext cx="12198350" cy="6858000"/>
            <a:chOff x="69850" y="217378"/>
            <a:chExt cx="12198350" cy="6858000"/>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9850" y="217378"/>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523944" y="337568"/>
              <a:ext cx="11054488" cy="6450992"/>
              <a:chOff x="523944" y="330688"/>
              <a:chExt cx="11054488" cy="6151407"/>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523944" y="1337223"/>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537407" y="330688"/>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b="1" dirty="0">
                  <a:solidFill>
                    <a:srgbClr val="3C3C3C"/>
                  </a:solidFill>
                  <a:effectLst/>
                  <a:latin typeface="Times New Roman" panose="02020603050405020304" pitchFamily="18" charset="0"/>
                  <a:ea typeface="Calibri" panose="020F0502020204030204" pitchFamily="34" charset="0"/>
                </a:endParaRPr>
              </a:p>
              <a:p>
                <a:r>
                  <a:rPr lang="en-US" sz="1600" b="1" dirty="0">
                    <a:solidFill>
                      <a:srgbClr val="3C3C3C"/>
                    </a:solidFill>
                    <a:latin typeface="EYInterstate" panose="02000503020000020004" pitchFamily="2" charset="0"/>
                  </a:rPr>
                  <a:t> Leasing activities in Nigeria- Challenges</a:t>
                </a:r>
                <a:endParaRPr lang="en-US" sz="1600" dirty="0">
                  <a:solidFill>
                    <a:srgbClr val="3C3C3C"/>
                  </a:solidFill>
                  <a:latin typeface="EYInterstate" panose="02000503020000020004" pitchFamily="2"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7701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25" name="TextBox 24">
            <a:extLst>
              <a:ext uri="{FF2B5EF4-FFF2-40B4-BE49-F238E27FC236}">
                <a16:creationId xmlns:a16="http://schemas.microsoft.com/office/drawing/2014/main" xmlns="" id="{E517DE3F-A48D-4809-A47E-C8807C1A9347}"/>
              </a:ext>
            </a:extLst>
          </p:cNvPr>
          <p:cNvSpPr txBox="1"/>
          <p:nvPr/>
        </p:nvSpPr>
        <p:spPr>
          <a:xfrm>
            <a:off x="692944" y="1019861"/>
            <a:ext cx="8682831" cy="3589509"/>
          </a:xfrm>
          <a:prstGeom prst="rect">
            <a:avLst/>
          </a:prstGeom>
          <a:noFill/>
        </p:spPr>
        <p:txBody>
          <a:bodyPr wrap="square">
            <a:spAutoFit/>
          </a:bodyPr>
          <a:lstStyle/>
          <a:p>
            <a:pPr marL="0" marR="0" algn="just">
              <a:lnSpc>
                <a:spcPct val="107000"/>
              </a:lnSpc>
              <a:spcBef>
                <a:spcPts val="0"/>
              </a:spcBef>
              <a:spcAft>
                <a:spcPts val="800"/>
              </a:spcAft>
            </a:pPr>
            <a:endParaRPr lang="en-US" sz="1600" dirty="0">
              <a:solidFill>
                <a:srgbClr val="3C3C3C"/>
              </a:solidFill>
              <a:effectLst/>
              <a:latin typeface="EYInterstate Light" panose="02000506000000020004" pitchFamily="2" charset="0"/>
              <a:ea typeface="Calibri" panose="020F0502020204030204" pitchFamily="34" charset="0"/>
              <a:cs typeface="Times New Roman" panose="02020603050405020304" pitchFamily="18" charset="0"/>
            </a:endParaRPr>
          </a:p>
          <a:p>
            <a:pPr marL="285750" marR="0" indent="-285750" algn="just">
              <a:lnSpc>
                <a:spcPct val="107000"/>
              </a:lnSpc>
              <a:spcBef>
                <a:spcPts val="0"/>
              </a:spcBef>
              <a:spcAft>
                <a:spcPts val="800"/>
              </a:spcAft>
              <a:buFont typeface="Wingdings" panose="05000000000000000000" pitchFamily="2" charset="2"/>
              <a:buChar char="v"/>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Unstable cash flow-  Due to slow business, rent payments are late because customers' cash flow is unstable, and the cost of repossession is high as a result.</a:t>
            </a:r>
          </a:p>
          <a:p>
            <a:pPr marL="285750" marR="0" indent="-285750" algn="just">
              <a:lnSpc>
                <a:spcPct val="107000"/>
              </a:lnSpc>
              <a:spcBef>
                <a:spcPts val="0"/>
              </a:spcBef>
              <a:spcAft>
                <a:spcPts val="800"/>
              </a:spcAft>
              <a:buFont typeface="Wingdings" panose="05000000000000000000" pitchFamily="2" charset="2"/>
              <a:buChar char="v"/>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 Foreign exchange -    The "adjustment" of the Naira and other factors have caused the cost of assets and operations to go up. This made it harder to get money for more lease deals.</a:t>
            </a:r>
          </a:p>
          <a:p>
            <a:pPr marL="285750" marR="0" indent="-285750" algn="just">
              <a:lnSpc>
                <a:spcPct val="107000"/>
              </a:lnSpc>
              <a:spcBef>
                <a:spcPts val="0"/>
              </a:spcBef>
              <a:spcAft>
                <a:spcPts val="800"/>
              </a:spcAft>
              <a:buFont typeface="Wingdings" panose="05000000000000000000" pitchFamily="2" charset="2"/>
              <a:buChar char="v"/>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 </a:t>
            </a:r>
            <a:r>
              <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L</a:t>
            </a: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iquidity constraint -  Companies experience limited liquidity as a result of  delayed rental payment</a:t>
            </a:r>
          </a:p>
          <a:p>
            <a:pPr marL="285750" marR="0" indent="-285750" algn="just">
              <a:lnSpc>
                <a:spcPct val="107000"/>
              </a:lnSpc>
              <a:spcBef>
                <a:spcPts val="0"/>
              </a:spcBef>
              <a:spcAft>
                <a:spcPts val="800"/>
              </a:spcAft>
              <a:buFont typeface="Wingdings" panose="05000000000000000000" pitchFamily="2" charset="2"/>
              <a:buChar char="v"/>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Limited expansion and new business development</a:t>
            </a:r>
          </a:p>
          <a:p>
            <a:pPr marL="285750" marR="0" indent="-285750" algn="just">
              <a:lnSpc>
                <a:spcPct val="107000"/>
              </a:lnSpc>
              <a:spcBef>
                <a:spcPts val="0"/>
              </a:spcBef>
              <a:spcAft>
                <a:spcPts val="800"/>
              </a:spcAft>
              <a:buFont typeface="Wingdings" panose="05000000000000000000" pitchFamily="2" charset="2"/>
              <a:buChar char="v"/>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Lack of access to funds given the risk appetite and liquidity profile of financiers.</a:t>
            </a:r>
          </a:p>
          <a:p>
            <a:pPr marL="0" marR="0" algn="just">
              <a:lnSpc>
                <a:spcPct val="107000"/>
              </a:lnSpc>
              <a:spcBef>
                <a:spcPts val="0"/>
              </a:spcBef>
              <a:spcAft>
                <a:spcPts val="800"/>
              </a:spcAft>
            </a:pPr>
            <a:endPar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7467668"/>
      </p:ext>
    </p:extLst>
  </p:cSld>
  <p:clrMapOvr>
    <a:masterClrMapping/>
  </p:clrMapOvr>
  <p:transition spd="slow">
    <p:push dir="u"/>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8E4C1B7F-6A1F-43DA-BACE-193187CB0765}"/>
              </a:ext>
            </a:extLst>
          </p:cNvPr>
          <p:cNvSpPr/>
          <p:nvPr/>
        </p:nvSpPr>
        <p:spPr>
          <a:xfrm>
            <a:off x="0" y="0"/>
            <a:ext cx="12198350" cy="6870473"/>
          </a:xfrm>
          <a:prstGeom prst="rect">
            <a:avLst/>
          </a:prstGeom>
          <a:solidFill>
            <a:srgbClr val="000000">
              <a:lumMod val="85000"/>
              <a:lumOff val="15000"/>
            </a:srgbClr>
          </a:solidFill>
          <a:ln w="9525" cap="flat" cmpd="sng" algn="ctr">
            <a:noFill/>
            <a:prstDash val="solid"/>
          </a:ln>
          <a:effectLst/>
        </p:spPr>
        <p:txBody>
          <a:bodyPr rtlCol="0" anchor="t" anchorCtr="0"/>
          <a:lstStyle/>
          <a:p>
            <a:pPr defTabSz="815645">
              <a:lnSpc>
                <a:spcPct val="85000"/>
              </a:lnSpc>
              <a:spcAft>
                <a:spcPts val="562"/>
              </a:spcAft>
              <a:buClr>
                <a:srgbClr val="FFE600"/>
              </a:buClr>
              <a:buSzPct val="70000"/>
              <a:defRPr/>
            </a:pPr>
            <a:endParaRPr lang="en-IN" sz="1600" kern="0" dirty="0">
              <a:solidFill>
                <a:srgbClr val="FFE600"/>
              </a:solidFill>
              <a:latin typeface="EYInterstate Light" panose="02000506000000020004" pitchFamily="2" charset="0"/>
            </a:endParaRPr>
          </a:p>
        </p:txBody>
      </p:sp>
      <p:cxnSp>
        <p:nvCxnSpPr>
          <p:cNvPr id="11" name="Straight Connector 10">
            <a:extLst>
              <a:ext uri="{FF2B5EF4-FFF2-40B4-BE49-F238E27FC236}">
                <a16:creationId xmlns:a16="http://schemas.microsoft.com/office/drawing/2014/main" xmlns="" id="{1065C3BB-0D82-4583-9567-C1102E0639FE}"/>
              </a:ext>
            </a:extLst>
          </p:cNvPr>
          <p:cNvCxnSpPr/>
          <p:nvPr/>
        </p:nvCxnSpPr>
        <p:spPr bwMode="auto">
          <a:xfrm>
            <a:off x="1298575" y="2057400"/>
            <a:ext cx="2423317" cy="0"/>
          </a:xfrm>
          <a:prstGeom prst="line">
            <a:avLst/>
          </a:prstGeom>
          <a:solidFill>
            <a:schemeClr val="accent1"/>
          </a:solidFill>
          <a:ln w="76200" cap="flat" cmpd="sng" algn="ctr">
            <a:solidFill>
              <a:srgbClr val="FFE600"/>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cxnSp>
        <p:nvCxnSpPr>
          <p:cNvPr id="12" name="Straight Connector 11">
            <a:extLst>
              <a:ext uri="{FF2B5EF4-FFF2-40B4-BE49-F238E27FC236}">
                <a16:creationId xmlns:a16="http://schemas.microsoft.com/office/drawing/2014/main" xmlns="" id="{D318A43A-1973-403B-8690-D955A446317E}"/>
              </a:ext>
            </a:extLst>
          </p:cNvPr>
          <p:cNvCxnSpPr/>
          <p:nvPr/>
        </p:nvCxnSpPr>
        <p:spPr bwMode="auto">
          <a:xfrm>
            <a:off x="1374775" y="4876800"/>
            <a:ext cx="2423317" cy="0"/>
          </a:xfrm>
          <a:prstGeom prst="line">
            <a:avLst/>
          </a:prstGeom>
          <a:solidFill>
            <a:schemeClr val="accent1"/>
          </a:solidFill>
          <a:ln w="76200" cap="flat" cmpd="sng" algn="ctr">
            <a:solidFill>
              <a:srgbClr val="FFE600"/>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sp>
        <p:nvSpPr>
          <p:cNvPr id="13" name="Title 2">
            <a:extLst>
              <a:ext uri="{FF2B5EF4-FFF2-40B4-BE49-F238E27FC236}">
                <a16:creationId xmlns:a16="http://schemas.microsoft.com/office/drawing/2014/main" xmlns="" id="{C2A64EB5-658C-493C-83E7-637BDBFCA6B1}"/>
              </a:ext>
            </a:extLst>
          </p:cNvPr>
          <p:cNvSpPr txBox="1">
            <a:spLocks/>
          </p:cNvSpPr>
          <p:nvPr/>
        </p:nvSpPr>
        <p:spPr bwMode="auto">
          <a:xfrm>
            <a:off x="1146176" y="1676400"/>
            <a:ext cx="1447800" cy="30623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901838" rtl="0" eaLnBrk="0" fontAlgn="base" hangingPunct="0">
              <a:spcBef>
                <a:spcPct val="0"/>
              </a:spcBef>
              <a:spcAft>
                <a:spcPct val="0"/>
              </a:spcAft>
              <a:defRPr sz="1995">
                <a:solidFill>
                  <a:schemeClr val="tx2"/>
                </a:solidFill>
                <a:latin typeface="+mj-lt"/>
                <a:ea typeface="+mj-ea"/>
                <a:cs typeface="+mj-cs"/>
              </a:defRPr>
            </a:lvl1pPr>
            <a:lvl2pPr algn="l" defTabSz="901838" rtl="0" eaLnBrk="0" fontAlgn="base" hangingPunct="0">
              <a:spcBef>
                <a:spcPct val="0"/>
              </a:spcBef>
              <a:spcAft>
                <a:spcPct val="0"/>
              </a:spcAft>
              <a:defRPr sz="1995">
                <a:solidFill>
                  <a:schemeClr val="tx2"/>
                </a:solidFill>
                <a:latin typeface="EYInterstate" pitchFamily="2" charset="0"/>
              </a:defRPr>
            </a:lvl2pPr>
            <a:lvl3pPr algn="l" defTabSz="901838" rtl="0" eaLnBrk="0" fontAlgn="base" hangingPunct="0">
              <a:spcBef>
                <a:spcPct val="0"/>
              </a:spcBef>
              <a:spcAft>
                <a:spcPct val="0"/>
              </a:spcAft>
              <a:defRPr sz="1995">
                <a:solidFill>
                  <a:schemeClr val="tx2"/>
                </a:solidFill>
                <a:latin typeface="EYInterstate" pitchFamily="2" charset="0"/>
              </a:defRPr>
            </a:lvl3pPr>
            <a:lvl4pPr algn="l" defTabSz="901838" rtl="0" eaLnBrk="0" fontAlgn="base" hangingPunct="0">
              <a:spcBef>
                <a:spcPct val="0"/>
              </a:spcBef>
              <a:spcAft>
                <a:spcPct val="0"/>
              </a:spcAft>
              <a:defRPr sz="1995">
                <a:solidFill>
                  <a:schemeClr val="tx2"/>
                </a:solidFill>
                <a:latin typeface="EYInterstate" pitchFamily="2" charset="0"/>
              </a:defRPr>
            </a:lvl4pPr>
            <a:lvl5pPr algn="l" defTabSz="901838" rtl="0" eaLnBrk="0" fontAlgn="base" hangingPunct="0">
              <a:spcBef>
                <a:spcPct val="0"/>
              </a:spcBef>
              <a:spcAft>
                <a:spcPct val="0"/>
              </a:spcAft>
              <a:defRPr sz="1995">
                <a:solidFill>
                  <a:schemeClr val="tx2"/>
                </a:solidFill>
                <a:latin typeface="EYInterstate" pitchFamily="2" charset="0"/>
              </a:defRPr>
            </a:lvl5pPr>
            <a:lvl6pPr marL="414242" algn="l" defTabSz="901838" rtl="0" fontAlgn="base">
              <a:spcBef>
                <a:spcPct val="0"/>
              </a:spcBef>
              <a:spcAft>
                <a:spcPct val="0"/>
              </a:spcAft>
              <a:defRPr sz="1995">
                <a:solidFill>
                  <a:schemeClr val="tx2"/>
                </a:solidFill>
                <a:latin typeface="EYInterstate" pitchFamily="2" charset="0"/>
              </a:defRPr>
            </a:lvl6pPr>
            <a:lvl7pPr marL="828481" algn="l" defTabSz="901838" rtl="0" fontAlgn="base">
              <a:spcBef>
                <a:spcPct val="0"/>
              </a:spcBef>
              <a:spcAft>
                <a:spcPct val="0"/>
              </a:spcAft>
              <a:defRPr sz="1995">
                <a:solidFill>
                  <a:schemeClr val="tx2"/>
                </a:solidFill>
                <a:latin typeface="EYInterstate" pitchFamily="2" charset="0"/>
              </a:defRPr>
            </a:lvl7pPr>
            <a:lvl8pPr marL="1242724" algn="l" defTabSz="901838" rtl="0" fontAlgn="base">
              <a:spcBef>
                <a:spcPct val="0"/>
              </a:spcBef>
              <a:spcAft>
                <a:spcPct val="0"/>
              </a:spcAft>
              <a:defRPr sz="1995">
                <a:solidFill>
                  <a:schemeClr val="tx2"/>
                </a:solidFill>
                <a:latin typeface="EYInterstate" pitchFamily="2" charset="0"/>
              </a:defRPr>
            </a:lvl8pPr>
            <a:lvl9pPr marL="1656966" algn="l" defTabSz="901838" rtl="0" fontAlgn="base">
              <a:spcBef>
                <a:spcPct val="0"/>
              </a:spcBef>
              <a:spcAft>
                <a:spcPct val="0"/>
              </a:spcAft>
              <a:defRPr sz="1995">
                <a:solidFill>
                  <a:schemeClr val="tx2"/>
                </a:solidFill>
                <a:latin typeface="EYInterstate" pitchFamily="2" charset="0"/>
              </a:defRPr>
            </a:lvl9pPr>
          </a:lstStyle>
          <a:p>
            <a:pPr lvl="0">
              <a:buClr>
                <a:srgbClr val="000000">
                  <a:lumMod val="75000"/>
                  <a:lumOff val="25000"/>
                </a:srgbClr>
              </a:buClr>
              <a:buSzPct val="70000"/>
            </a:pPr>
            <a:r>
              <a:rPr lang="en-US" sz="19900" b="1" kern="0" dirty="0">
                <a:solidFill>
                  <a:schemeClr val="bg1"/>
                </a:solidFill>
                <a:latin typeface="EYInterstate Light"/>
                <a:ea typeface="+mn-ea"/>
                <a:cs typeface="+mn-cs"/>
              </a:rPr>
              <a:t>7</a:t>
            </a:r>
          </a:p>
        </p:txBody>
      </p:sp>
      <p:sp>
        <p:nvSpPr>
          <p:cNvPr id="14" name="Freeform 4">
            <a:extLst>
              <a:ext uri="{FF2B5EF4-FFF2-40B4-BE49-F238E27FC236}">
                <a16:creationId xmlns:a16="http://schemas.microsoft.com/office/drawing/2014/main" xmlns="" id="{F7FF9B12-01E8-4968-A3E8-64D3156D3E71}"/>
              </a:ext>
            </a:extLst>
          </p:cNvPr>
          <p:cNvSpPr>
            <a:spLocks/>
          </p:cNvSpPr>
          <p:nvPr/>
        </p:nvSpPr>
        <p:spPr bwMode="gray">
          <a:xfrm>
            <a:off x="2731788" y="2539188"/>
            <a:ext cx="7101187" cy="1102020"/>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noFill/>
          <a:ln w="9525">
            <a:noFill/>
            <a:round/>
            <a:headEnd/>
            <a:tailEnd/>
          </a:ln>
        </p:spPr>
        <p:txBody>
          <a:bodyPr vert="horz" wrap="square" lIns="91440" tIns="45720" rIns="91440" bIns="45720" numCol="1" anchor="t" anchorCtr="0" compatLnSpc="1">
            <a:prstTxWarp prst="textNoShape">
              <a:avLst/>
            </a:prstTxWarp>
          </a:bodyPr>
          <a:lstStyle/>
          <a:p>
            <a:pPr lvl="0" defTabSz="869242" fontAlgn="base">
              <a:lnSpc>
                <a:spcPct val="80000"/>
              </a:lnSpc>
              <a:spcAft>
                <a:spcPts val="200"/>
              </a:spcAft>
            </a:pPr>
            <a:r>
              <a:rPr lang="en-US" sz="4400" b="1" kern="0" dirty="0">
                <a:solidFill>
                  <a:schemeClr val="bg1"/>
                </a:solidFill>
                <a:latin typeface="EYInterstate Light" panose="02000506000000020004" pitchFamily="2" charset="0"/>
              </a:rPr>
              <a:t>Impact of leasing activities on the Nigerian Economy</a:t>
            </a:r>
          </a:p>
        </p:txBody>
      </p:sp>
    </p:spTree>
    <p:extLst>
      <p:ext uri="{BB962C8B-B14F-4D97-AF65-F5344CB8AC3E}">
        <p14:creationId xmlns:p14="http://schemas.microsoft.com/office/powerpoint/2010/main" val="11021696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3175" y="0"/>
            <a:ext cx="12198350" cy="6858000"/>
            <a:chOff x="0" y="0"/>
            <a:chExt cx="12198350" cy="6858000"/>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617538" y="189424"/>
              <a:ext cx="11054488" cy="6465376"/>
              <a:chOff x="617538" y="189424"/>
              <a:chExt cx="11054488" cy="6165123"/>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617538" y="193698"/>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b="1" dirty="0">
                  <a:solidFill>
                    <a:srgbClr val="3C3C3C"/>
                  </a:solidFill>
                  <a:effectLst/>
                  <a:latin typeface="Times New Roman" panose="02020603050405020304" pitchFamily="18" charset="0"/>
                  <a:ea typeface="Calibri" panose="020F0502020204030204" pitchFamily="34" charset="0"/>
                </a:endParaRPr>
              </a:p>
              <a:p>
                <a:r>
                  <a:rPr lang="en-US" sz="1600" b="1" dirty="0">
                    <a:solidFill>
                      <a:srgbClr val="3C3C3C"/>
                    </a:solidFill>
                    <a:latin typeface="EYInterstate" panose="02000503020000020004" pitchFamily="2" charset="0"/>
                  </a:rPr>
                  <a:t>Impact of leasing activities on the Nigerian Economy</a:t>
                </a:r>
                <a:endParaRPr lang="en-US" sz="1600" dirty="0">
                  <a:solidFill>
                    <a:srgbClr val="3C3C3C"/>
                  </a:solidFill>
                  <a:latin typeface="EYInterstate" panose="02000503020000020004" pitchFamily="2" charset="0"/>
                </a:endParaRPr>
              </a:p>
            </p:txBody>
          </p:sp>
          <p:sp>
            <p:nvSpPr>
              <p:cNvPr id="28" name="Rectangle 27">
                <a:extLst>
                  <a:ext uri="{FF2B5EF4-FFF2-40B4-BE49-F238E27FC236}">
                    <a16:creationId xmlns:a16="http://schemas.microsoft.com/office/drawing/2014/main" xmlns="" id="{FC8F39A6-1D45-4E20-8C57-449A087F7F0A}"/>
                  </a:ext>
                </a:extLst>
              </p:cNvPr>
              <p:cNvSpPr/>
              <p:nvPr/>
            </p:nvSpPr>
            <p:spPr>
              <a:xfrm>
                <a:off x="10868789" y="189424"/>
                <a:ext cx="781913" cy="860400"/>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a:solidFill>
                    <a:schemeClr val="tx1"/>
                  </a:solidFill>
                  <a:latin typeface="EYInterstate Light" panose="02000506000000020004" pitchFamily="2"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7701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25" name="TextBox 24">
            <a:extLst>
              <a:ext uri="{FF2B5EF4-FFF2-40B4-BE49-F238E27FC236}">
                <a16:creationId xmlns:a16="http://schemas.microsoft.com/office/drawing/2014/main" xmlns="" id="{E517DE3F-A48D-4809-A47E-C8807C1A9347}"/>
              </a:ext>
            </a:extLst>
          </p:cNvPr>
          <p:cNvSpPr txBox="1"/>
          <p:nvPr/>
        </p:nvSpPr>
        <p:spPr>
          <a:xfrm>
            <a:off x="767159" y="1447800"/>
            <a:ext cx="10664031" cy="3969548"/>
          </a:xfrm>
          <a:prstGeom prst="rect">
            <a:avLst/>
          </a:prstGeom>
          <a:noFill/>
        </p:spPr>
        <p:txBody>
          <a:bodyPr wrap="square">
            <a:spAutoFit/>
          </a:bodyPr>
          <a:lstStyle/>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In Nigeria, leasing has a significant impact on all economic sectors, boosting capital formation, providing employment, and increasing wealth. Despite the current difficult circumstances, the industry is remarkably robust and has continued to thrive. According to recent figures, new business volume increased by 4.3 percent to N2.01 trillion in 2020 from N1.91 trillion in outstanding leasing volume in 2019. The industry has contributed more than N12 trillion over the last ten years. </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Leasing is a key factor in advancing the development objectives of all levels of government. Leasing has been used in numerous nations all over the world. For instance, the Indian government recently began leasing specific national assets to private investors for a period of four years, with an estimated revenue of US$81 billion. The money raised from the project will go toward repairing the pandemic-damaged public finances and funding new infrastructure. Based on the leasing industry's resiliency and profitability, it has the ability to support the government's different policy efforts aimed at saving the economy.</a:t>
            </a:r>
          </a:p>
          <a:p>
            <a:pPr marL="0" marR="0" algn="just">
              <a:lnSpc>
                <a:spcPct val="107000"/>
              </a:lnSpc>
              <a:spcBef>
                <a:spcPts val="0"/>
              </a:spcBef>
              <a:spcAft>
                <a:spcPts val="800"/>
              </a:spcAft>
            </a:pPr>
            <a:r>
              <a:rPr lang="en-US" sz="16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Many businesses in Nigeria have been able to operate through equipment leasing.  Equipment leasing offers improved profitability and cashflow. The economy will grow whenever a business is doing well and expansion is on the horizon.</a:t>
            </a:r>
          </a:p>
        </p:txBody>
      </p:sp>
    </p:spTree>
    <p:extLst>
      <p:ext uri="{BB962C8B-B14F-4D97-AF65-F5344CB8AC3E}">
        <p14:creationId xmlns:p14="http://schemas.microsoft.com/office/powerpoint/2010/main" val="1266157675"/>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8E4C1B7F-6A1F-43DA-BACE-193187CB0765}"/>
              </a:ext>
            </a:extLst>
          </p:cNvPr>
          <p:cNvSpPr/>
          <p:nvPr/>
        </p:nvSpPr>
        <p:spPr>
          <a:xfrm>
            <a:off x="0" y="-2485"/>
            <a:ext cx="12198350" cy="6870473"/>
          </a:xfrm>
          <a:prstGeom prst="rect">
            <a:avLst/>
          </a:prstGeom>
          <a:solidFill>
            <a:srgbClr val="000000">
              <a:lumMod val="85000"/>
              <a:lumOff val="15000"/>
            </a:srgbClr>
          </a:solidFill>
          <a:ln w="9525" cap="flat" cmpd="sng" algn="ctr">
            <a:noFill/>
            <a:prstDash val="solid"/>
          </a:ln>
          <a:effectLst/>
        </p:spPr>
        <p:txBody>
          <a:bodyPr rtlCol="0" anchor="t" anchorCtr="0"/>
          <a:lstStyle/>
          <a:p>
            <a:pPr defTabSz="815645">
              <a:lnSpc>
                <a:spcPct val="85000"/>
              </a:lnSpc>
              <a:spcAft>
                <a:spcPts val="562"/>
              </a:spcAft>
              <a:buClr>
                <a:srgbClr val="FFE600"/>
              </a:buClr>
              <a:buSzPct val="70000"/>
              <a:defRPr/>
            </a:pPr>
            <a:endParaRPr lang="en-IN" sz="1600" kern="0" dirty="0">
              <a:solidFill>
                <a:srgbClr val="FFE600"/>
              </a:solidFill>
              <a:latin typeface="EYInterstate Light" panose="02000506000000020004" pitchFamily="2" charset="0"/>
            </a:endParaRPr>
          </a:p>
        </p:txBody>
      </p:sp>
      <p:cxnSp>
        <p:nvCxnSpPr>
          <p:cNvPr id="11" name="Straight Connector 10">
            <a:extLst>
              <a:ext uri="{FF2B5EF4-FFF2-40B4-BE49-F238E27FC236}">
                <a16:creationId xmlns:a16="http://schemas.microsoft.com/office/drawing/2014/main" xmlns="" id="{1065C3BB-0D82-4583-9567-C1102E0639FE}"/>
              </a:ext>
            </a:extLst>
          </p:cNvPr>
          <p:cNvCxnSpPr/>
          <p:nvPr/>
        </p:nvCxnSpPr>
        <p:spPr bwMode="auto">
          <a:xfrm>
            <a:off x="1298575" y="2057400"/>
            <a:ext cx="2423317" cy="0"/>
          </a:xfrm>
          <a:prstGeom prst="line">
            <a:avLst/>
          </a:prstGeom>
          <a:solidFill>
            <a:schemeClr val="accent1"/>
          </a:solidFill>
          <a:ln w="76200" cap="flat" cmpd="sng" algn="ctr">
            <a:solidFill>
              <a:srgbClr val="FFE600"/>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cxnSp>
        <p:nvCxnSpPr>
          <p:cNvPr id="12" name="Straight Connector 11">
            <a:extLst>
              <a:ext uri="{FF2B5EF4-FFF2-40B4-BE49-F238E27FC236}">
                <a16:creationId xmlns:a16="http://schemas.microsoft.com/office/drawing/2014/main" xmlns="" id="{D318A43A-1973-403B-8690-D955A446317E}"/>
              </a:ext>
            </a:extLst>
          </p:cNvPr>
          <p:cNvCxnSpPr/>
          <p:nvPr/>
        </p:nvCxnSpPr>
        <p:spPr bwMode="auto">
          <a:xfrm>
            <a:off x="1374775" y="4876800"/>
            <a:ext cx="2423317" cy="0"/>
          </a:xfrm>
          <a:prstGeom prst="line">
            <a:avLst/>
          </a:prstGeom>
          <a:solidFill>
            <a:schemeClr val="accent1"/>
          </a:solidFill>
          <a:ln w="76200" cap="flat" cmpd="sng" algn="ctr">
            <a:solidFill>
              <a:srgbClr val="FFE600"/>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sp>
        <p:nvSpPr>
          <p:cNvPr id="13" name="Title 2">
            <a:extLst>
              <a:ext uri="{FF2B5EF4-FFF2-40B4-BE49-F238E27FC236}">
                <a16:creationId xmlns:a16="http://schemas.microsoft.com/office/drawing/2014/main" xmlns="" id="{C2A64EB5-658C-493C-83E7-637BDBFCA6B1}"/>
              </a:ext>
            </a:extLst>
          </p:cNvPr>
          <p:cNvSpPr txBox="1">
            <a:spLocks/>
          </p:cNvSpPr>
          <p:nvPr/>
        </p:nvSpPr>
        <p:spPr bwMode="auto">
          <a:xfrm>
            <a:off x="1146176" y="1676400"/>
            <a:ext cx="1447800" cy="30623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901838" rtl="0" eaLnBrk="0" fontAlgn="base" hangingPunct="0">
              <a:spcBef>
                <a:spcPct val="0"/>
              </a:spcBef>
              <a:spcAft>
                <a:spcPct val="0"/>
              </a:spcAft>
              <a:defRPr sz="1995">
                <a:solidFill>
                  <a:schemeClr val="tx2"/>
                </a:solidFill>
                <a:latin typeface="+mj-lt"/>
                <a:ea typeface="+mj-ea"/>
                <a:cs typeface="+mj-cs"/>
              </a:defRPr>
            </a:lvl1pPr>
            <a:lvl2pPr algn="l" defTabSz="901838" rtl="0" eaLnBrk="0" fontAlgn="base" hangingPunct="0">
              <a:spcBef>
                <a:spcPct val="0"/>
              </a:spcBef>
              <a:spcAft>
                <a:spcPct val="0"/>
              </a:spcAft>
              <a:defRPr sz="1995">
                <a:solidFill>
                  <a:schemeClr val="tx2"/>
                </a:solidFill>
                <a:latin typeface="EYInterstate" pitchFamily="2" charset="0"/>
              </a:defRPr>
            </a:lvl2pPr>
            <a:lvl3pPr algn="l" defTabSz="901838" rtl="0" eaLnBrk="0" fontAlgn="base" hangingPunct="0">
              <a:spcBef>
                <a:spcPct val="0"/>
              </a:spcBef>
              <a:spcAft>
                <a:spcPct val="0"/>
              </a:spcAft>
              <a:defRPr sz="1995">
                <a:solidFill>
                  <a:schemeClr val="tx2"/>
                </a:solidFill>
                <a:latin typeface="EYInterstate" pitchFamily="2" charset="0"/>
              </a:defRPr>
            </a:lvl3pPr>
            <a:lvl4pPr algn="l" defTabSz="901838" rtl="0" eaLnBrk="0" fontAlgn="base" hangingPunct="0">
              <a:spcBef>
                <a:spcPct val="0"/>
              </a:spcBef>
              <a:spcAft>
                <a:spcPct val="0"/>
              </a:spcAft>
              <a:defRPr sz="1995">
                <a:solidFill>
                  <a:schemeClr val="tx2"/>
                </a:solidFill>
                <a:latin typeface="EYInterstate" pitchFamily="2" charset="0"/>
              </a:defRPr>
            </a:lvl4pPr>
            <a:lvl5pPr algn="l" defTabSz="901838" rtl="0" eaLnBrk="0" fontAlgn="base" hangingPunct="0">
              <a:spcBef>
                <a:spcPct val="0"/>
              </a:spcBef>
              <a:spcAft>
                <a:spcPct val="0"/>
              </a:spcAft>
              <a:defRPr sz="1995">
                <a:solidFill>
                  <a:schemeClr val="tx2"/>
                </a:solidFill>
                <a:latin typeface="EYInterstate" pitchFamily="2" charset="0"/>
              </a:defRPr>
            </a:lvl5pPr>
            <a:lvl6pPr marL="414242" algn="l" defTabSz="901838" rtl="0" fontAlgn="base">
              <a:spcBef>
                <a:spcPct val="0"/>
              </a:spcBef>
              <a:spcAft>
                <a:spcPct val="0"/>
              </a:spcAft>
              <a:defRPr sz="1995">
                <a:solidFill>
                  <a:schemeClr val="tx2"/>
                </a:solidFill>
                <a:latin typeface="EYInterstate" pitchFamily="2" charset="0"/>
              </a:defRPr>
            </a:lvl6pPr>
            <a:lvl7pPr marL="828481" algn="l" defTabSz="901838" rtl="0" fontAlgn="base">
              <a:spcBef>
                <a:spcPct val="0"/>
              </a:spcBef>
              <a:spcAft>
                <a:spcPct val="0"/>
              </a:spcAft>
              <a:defRPr sz="1995">
                <a:solidFill>
                  <a:schemeClr val="tx2"/>
                </a:solidFill>
                <a:latin typeface="EYInterstate" pitchFamily="2" charset="0"/>
              </a:defRPr>
            </a:lvl7pPr>
            <a:lvl8pPr marL="1242724" algn="l" defTabSz="901838" rtl="0" fontAlgn="base">
              <a:spcBef>
                <a:spcPct val="0"/>
              </a:spcBef>
              <a:spcAft>
                <a:spcPct val="0"/>
              </a:spcAft>
              <a:defRPr sz="1995">
                <a:solidFill>
                  <a:schemeClr val="tx2"/>
                </a:solidFill>
                <a:latin typeface="EYInterstate" pitchFamily="2" charset="0"/>
              </a:defRPr>
            </a:lvl8pPr>
            <a:lvl9pPr marL="1656966" algn="l" defTabSz="901838" rtl="0" fontAlgn="base">
              <a:spcBef>
                <a:spcPct val="0"/>
              </a:spcBef>
              <a:spcAft>
                <a:spcPct val="0"/>
              </a:spcAft>
              <a:defRPr sz="1995">
                <a:solidFill>
                  <a:schemeClr val="tx2"/>
                </a:solidFill>
                <a:latin typeface="EYInterstate" pitchFamily="2" charset="0"/>
              </a:defRPr>
            </a:lvl9pPr>
          </a:lstStyle>
          <a:p>
            <a:pPr lvl="0">
              <a:buClr>
                <a:srgbClr val="000000">
                  <a:lumMod val="75000"/>
                  <a:lumOff val="25000"/>
                </a:srgbClr>
              </a:buClr>
              <a:buSzPct val="70000"/>
            </a:pPr>
            <a:r>
              <a:rPr lang="en-US" sz="19900" b="1" kern="0" dirty="0">
                <a:solidFill>
                  <a:schemeClr val="bg1"/>
                </a:solidFill>
                <a:latin typeface="EYInterstate Light"/>
                <a:ea typeface="+mn-ea"/>
                <a:cs typeface="+mn-cs"/>
              </a:rPr>
              <a:t>1</a:t>
            </a:r>
          </a:p>
        </p:txBody>
      </p:sp>
      <p:sp>
        <p:nvSpPr>
          <p:cNvPr id="14" name="Freeform 4">
            <a:extLst>
              <a:ext uri="{FF2B5EF4-FFF2-40B4-BE49-F238E27FC236}">
                <a16:creationId xmlns:a16="http://schemas.microsoft.com/office/drawing/2014/main" xmlns="" id="{F7FF9B12-01E8-4968-A3E8-64D3156D3E71}"/>
              </a:ext>
            </a:extLst>
          </p:cNvPr>
          <p:cNvSpPr>
            <a:spLocks/>
          </p:cNvSpPr>
          <p:nvPr/>
        </p:nvSpPr>
        <p:spPr bwMode="gray">
          <a:xfrm>
            <a:off x="2719088" y="2847079"/>
            <a:ext cx="5448539" cy="1102020"/>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noFill/>
          <a:ln w="9525">
            <a:noFill/>
            <a:round/>
            <a:headEnd/>
            <a:tailEnd/>
          </a:ln>
        </p:spPr>
        <p:txBody>
          <a:bodyPr vert="horz" wrap="square" lIns="91440" tIns="45720" rIns="91440" bIns="45720" numCol="1" anchor="t" anchorCtr="0" compatLnSpc="1">
            <a:prstTxWarp prst="textNoShape">
              <a:avLst/>
            </a:prstTxWarp>
          </a:bodyPr>
          <a:lstStyle/>
          <a:p>
            <a:pPr lvl="0" defTabSz="869242" fontAlgn="base">
              <a:lnSpc>
                <a:spcPct val="80000"/>
              </a:lnSpc>
              <a:spcAft>
                <a:spcPts val="200"/>
              </a:spcAft>
            </a:pPr>
            <a:r>
              <a:rPr lang="en-GB" sz="6600" b="1" kern="0" dirty="0">
                <a:solidFill>
                  <a:schemeClr val="bg1"/>
                </a:solidFill>
                <a:latin typeface="EYInterstate Light" panose="02000506000000020004" pitchFamily="2" charset="0"/>
              </a:rPr>
              <a:t>Introduction</a:t>
            </a:r>
          </a:p>
        </p:txBody>
      </p:sp>
    </p:spTree>
    <p:extLst>
      <p:ext uri="{BB962C8B-B14F-4D97-AF65-F5344CB8AC3E}">
        <p14:creationId xmlns:p14="http://schemas.microsoft.com/office/powerpoint/2010/main" val="14973051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8E4C1B7F-6A1F-43DA-BACE-193187CB0765}"/>
              </a:ext>
            </a:extLst>
          </p:cNvPr>
          <p:cNvSpPr/>
          <p:nvPr/>
        </p:nvSpPr>
        <p:spPr>
          <a:xfrm>
            <a:off x="0" y="-2485"/>
            <a:ext cx="12198350" cy="6870473"/>
          </a:xfrm>
          <a:prstGeom prst="rect">
            <a:avLst/>
          </a:prstGeom>
          <a:solidFill>
            <a:srgbClr val="000000">
              <a:lumMod val="85000"/>
              <a:lumOff val="15000"/>
            </a:srgbClr>
          </a:solidFill>
          <a:ln w="9525" cap="flat" cmpd="sng" algn="ctr">
            <a:noFill/>
            <a:prstDash val="solid"/>
          </a:ln>
          <a:effectLst/>
        </p:spPr>
        <p:txBody>
          <a:bodyPr rtlCol="0" anchor="t" anchorCtr="0"/>
          <a:lstStyle/>
          <a:p>
            <a:pPr defTabSz="815645">
              <a:lnSpc>
                <a:spcPct val="85000"/>
              </a:lnSpc>
              <a:spcAft>
                <a:spcPts val="562"/>
              </a:spcAft>
              <a:buClr>
                <a:srgbClr val="FFE600"/>
              </a:buClr>
              <a:buSzPct val="70000"/>
              <a:defRPr/>
            </a:pPr>
            <a:endParaRPr lang="en-IN" sz="1600" kern="0" dirty="0">
              <a:solidFill>
                <a:srgbClr val="FFE600"/>
              </a:solidFill>
              <a:latin typeface="EYInterstate Light" panose="02000506000000020004" pitchFamily="2" charset="0"/>
            </a:endParaRPr>
          </a:p>
        </p:txBody>
      </p:sp>
      <p:cxnSp>
        <p:nvCxnSpPr>
          <p:cNvPr id="11" name="Straight Connector 10">
            <a:extLst>
              <a:ext uri="{FF2B5EF4-FFF2-40B4-BE49-F238E27FC236}">
                <a16:creationId xmlns:a16="http://schemas.microsoft.com/office/drawing/2014/main" xmlns="" id="{1065C3BB-0D82-4583-9567-C1102E0639FE}"/>
              </a:ext>
            </a:extLst>
          </p:cNvPr>
          <p:cNvCxnSpPr/>
          <p:nvPr/>
        </p:nvCxnSpPr>
        <p:spPr bwMode="auto">
          <a:xfrm>
            <a:off x="1298575" y="2057400"/>
            <a:ext cx="2423317" cy="0"/>
          </a:xfrm>
          <a:prstGeom prst="line">
            <a:avLst/>
          </a:prstGeom>
          <a:solidFill>
            <a:schemeClr val="accent1"/>
          </a:solidFill>
          <a:ln w="76200" cap="flat" cmpd="sng" algn="ctr">
            <a:solidFill>
              <a:srgbClr val="FFE600"/>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cxnSp>
        <p:nvCxnSpPr>
          <p:cNvPr id="12" name="Straight Connector 11">
            <a:extLst>
              <a:ext uri="{FF2B5EF4-FFF2-40B4-BE49-F238E27FC236}">
                <a16:creationId xmlns:a16="http://schemas.microsoft.com/office/drawing/2014/main" xmlns="" id="{D318A43A-1973-403B-8690-D955A446317E}"/>
              </a:ext>
            </a:extLst>
          </p:cNvPr>
          <p:cNvCxnSpPr/>
          <p:nvPr/>
        </p:nvCxnSpPr>
        <p:spPr bwMode="auto">
          <a:xfrm>
            <a:off x="1374775" y="4876800"/>
            <a:ext cx="2423317" cy="0"/>
          </a:xfrm>
          <a:prstGeom prst="line">
            <a:avLst/>
          </a:prstGeom>
          <a:solidFill>
            <a:schemeClr val="accent1"/>
          </a:solidFill>
          <a:ln w="76200" cap="flat" cmpd="sng" algn="ctr">
            <a:solidFill>
              <a:srgbClr val="FFE600"/>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sp>
        <p:nvSpPr>
          <p:cNvPr id="13" name="Title 2">
            <a:extLst>
              <a:ext uri="{FF2B5EF4-FFF2-40B4-BE49-F238E27FC236}">
                <a16:creationId xmlns:a16="http://schemas.microsoft.com/office/drawing/2014/main" xmlns="" id="{C2A64EB5-658C-493C-83E7-637BDBFCA6B1}"/>
              </a:ext>
            </a:extLst>
          </p:cNvPr>
          <p:cNvSpPr txBox="1">
            <a:spLocks/>
          </p:cNvSpPr>
          <p:nvPr/>
        </p:nvSpPr>
        <p:spPr bwMode="auto">
          <a:xfrm>
            <a:off x="1146176" y="1676400"/>
            <a:ext cx="1447800" cy="30623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901838" rtl="0" eaLnBrk="0" fontAlgn="base" hangingPunct="0">
              <a:spcBef>
                <a:spcPct val="0"/>
              </a:spcBef>
              <a:spcAft>
                <a:spcPct val="0"/>
              </a:spcAft>
              <a:defRPr sz="1995">
                <a:solidFill>
                  <a:schemeClr val="tx2"/>
                </a:solidFill>
                <a:latin typeface="+mj-lt"/>
                <a:ea typeface="+mj-ea"/>
                <a:cs typeface="+mj-cs"/>
              </a:defRPr>
            </a:lvl1pPr>
            <a:lvl2pPr algn="l" defTabSz="901838" rtl="0" eaLnBrk="0" fontAlgn="base" hangingPunct="0">
              <a:spcBef>
                <a:spcPct val="0"/>
              </a:spcBef>
              <a:spcAft>
                <a:spcPct val="0"/>
              </a:spcAft>
              <a:defRPr sz="1995">
                <a:solidFill>
                  <a:schemeClr val="tx2"/>
                </a:solidFill>
                <a:latin typeface="EYInterstate" pitchFamily="2" charset="0"/>
              </a:defRPr>
            </a:lvl2pPr>
            <a:lvl3pPr algn="l" defTabSz="901838" rtl="0" eaLnBrk="0" fontAlgn="base" hangingPunct="0">
              <a:spcBef>
                <a:spcPct val="0"/>
              </a:spcBef>
              <a:spcAft>
                <a:spcPct val="0"/>
              </a:spcAft>
              <a:defRPr sz="1995">
                <a:solidFill>
                  <a:schemeClr val="tx2"/>
                </a:solidFill>
                <a:latin typeface="EYInterstate" pitchFamily="2" charset="0"/>
              </a:defRPr>
            </a:lvl3pPr>
            <a:lvl4pPr algn="l" defTabSz="901838" rtl="0" eaLnBrk="0" fontAlgn="base" hangingPunct="0">
              <a:spcBef>
                <a:spcPct val="0"/>
              </a:spcBef>
              <a:spcAft>
                <a:spcPct val="0"/>
              </a:spcAft>
              <a:defRPr sz="1995">
                <a:solidFill>
                  <a:schemeClr val="tx2"/>
                </a:solidFill>
                <a:latin typeface="EYInterstate" pitchFamily="2" charset="0"/>
              </a:defRPr>
            </a:lvl4pPr>
            <a:lvl5pPr algn="l" defTabSz="901838" rtl="0" eaLnBrk="0" fontAlgn="base" hangingPunct="0">
              <a:spcBef>
                <a:spcPct val="0"/>
              </a:spcBef>
              <a:spcAft>
                <a:spcPct val="0"/>
              </a:spcAft>
              <a:defRPr sz="1995">
                <a:solidFill>
                  <a:schemeClr val="tx2"/>
                </a:solidFill>
                <a:latin typeface="EYInterstate" pitchFamily="2" charset="0"/>
              </a:defRPr>
            </a:lvl5pPr>
            <a:lvl6pPr marL="414242" algn="l" defTabSz="901838" rtl="0" fontAlgn="base">
              <a:spcBef>
                <a:spcPct val="0"/>
              </a:spcBef>
              <a:spcAft>
                <a:spcPct val="0"/>
              </a:spcAft>
              <a:defRPr sz="1995">
                <a:solidFill>
                  <a:schemeClr val="tx2"/>
                </a:solidFill>
                <a:latin typeface="EYInterstate" pitchFamily="2" charset="0"/>
              </a:defRPr>
            </a:lvl6pPr>
            <a:lvl7pPr marL="828481" algn="l" defTabSz="901838" rtl="0" fontAlgn="base">
              <a:spcBef>
                <a:spcPct val="0"/>
              </a:spcBef>
              <a:spcAft>
                <a:spcPct val="0"/>
              </a:spcAft>
              <a:defRPr sz="1995">
                <a:solidFill>
                  <a:schemeClr val="tx2"/>
                </a:solidFill>
                <a:latin typeface="EYInterstate" pitchFamily="2" charset="0"/>
              </a:defRPr>
            </a:lvl7pPr>
            <a:lvl8pPr marL="1242724" algn="l" defTabSz="901838" rtl="0" fontAlgn="base">
              <a:spcBef>
                <a:spcPct val="0"/>
              </a:spcBef>
              <a:spcAft>
                <a:spcPct val="0"/>
              </a:spcAft>
              <a:defRPr sz="1995">
                <a:solidFill>
                  <a:schemeClr val="tx2"/>
                </a:solidFill>
                <a:latin typeface="EYInterstate" pitchFamily="2" charset="0"/>
              </a:defRPr>
            </a:lvl8pPr>
            <a:lvl9pPr marL="1656966" algn="l" defTabSz="901838" rtl="0" fontAlgn="base">
              <a:spcBef>
                <a:spcPct val="0"/>
              </a:spcBef>
              <a:spcAft>
                <a:spcPct val="0"/>
              </a:spcAft>
              <a:defRPr sz="1995">
                <a:solidFill>
                  <a:schemeClr val="tx2"/>
                </a:solidFill>
                <a:latin typeface="EYInterstate" pitchFamily="2" charset="0"/>
              </a:defRPr>
            </a:lvl9pPr>
          </a:lstStyle>
          <a:p>
            <a:pPr lvl="0">
              <a:buClr>
                <a:srgbClr val="000000">
                  <a:lumMod val="75000"/>
                  <a:lumOff val="25000"/>
                </a:srgbClr>
              </a:buClr>
              <a:buSzPct val="70000"/>
            </a:pPr>
            <a:r>
              <a:rPr lang="en-GB" sz="19900" b="1" kern="0" dirty="0">
                <a:solidFill>
                  <a:schemeClr val="bg1"/>
                </a:solidFill>
                <a:latin typeface="EYInterstate Light"/>
                <a:ea typeface="+mn-ea"/>
                <a:cs typeface="+mn-cs"/>
              </a:rPr>
              <a:t>8</a:t>
            </a:r>
            <a:endParaRPr lang="en-US" sz="19900" b="1" kern="0" dirty="0">
              <a:solidFill>
                <a:schemeClr val="bg1"/>
              </a:solidFill>
              <a:latin typeface="EYInterstate Light"/>
              <a:ea typeface="+mn-ea"/>
              <a:cs typeface="+mn-cs"/>
            </a:endParaRPr>
          </a:p>
        </p:txBody>
      </p:sp>
      <p:sp>
        <p:nvSpPr>
          <p:cNvPr id="14" name="Freeform 4">
            <a:extLst>
              <a:ext uri="{FF2B5EF4-FFF2-40B4-BE49-F238E27FC236}">
                <a16:creationId xmlns:a16="http://schemas.microsoft.com/office/drawing/2014/main" xmlns="" id="{F7FF9B12-01E8-4968-A3E8-64D3156D3E71}"/>
              </a:ext>
            </a:extLst>
          </p:cNvPr>
          <p:cNvSpPr>
            <a:spLocks/>
          </p:cNvSpPr>
          <p:nvPr/>
        </p:nvSpPr>
        <p:spPr bwMode="gray">
          <a:xfrm>
            <a:off x="2731788" y="2539188"/>
            <a:ext cx="6809087" cy="1102020"/>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noFill/>
          <a:ln w="9525">
            <a:noFill/>
            <a:round/>
            <a:headEnd/>
            <a:tailEnd/>
          </a:ln>
        </p:spPr>
        <p:txBody>
          <a:bodyPr vert="horz" wrap="square" lIns="91440" tIns="45720" rIns="91440" bIns="45720" numCol="1" anchor="t" anchorCtr="0" compatLnSpc="1">
            <a:prstTxWarp prst="textNoShape">
              <a:avLst/>
            </a:prstTxWarp>
          </a:bodyPr>
          <a:lstStyle/>
          <a:p>
            <a:pPr lvl="0" defTabSz="869242" fontAlgn="base">
              <a:lnSpc>
                <a:spcPct val="80000"/>
              </a:lnSpc>
              <a:spcAft>
                <a:spcPts val="200"/>
              </a:spcAft>
            </a:pPr>
            <a:r>
              <a:rPr lang="en-GB" sz="6000" b="1" kern="0" dirty="0">
                <a:solidFill>
                  <a:schemeClr val="bg1"/>
                </a:solidFill>
                <a:latin typeface="EYInterstate Light" panose="02000506000000020004" pitchFamily="2" charset="0"/>
              </a:rPr>
              <a:t>C</a:t>
            </a:r>
            <a:r>
              <a:rPr lang="en-US" sz="6000" b="1" kern="0" dirty="0" err="1">
                <a:solidFill>
                  <a:schemeClr val="bg1"/>
                </a:solidFill>
                <a:latin typeface="EYInterstate Light" panose="02000506000000020004" pitchFamily="2" charset="0"/>
              </a:rPr>
              <a:t>onclusion</a:t>
            </a:r>
            <a:endParaRPr lang="en-US" sz="4400" b="1" kern="0" dirty="0">
              <a:solidFill>
                <a:schemeClr val="bg1"/>
              </a:solidFill>
              <a:latin typeface="EYInterstate Light" panose="02000506000000020004" pitchFamily="2" charset="0"/>
            </a:endParaRPr>
          </a:p>
        </p:txBody>
      </p:sp>
    </p:spTree>
    <p:extLst>
      <p:ext uri="{BB962C8B-B14F-4D97-AF65-F5344CB8AC3E}">
        <p14:creationId xmlns:p14="http://schemas.microsoft.com/office/powerpoint/2010/main" val="13838777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3175" y="0"/>
            <a:ext cx="12198350" cy="6858000"/>
            <a:chOff x="0" y="0"/>
            <a:chExt cx="12198350" cy="6858000"/>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617538" y="189424"/>
              <a:ext cx="11054488" cy="6465376"/>
              <a:chOff x="617538" y="189424"/>
              <a:chExt cx="11054488" cy="6165123"/>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617538" y="193698"/>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b="1" dirty="0">
                  <a:solidFill>
                    <a:srgbClr val="3C3C3C"/>
                  </a:solidFill>
                  <a:effectLst/>
                  <a:latin typeface="Times New Roman" panose="02020603050405020304" pitchFamily="18" charset="0"/>
                  <a:ea typeface="Calibri" panose="020F0502020204030204" pitchFamily="34" charset="0"/>
                </a:endParaRPr>
              </a:p>
              <a:p>
                <a:r>
                  <a:rPr lang="en-US" sz="1600" b="1" dirty="0">
                    <a:solidFill>
                      <a:srgbClr val="3C3C3C"/>
                    </a:solidFill>
                    <a:latin typeface="EYInterstate" panose="02000503020000020004" pitchFamily="2" charset="0"/>
                  </a:rPr>
                  <a:t> Conclusion</a:t>
                </a:r>
                <a:endParaRPr lang="en-US" sz="1600" dirty="0">
                  <a:solidFill>
                    <a:srgbClr val="3C3C3C"/>
                  </a:solidFill>
                  <a:latin typeface="EYInterstate" panose="02000503020000020004" pitchFamily="2" charset="0"/>
                </a:endParaRPr>
              </a:p>
            </p:txBody>
          </p:sp>
          <p:sp>
            <p:nvSpPr>
              <p:cNvPr id="28" name="Rectangle 27">
                <a:extLst>
                  <a:ext uri="{FF2B5EF4-FFF2-40B4-BE49-F238E27FC236}">
                    <a16:creationId xmlns:a16="http://schemas.microsoft.com/office/drawing/2014/main" xmlns="" id="{FC8F39A6-1D45-4E20-8C57-449A087F7F0A}"/>
                  </a:ext>
                </a:extLst>
              </p:cNvPr>
              <p:cNvSpPr/>
              <p:nvPr/>
            </p:nvSpPr>
            <p:spPr>
              <a:xfrm>
                <a:off x="10868789" y="189424"/>
                <a:ext cx="781913" cy="860400"/>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a:solidFill>
                    <a:schemeClr val="tx1"/>
                  </a:solidFill>
                  <a:latin typeface="EYInterstate Light" panose="02000506000000020004" pitchFamily="2"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7701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25" name="TextBox 24">
            <a:extLst>
              <a:ext uri="{FF2B5EF4-FFF2-40B4-BE49-F238E27FC236}">
                <a16:creationId xmlns:a16="http://schemas.microsoft.com/office/drawing/2014/main" xmlns="" id="{E517DE3F-A48D-4809-A47E-C8807C1A9347}"/>
              </a:ext>
            </a:extLst>
          </p:cNvPr>
          <p:cNvSpPr txBox="1"/>
          <p:nvPr/>
        </p:nvSpPr>
        <p:spPr>
          <a:xfrm>
            <a:off x="692943" y="1143000"/>
            <a:ext cx="10664031" cy="2754793"/>
          </a:xfrm>
          <a:prstGeom prst="rect">
            <a:avLst/>
          </a:prstGeom>
          <a:noFill/>
        </p:spPr>
        <p:txBody>
          <a:bodyPr wrap="square">
            <a:spAutoFit/>
          </a:bodyPr>
          <a:lstStyle/>
          <a:p>
            <a:pPr marL="0" marR="0" algn="just">
              <a:lnSpc>
                <a:spcPct val="107000"/>
              </a:lnSpc>
              <a:spcBef>
                <a:spcPts val="0"/>
              </a:spcBef>
              <a:spcAft>
                <a:spcPts val="800"/>
              </a:spcAft>
            </a:pPr>
            <a:endPar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endParaRP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Equipment leasing is one method for organizations to maintain minimal operating costs. Depending on the sector, equipment might be one of the greatest costs associated with operating a firm. </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For a business to run profitably, a steady cash flow is vital. This requires maintaining minimal expenses and high profit margins. Using equipment leasing gives the company financial flexibility. Instead of having to account for equipment purchase costs, depreciation, and equipment updates, the company can simply lease as-needed equipment of various types and enjoy the accompanied tax benefits. </a:t>
            </a:r>
          </a:p>
          <a:p>
            <a:pPr marL="0" marR="0" algn="just">
              <a:lnSpc>
                <a:spcPct val="107000"/>
              </a:lnSpc>
              <a:spcBef>
                <a:spcPts val="0"/>
              </a:spcBef>
              <a:spcAft>
                <a:spcPts val="800"/>
              </a:spcAft>
            </a:pPr>
            <a:r>
              <a:rPr lang="en-US" sz="16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To fully enjoy the tax benefits arising from leasing, harmonization of the regulatory framework, including the Equipment Leasing Act, IFRS, and respective tax laws, is required.</a:t>
            </a:r>
          </a:p>
        </p:txBody>
      </p:sp>
    </p:spTree>
    <p:extLst>
      <p:ext uri="{BB962C8B-B14F-4D97-AF65-F5344CB8AC3E}">
        <p14:creationId xmlns:p14="http://schemas.microsoft.com/office/powerpoint/2010/main" val="1584097622"/>
      </p:ext>
    </p:extLst>
  </p:cSld>
  <p:clrMapOvr>
    <a:masterClrMapping/>
  </p:clrMapOvr>
  <p:transition spd="slow">
    <p:push dir="u"/>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xmlns="" id="{E7545B89-F627-4B89-9A95-FB5E9B5AA9E8}"/>
              </a:ext>
            </a:extLst>
          </p:cNvPr>
          <p:cNvSpPr/>
          <p:nvPr/>
        </p:nvSpPr>
        <p:spPr>
          <a:xfrm>
            <a:off x="5954535" y="716083"/>
            <a:ext cx="4500417" cy="4985756"/>
          </a:xfrm>
          <a:custGeom>
            <a:avLst/>
            <a:gdLst/>
            <a:ahLst/>
            <a:cxnLst/>
            <a:rect l="l" t="t" r="r" b="b"/>
            <a:pathLst>
              <a:path w="3886200" h="4305300">
                <a:moveTo>
                  <a:pt x="2528535" y="38100"/>
                </a:moveTo>
                <a:lnTo>
                  <a:pt x="1635749" y="38100"/>
                </a:lnTo>
                <a:lnTo>
                  <a:pt x="1394487" y="101600"/>
                </a:lnTo>
                <a:lnTo>
                  <a:pt x="1347743" y="127000"/>
                </a:lnTo>
                <a:lnTo>
                  <a:pt x="1301508" y="139700"/>
                </a:lnTo>
                <a:lnTo>
                  <a:pt x="1255787" y="165100"/>
                </a:lnTo>
                <a:lnTo>
                  <a:pt x="1210582" y="177800"/>
                </a:lnTo>
                <a:lnTo>
                  <a:pt x="1121735" y="228600"/>
                </a:lnTo>
                <a:lnTo>
                  <a:pt x="1034992" y="279400"/>
                </a:lnTo>
                <a:lnTo>
                  <a:pt x="993990" y="304800"/>
                </a:lnTo>
                <a:lnTo>
                  <a:pt x="953875" y="342900"/>
                </a:lnTo>
                <a:lnTo>
                  <a:pt x="914616" y="368300"/>
                </a:lnTo>
                <a:lnTo>
                  <a:pt x="876183" y="393700"/>
                </a:lnTo>
                <a:lnTo>
                  <a:pt x="838544" y="431800"/>
                </a:lnTo>
                <a:lnTo>
                  <a:pt x="801670" y="457200"/>
                </a:lnTo>
                <a:lnTo>
                  <a:pt x="765530" y="495300"/>
                </a:lnTo>
                <a:lnTo>
                  <a:pt x="730092" y="520700"/>
                </a:lnTo>
                <a:lnTo>
                  <a:pt x="695327" y="558800"/>
                </a:lnTo>
                <a:lnTo>
                  <a:pt x="661203" y="596900"/>
                </a:lnTo>
                <a:lnTo>
                  <a:pt x="627690" y="622300"/>
                </a:lnTo>
                <a:lnTo>
                  <a:pt x="594757" y="660400"/>
                </a:lnTo>
                <a:lnTo>
                  <a:pt x="562375" y="698500"/>
                </a:lnTo>
                <a:lnTo>
                  <a:pt x="529626" y="736600"/>
                </a:lnTo>
                <a:lnTo>
                  <a:pt x="499319" y="774700"/>
                </a:lnTo>
                <a:lnTo>
                  <a:pt x="471410" y="825500"/>
                </a:lnTo>
                <a:lnTo>
                  <a:pt x="445854" y="863600"/>
                </a:lnTo>
                <a:lnTo>
                  <a:pt x="422605" y="901700"/>
                </a:lnTo>
                <a:lnTo>
                  <a:pt x="401618" y="952500"/>
                </a:lnTo>
                <a:lnTo>
                  <a:pt x="382848" y="990600"/>
                </a:lnTo>
                <a:lnTo>
                  <a:pt x="366251" y="1028700"/>
                </a:lnTo>
                <a:lnTo>
                  <a:pt x="351781" y="1079500"/>
                </a:lnTo>
                <a:lnTo>
                  <a:pt x="339393" y="1117600"/>
                </a:lnTo>
                <a:lnTo>
                  <a:pt x="329042" y="1168400"/>
                </a:lnTo>
                <a:lnTo>
                  <a:pt x="320683" y="1219200"/>
                </a:lnTo>
                <a:lnTo>
                  <a:pt x="314271" y="1257300"/>
                </a:lnTo>
                <a:lnTo>
                  <a:pt x="309762" y="1308100"/>
                </a:lnTo>
                <a:lnTo>
                  <a:pt x="307109" y="1358900"/>
                </a:lnTo>
                <a:lnTo>
                  <a:pt x="306268" y="1409700"/>
                </a:lnTo>
                <a:lnTo>
                  <a:pt x="307194" y="1447800"/>
                </a:lnTo>
                <a:lnTo>
                  <a:pt x="309841" y="1498600"/>
                </a:lnTo>
                <a:lnTo>
                  <a:pt x="314166" y="1549400"/>
                </a:lnTo>
                <a:lnTo>
                  <a:pt x="320122" y="1600200"/>
                </a:lnTo>
                <a:lnTo>
                  <a:pt x="330460" y="1651000"/>
                </a:lnTo>
                <a:lnTo>
                  <a:pt x="345600" y="1701800"/>
                </a:lnTo>
                <a:lnTo>
                  <a:pt x="362504" y="1752600"/>
                </a:lnTo>
                <a:lnTo>
                  <a:pt x="378136" y="1803400"/>
                </a:lnTo>
                <a:lnTo>
                  <a:pt x="390363" y="1854200"/>
                </a:lnTo>
                <a:lnTo>
                  <a:pt x="398568" y="1905000"/>
                </a:lnTo>
                <a:lnTo>
                  <a:pt x="402538" y="1943100"/>
                </a:lnTo>
                <a:lnTo>
                  <a:pt x="402064" y="1993900"/>
                </a:lnTo>
                <a:lnTo>
                  <a:pt x="396935" y="2044700"/>
                </a:lnTo>
                <a:lnTo>
                  <a:pt x="386940" y="2095500"/>
                </a:lnTo>
                <a:lnTo>
                  <a:pt x="371870" y="2133600"/>
                </a:lnTo>
                <a:lnTo>
                  <a:pt x="351514" y="2184400"/>
                </a:lnTo>
                <a:lnTo>
                  <a:pt x="325660" y="2222500"/>
                </a:lnTo>
                <a:lnTo>
                  <a:pt x="294100" y="2273300"/>
                </a:lnTo>
                <a:lnTo>
                  <a:pt x="279979" y="2286000"/>
                </a:lnTo>
                <a:lnTo>
                  <a:pt x="266145" y="2298700"/>
                </a:lnTo>
                <a:lnTo>
                  <a:pt x="252386" y="2324100"/>
                </a:lnTo>
                <a:lnTo>
                  <a:pt x="238486" y="2336800"/>
                </a:lnTo>
                <a:lnTo>
                  <a:pt x="88678" y="2527300"/>
                </a:lnTo>
                <a:lnTo>
                  <a:pt x="29470" y="2603500"/>
                </a:lnTo>
                <a:lnTo>
                  <a:pt x="4912" y="2654300"/>
                </a:lnTo>
                <a:lnTo>
                  <a:pt x="0" y="2692400"/>
                </a:lnTo>
                <a:lnTo>
                  <a:pt x="14775" y="2730500"/>
                </a:lnTo>
                <a:lnTo>
                  <a:pt x="49282" y="2768600"/>
                </a:lnTo>
                <a:lnTo>
                  <a:pt x="72224" y="2781300"/>
                </a:lnTo>
                <a:lnTo>
                  <a:pt x="96564" y="2794000"/>
                </a:lnTo>
                <a:lnTo>
                  <a:pt x="121980" y="2819400"/>
                </a:lnTo>
                <a:lnTo>
                  <a:pt x="148151" y="2819400"/>
                </a:lnTo>
                <a:lnTo>
                  <a:pt x="213310" y="2844800"/>
                </a:lnTo>
                <a:lnTo>
                  <a:pt x="280041" y="2857500"/>
                </a:lnTo>
                <a:lnTo>
                  <a:pt x="308104" y="2857500"/>
                </a:lnTo>
                <a:lnTo>
                  <a:pt x="328441" y="2870200"/>
                </a:lnTo>
                <a:lnTo>
                  <a:pt x="341566" y="2895600"/>
                </a:lnTo>
                <a:lnTo>
                  <a:pt x="347999" y="2921000"/>
                </a:lnTo>
                <a:lnTo>
                  <a:pt x="347661" y="2971800"/>
                </a:lnTo>
                <a:lnTo>
                  <a:pt x="339675" y="3009900"/>
                </a:lnTo>
                <a:lnTo>
                  <a:pt x="326358" y="3048000"/>
                </a:lnTo>
                <a:lnTo>
                  <a:pt x="310026" y="3086100"/>
                </a:lnTo>
                <a:lnTo>
                  <a:pt x="285899" y="3136900"/>
                </a:lnTo>
                <a:lnTo>
                  <a:pt x="281646" y="3175000"/>
                </a:lnTo>
                <a:lnTo>
                  <a:pt x="303155" y="3200400"/>
                </a:lnTo>
                <a:lnTo>
                  <a:pt x="356317" y="3238500"/>
                </a:lnTo>
                <a:lnTo>
                  <a:pt x="376501" y="3251200"/>
                </a:lnTo>
                <a:lnTo>
                  <a:pt x="384460" y="3263900"/>
                </a:lnTo>
                <a:lnTo>
                  <a:pt x="380113" y="3289300"/>
                </a:lnTo>
                <a:lnTo>
                  <a:pt x="363378" y="3302000"/>
                </a:lnTo>
                <a:lnTo>
                  <a:pt x="342608" y="3327400"/>
                </a:lnTo>
                <a:lnTo>
                  <a:pt x="333624" y="3352800"/>
                </a:lnTo>
                <a:lnTo>
                  <a:pt x="335691" y="3390900"/>
                </a:lnTo>
                <a:lnTo>
                  <a:pt x="348075" y="3416300"/>
                </a:lnTo>
                <a:lnTo>
                  <a:pt x="371332" y="3454400"/>
                </a:lnTo>
                <a:lnTo>
                  <a:pt x="395552" y="3492500"/>
                </a:lnTo>
                <a:lnTo>
                  <a:pt x="420561" y="3530600"/>
                </a:lnTo>
                <a:lnTo>
                  <a:pt x="446182" y="3556000"/>
                </a:lnTo>
                <a:lnTo>
                  <a:pt x="468381" y="3594100"/>
                </a:lnTo>
                <a:lnTo>
                  <a:pt x="482014" y="3632200"/>
                </a:lnTo>
                <a:lnTo>
                  <a:pt x="487128" y="3683000"/>
                </a:lnTo>
                <a:lnTo>
                  <a:pt x="483774" y="3721100"/>
                </a:lnTo>
                <a:lnTo>
                  <a:pt x="477784" y="3759200"/>
                </a:lnTo>
                <a:lnTo>
                  <a:pt x="472741" y="3797300"/>
                </a:lnTo>
                <a:lnTo>
                  <a:pt x="468980" y="3835400"/>
                </a:lnTo>
                <a:lnTo>
                  <a:pt x="466832" y="3873500"/>
                </a:lnTo>
                <a:lnTo>
                  <a:pt x="470776" y="3911600"/>
                </a:lnTo>
                <a:lnTo>
                  <a:pt x="485181" y="3949700"/>
                </a:lnTo>
                <a:lnTo>
                  <a:pt x="509734" y="3987800"/>
                </a:lnTo>
                <a:lnTo>
                  <a:pt x="544125" y="4013200"/>
                </a:lnTo>
                <a:lnTo>
                  <a:pt x="592810" y="4038600"/>
                </a:lnTo>
                <a:lnTo>
                  <a:pt x="643702" y="4064000"/>
                </a:lnTo>
                <a:lnTo>
                  <a:pt x="750804" y="4089400"/>
                </a:lnTo>
                <a:lnTo>
                  <a:pt x="801138" y="4102100"/>
                </a:lnTo>
                <a:lnTo>
                  <a:pt x="1563039" y="4102100"/>
                </a:lnTo>
                <a:lnTo>
                  <a:pt x="1574894" y="4114800"/>
                </a:lnTo>
                <a:lnTo>
                  <a:pt x="1579467" y="4140200"/>
                </a:lnTo>
                <a:lnTo>
                  <a:pt x="1587643" y="4191000"/>
                </a:lnTo>
                <a:lnTo>
                  <a:pt x="1610513" y="4229100"/>
                </a:lnTo>
                <a:lnTo>
                  <a:pt x="1645588" y="4254500"/>
                </a:lnTo>
                <a:lnTo>
                  <a:pt x="1690376" y="4279900"/>
                </a:lnTo>
                <a:lnTo>
                  <a:pt x="1798304" y="4305300"/>
                </a:lnTo>
                <a:lnTo>
                  <a:pt x="2058839" y="4305300"/>
                </a:lnTo>
                <a:lnTo>
                  <a:pt x="2157078" y="4279900"/>
                </a:lnTo>
                <a:lnTo>
                  <a:pt x="2205809" y="4279900"/>
                </a:lnTo>
                <a:lnTo>
                  <a:pt x="2446343" y="4216400"/>
                </a:lnTo>
                <a:lnTo>
                  <a:pt x="2493301" y="4191000"/>
                </a:lnTo>
                <a:lnTo>
                  <a:pt x="2585721" y="4165600"/>
                </a:lnTo>
                <a:lnTo>
                  <a:pt x="2631100" y="4140200"/>
                </a:lnTo>
                <a:lnTo>
                  <a:pt x="2675870" y="4127500"/>
                </a:lnTo>
                <a:lnTo>
                  <a:pt x="2763420" y="4076700"/>
                </a:lnTo>
                <a:lnTo>
                  <a:pt x="2806116" y="4051300"/>
                </a:lnTo>
                <a:lnTo>
                  <a:pt x="2848040" y="4025900"/>
                </a:lnTo>
                <a:lnTo>
                  <a:pt x="2889149" y="4000500"/>
                </a:lnTo>
                <a:lnTo>
                  <a:pt x="2929402" y="3975100"/>
                </a:lnTo>
                <a:lnTo>
                  <a:pt x="2968758" y="3937000"/>
                </a:lnTo>
                <a:lnTo>
                  <a:pt x="3009545" y="3911600"/>
                </a:lnTo>
                <a:lnTo>
                  <a:pt x="3046842" y="3873500"/>
                </a:lnTo>
                <a:lnTo>
                  <a:pt x="3078183" y="3835400"/>
                </a:lnTo>
                <a:lnTo>
                  <a:pt x="3101105" y="3784600"/>
                </a:lnTo>
                <a:lnTo>
                  <a:pt x="3113144" y="3733800"/>
                </a:lnTo>
                <a:lnTo>
                  <a:pt x="3114156" y="3695700"/>
                </a:lnTo>
                <a:lnTo>
                  <a:pt x="3110217" y="3657600"/>
                </a:lnTo>
                <a:lnTo>
                  <a:pt x="3102754" y="3606800"/>
                </a:lnTo>
                <a:lnTo>
                  <a:pt x="3093192" y="3568700"/>
                </a:lnTo>
                <a:lnTo>
                  <a:pt x="3081767" y="3517900"/>
                </a:lnTo>
                <a:lnTo>
                  <a:pt x="3075091" y="3467100"/>
                </a:lnTo>
                <a:lnTo>
                  <a:pt x="3073181" y="3429000"/>
                </a:lnTo>
                <a:lnTo>
                  <a:pt x="3076053" y="3378200"/>
                </a:lnTo>
                <a:lnTo>
                  <a:pt x="3083721" y="3327400"/>
                </a:lnTo>
                <a:lnTo>
                  <a:pt x="3096202" y="3289300"/>
                </a:lnTo>
                <a:lnTo>
                  <a:pt x="3113509" y="3238500"/>
                </a:lnTo>
                <a:lnTo>
                  <a:pt x="3135660" y="3200400"/>
                </a:lnTo>
                <a:lnTo>
                  <a:pt x="3162669" y="3162300"/>
                </a:lnTo>
                <a:lnTo>
                  <a:pt x="3194551" y="3111500"/>
                </a:lnTo>
                <a:lnTo>
                  <a:pt x="3229465" y="3073400"/>
                </a:lnTo>
                <a:lnTo>
                  <a:pt x="3265701" y="3035300"/>
                </a:lnTo>
                <a:lnTo>
                  <a:pt x="3303262" y="2997200"/>
                </a:lnTo>
                <a:lnTo>
                  <a:pt x="3342148" y="2959100"/>
                </a:lnTo>
                <a:lnTo>
                  <a:pt x="3382359" y="2933700"/>
                </a:lnTo>
                <a:lnTo>
                  <a:pt x="3420590" y="2895600"/>
                </a:lnTo>
                <a:lnTo>
                  <a:pt x="3456748" y="2870200"/>
                </a:lnTo>
                <a:lnTo>
                  <a:pt x="3490901" y="2832100"/>
                </a:lnTo>
                <a:lnTo>
                  <a:pt x="3523114" y="2794000"/>
                </a:lnTo>
                <a:lnTo>
                  <a:pt x="3553457" y="2755900"/>
                </a:lnTo>
                <a:lnTo>
                  <a:pt x="3581996" y="2717800"/>
                </a:lnTo>
                <a:lnTo>
                  <a:pt x="3608799" y="2667000"/>
                </a:lnTo>
                <a:lnTo>
                  <a:pt x="3633933" y="2628900"/>
                </a:lnTo>
                <a:lnTo>
                  <a:pt x="3657785" y="2578100"/>
                </a:lnTo>
                <a:lnTo>
                  <a:pt x="3680293" y="2540000"/>
                </a:lnTo>
                <a:lnTo>
                  <a:pt x="3701481" y="2489200"/>
                </a:lnTo>
                <a:lnTo>
                  <a:pt x="3721374" y="2451100"/>
                </a:lnTo>
                <a:lnTo>
                  <a:pt x="3739997" y="2400300"/>
                </a:lnTo>
                <a:lnTo>
                  <a:pt x="3757375" y="2362200"/>
                </a:lnTo>
                <a:lnTo>
                  <a:pt x="3765454" y="2336800"/>
                </a:lnTo>
                <a:lnTo>
                  <a:pt x="2449531" y="2336800"/>
                </a:lnTo>
                <a:lnTo>
                  <a:pt x="2403716" y="2324100"/>
                </a:lnTo>
                <a:lnTo>
                  <a:pt x="2362795" y="2311400"/>
                </a:lnTo>
                <a:lnTo>
                  <a:pt x="2340797" y="2286000"/>
                </a:lnTo>
                <a:lnTo>
                  <a:pt x="1574420" y="2286000"/>
                </a:lnTo>
                <a:lnTo>
                  <a:pt x="1535236" y="2260600"/>
                </a:lnTo>
                <a:lnTo>
                  <a:pt x="1503890" y="2222500"/>
                </a:lnTo>
                <a:lnTo>
                  <a:pt x="1483051" y="2184400"/>
                </a:lnTo>
                <a:lnTo>
                  <a:pt x="1475390" y="2146300"/>
                </a:lnTo>
                <a:lnTo>
                  <a:pt x="1482999" y="2095500"/>
                </a:lnTo>
                <a:lnTo>
                  <a:pt x="1504403" y="2057400"/>
                </a:lnTo>
                <a:lnTo>
                  <a:pt x="1536900" y="2019300"/>
                </a:lnTo>
                <a:lnTo>
                  <a:pt x="1577787" y="2006600"/>
                </a:lnTo>
                <a:lnTo>
                  <a:pt x="1374806" y="2006600"/>
                </a:lnTo>
                <a:lnTo>
                  <a:pt x="1343392" y="1968500"/>
                </a:lnTo>
                <a:lnTo>
                  <a:pt x="1316221" y="1917700"/>
                </a:lnTo>
                <a:lnTo>
                  <a:pt x="1294775" y="1879600"/>
                </a:lnTo>
                <a:lnTo>
                  <a:pt x="1280539" y="1828800"/>
                </a:lnTo>
                <a:lnTo>
                  <a:pt x="1274997" y="1778000"/>
                </a:lnTo>
                <a:lnTo>
                  <a:pt x="1275805" y="1727200"/>
                </a:lnTo>
                <a:lnTo>
                  <a:pt x="1278773" y="1676400"/>
                </a:lnTo>
                <a:lnTo>
                  <a:pt x="1282916" y="1638300"/>
                </a:lnTo>
                <a:lnTo>
                  <a:pt x="1287244" y="1587500"/>
                </a:lnTo>
                <a:lnTo>
                  <a:pt x="1290770" y="1536700"/>
                </a:lnTo>
                <a:lnTo>
                  <a:pt x="1293303" y="1511300"/>
                </a:lnTo>
                <a:lnTo>
                  <a:pt x="1294837" y="1485900"/>
                </a:lnTo>
                <a:lnTo>
                  <a:pt x="913682" y="1485900"/>
                </a:lnTo>
                <a:lnTo>
                  <a:pt x="726954" y="1320800"/>
                </a:lnTo>
                <a:lnTo>
                  <a:pt x="756039" y="1270000"/>
                </a:lnTo>
                <a:lnTo>
                  <a:pt x="786377" y="1231900"/>
                </a:lnTo>
                <a:lnTo>
                  <a:pt x="818047" y="1206500"/>
                </a:lnTo>
                <a:lnTo>
                  <a:pt x="851131" y="1168400"/>
                </a:lnTo>
                <a:lnTo>
                  <a:pt x="885708" y="1130300"/>
                </a:lnTo>
                <a:lnTo>
                  <a:pt x="921861" y="1104900"/>
                </a:lnTo>
                <a:lnTo>
                  <a:pt x="959668" y="1079500"/>
                </a:lnTo>
                <a:lnTo>
                  <a:pt x="999212" y="1054100"/>
                </a:lnTo>
                <a:lnTo>
                  <a:pt x="1040572" y="1028700"/>
                </a:lnTo>
                <a:lnTo>
                  <a:pt x="1083829" y="1016000"/>
                </a:lnTo>
                <a:lnTo>
                  <a:pt x="1129063" y="1003300"/>
                </a:lnTo>
                <a:lnTo>
                  <a:pt x="1176356" y="990600"/>
                </a:lnTo>
                <a:lnTo>
                  <a:pt x="1225853" y="977900"/>
                </a:lnTo>
                <a:lnTo>
                  <a:pt x="2125666" y="977900"/>
                </a:lnTo>
                <a:lnTo>
                  <a:pt x="2132473" y="965200"/>
                </a:lnTo>
                <a:lnTo>
                  <a:pt x="2152616" y="939800"/>
                </a:lnTo>
                <a:lnTo>
                  <a:pt x="2171624" y="914400"/>
                </a:lnTo>
                <a:lnTo>
                  <a:pt x="2188635" y="876300"/>
                </a:lnTo>
                <a:lnTo>
                  <a:pt x="2202064" y="825500"/>
                </a:lnTo>
                <a:lnTo>
                  <a:pt x="2198647" y="787400"/>
                </a:lnTo>
                <a:lnTo>
                  <a:pt x="1909260" y="787400"/>
                </a:lnTo>
                <a:lnTo>
                  <a:pt x="1838572" y="609600"/>
                </a:lnTo>
                <a:lnTo>
                  <a:pt x="1887757" y="584200"/>
                </a:lnTo>
                <a:lnTo>
                  <a:pt x="1938742" y="558800"/>
                </a:lnTo>
                <a:lnTo>
                  <a:pt x="2045493" y="533400"/>
                </a:lnTo>
                <a:lnTo>
                  <a:pt x="2095914" y="520700"/>
                </a:lnTo>
                <a:lnTo>
                  <a:pt x="3480339" y="520700"/>
                </a:lnTo>
                <a:lnTo>
                  <a:pt x="3446860" y="482600"/>
                </a:lnTo>
                <a:lnTo>
                  <a:pt x="3412269" y="444500"/>
                </a:lnTo>
                <a:lnTo>
                  <a:pt x="3376580" y="419100"/>
                </a:lnTo>
                <a:lnTo>
                  <a:pt x="3339808" y="381000"/>
                </a:lnTo>
                <a:lnTo>
                  <a:pt x="3301967" y="355600"/>
                </a:lnTo>
                <a:lnTo>
                  <a:pt x="3263072" y="330200"/>
                </a:lnTo>
                <a:lnTo>
                  <a:pt x="3223136" y="304800"/>
                </a:lnTo>
                <a:lnTo>
                  <a:pt x="3182175" y="279400"/>
                </a:lnTo>
                <a:lnTo>
                  <a:pt x="3140203" y="254000"/>
                </a:lnTo>
                <a:lnTo>
                  <a:pt x="3097234" y="228600"/>
                </a:lnTo>
                <a:lnTo>
                  <a:pt x="3053283" y="203200"/>
                </a:lnTo>
                <a:lnTo>
                  <a:pt x="3008364" y="190500"/>
                </a:lnTo>
                <a:lnTo>
                  <a:pt x="2962492" y="165100"/>
                </a:lnTo>
                <a:lnTo>
                  <a:pt x="2915681" y="152400"/>
                </a:lnTo>
                <a:lnTo>
                  <a:pt x="2867945" y="127000"/>
                </a:lnTo>
                <a:lnTo>
                  <a:pt x="2528535" y="38100"/>
                </a:lnTo>
                <a:close/>
              </a:path>
              <a:path w="3886200" h="4305300">
                <a:moveTo>
                  <a:pt x="1205019" y="4102100"/>
                </a:moveTo>
                <a:lnTo>
                  <a:pt x="851516" y="4102100"/>
                </a:lnTo>
                <a:lnTo>
                  <a:pt x="901935" y="4114800"/>
                </a:lnTo>
                <a:lnTo>
                  <a:pt x="1154461" y="4114800"/>
                </a:lnTo>
                <a:lnTo>
                  <a:pt x="1205019" y="4102100"/>
                </a:lnTo>
                <a:close/>
              </a:path>
              <a:path w="3886200" h="4305300">
                <a:moveTo>
                  <a:pt x="2653908" y="2044700"/>
                </a:moveTo>
                <a:lnTo>
                  <a:pt x="2441225" y="2044700"/>
                </a:lnTo>
                <a:lnTo>
                  <a:pt x="2487910" y="2057400"/>
                </a:lnTo>
                <a:lnTo>
                  <a:pt x="2528953" y="2070100"/>
                </a:lnTo>
                <a:lnTo>
                  <a:pt x="2561658" y="2108200"/>
                </a:lnTo>
                <a:lnTo>
                  <a:pt x="2583331" y="2146300"/>
                </a:lnTo>
                <a:lnTo>
                  <a:pt x="2591276" y="2184400"/>
                </a:lnTo>
                <a:lnTo>
                  <a:pt x="2583903" y="2235200"/>
                </a:lnTo>
                <a:lnTo>
                  <a:pt x="2563205" y="2273300"/>
                </a:lnTo>
                <a:lnTo>
                  <a:pt x="2532018" y="2311400"/>
                </a:lnTo>
                <a:lnTo>
                  <a:pt x="2493181" y="2324100"/>
                </a:lnTo>
                <a:lnTo>
                  <a:pt x="2449531" y="2336800"/>
                </a:lnTo>
                <a:lnTo>
                  <a:pt x="3765454" y="2336800"/>
                </a:lnTo>
                <a:lnTo>
                  <a:pt x="3773533" y="2311400"/>
                </a:lnTo>
                <a:lnTo>
                  <a:pt x="3788496" y="2260600"/>
                </a:lnTo>
                <a:lnTo>
                  <a:pt x="3802288" y="2209800"/>
                </a:lnTo>
                <a:lnTo>
                  <a:pt x="3814935" y="2171700"/>
                </a:lnTo>
                <a:lnTo>
                  <a:pt x="3826462" y="2120900"/>
                </a:lnTo>
                <a:lnTo>
                  <a:pt x="3834286" y="2082800"/>
                </a:lnTo>
                <a:lnTo>
                  <a:pt x="2704839" y="2082800"/>
                </a:lnTo>
                <a:lnTo>
                  <a:pt x="2653908" y="2044700"/>
                </a:lnTo>
                <a:close/>
              </a:path>
              <a:path w="3886200" h="4305300">
                <a:moveTo>
                  <a:pt x="2585999" y="1993900"/>
                </a:moveTo>
                <a:lnTo>
                  <a:pt x="1624361" y="1993900"/>
                </a:lnTo>
                <a:lnTo>
                  <a:pt x="1668090" y="2006600"/>
                </a:lnTo>
                <a:lnTo>
                  <a:pt x="1707336" y="2032000"/>
                </a:lnTo>
                <a:lnTo>
                  <a:pt x="1739110" y="2057400"/>
                </a:lnTo>
                <a:lnTo>
                  <a:pt x="1760425" y="2095500"/>
                </a:lnTo>
                <a:lnTo>
                  <a:pt x="1768290" y="2146300"/>
                </a:lnTo>
                <a:lnTo>
                  <a:pt x="1760524" y="2184400"/>
                </a:lnTo>
                <a:lnTo>
                  <a:pt x="1738901" y="2235200"/>
                </a:lnTo>
                <a:lnTo>
                  <a:pt x="1706209" y="2260600"/>
                </a:lnTo>
                <a:lnTo>
                  <a:pt x="1665237" y="2286000"/>
                </a:lnTo>
                <a:lnTo>
                  <a:pt x="2340797" y="2286000"/>
                </a:lnTo>
                <a:lnTo>
                  <a:pt x="2329799" y="2273300"/>
                </a:lnTo>
                <a:lnTo>
                  <a:pt x="2307760" y="2235200"/>
                </a:lnTo>
                <a:lnTo>
                  <a:pt x="2299709" y="2197100"/>
                </a:lnTo>
                <a:lnTo>
                  <a:pt x="2307195" y="2146300"/>
                </a:lnTo>
                <a:lnTo>
                  <a:pt x="2327936" y="2108200"/>
                </a:lnTo>
                <a:lnTo>
                  <a:pt x="2359086" y="2070100"/>
                </a:lnTo>
                <a:lnTo>
                  <a:pt x="2397798" y="2057400"/>
                </a:lnTo>
                <a:lnTo>
                  <a:pt x="2441225" y="2044700"/>
                </a:lnTo>
                <a:lnTo>
                  <a:pt x="2653908" y="2044700"/>
                </a:lnTo>
                <a:lnTo>
                  <a:pt x="2585999" y="1993900"/>
                </a:lnTo>
                <a:close/>
              </a:path>
              <a:path w="3886200" h="4305300">
                <a:moveTo>
                  <a:pt x="3791117" y="1041400"/>
                </a:moveTo>
                <a:lnTo>
                  <a:pt x="2867247" y="1041400"/>
                </a:lnTo>
                <a:lnTo>
                  <a:pt x="2894352" y="1054100"/>
                </a:lnTo>
                <a:lnTo>
                  <a:pt x="2921441" y="1054100"/>
                </a:lnTo>
                <a:lnTo>
                  <a:pt x="2948268" y="1066800"/>
                </a:lnTo>
                <a:lnTo>
                  <a:pt x="2974587" y="1066800"/>
                </a:lnTo>
                <a:lnTo>
                  <a:pt x="3021014" y="1092200"/>
                </a:lnTo>
                <a:lnTo>
                  <a:pt x="3066141" y="1104900"/>
                </a:lnTo>
                <a:lnTo>
                  <a:pt x="3109784" y="1130300"/>
                </a:lnTo>
                <a:lnTo>
                  <a:pt x="3151758" y="1155700"/>
                </a:lnTo>
                <a:lnTo>
                  <a:pt x="3191881" y="1181100"/>
                </a:lnTo>
                <a:lnTo>
                  <a:pt x="3229966" y="1206500"/>
                </a:lnTo>
                <a:lnTo>
                  <a:pt x="3265831" y="1244600"/>
                </a:lnTo>
                <a:lnTo>
                  <a:pt x="3299291" y="1282700"/>
                </a:lnTo>
                <a:lnTo>
                  <a:pt x="3330162" y="1320800"/>
                </a:lnTo>
                <a:lnTo>
                  <a:pt x="3355619" y="1358900"/>
                </a:lnTo>
                <a:lnTo>
                  <a:pt x="3375054" y="1397000"/>
                </a:lnTo>
                <a:lnTo>
                  <a:pt x="3388559" y="1447800"/>
                </a:lnTo>
                <a:lnTo>
                  <a:pt x="3396224" y="1485900"/>
                </a:lnTo>
                <a:lnTo>
                  <a:pt x="3398141" y="1524000"/>
                </a:lnTo>
                <a:lnTo>
                  <a:pt x="3394403" y="1574800"/>
                </a:lnTo>
                <a:lnTo>
                  <a:pt x="3385099" y="1612900"/>
                </a:lnTo>
                <a:lnTo>
                  <a:pt x="3370322" y="1651000"/>
                </a:lnTo>
                <a:lnTo>
                  <a:pt x="3350163" y="1689100"/>
                </a:lnTo>
                <a:lnTo>
                  <a:pt x="3324714" y="1727200"/>
                </a:lnTo>
                <a:lnTo>
                  <a:pt x="3294066" y="1752600"/>
                </a:lnTo>
                <a:lnTo>
                  <a:pt x="3258310" y="1790700"/>
                </a:lnTo>
                <a:lnTo>
                  <a:pt x="3217538" y="1816100"/>
                </a:lnTo>
                <a:lnTo>
                  <a:pt x="3175991" y="1828800"/>
                </a:lnTo>
                <a:lnTo>
                  <a:pt x="3132558" y="1854200"/>
                </a:lnTo>
                <a:lnTo>
                  <a:pt x="3042862" y="1879600"/>
                </a:lnTo>
                <a:lnTo>
                  <a:pt x="2942456" y="1905000"/>
                </a:lnTo>
                <a:lnTo>
                  <a:pt x="2894765" y="1917700"/>
                </a:lnTo>
                <a:lnTo>
                  <a:pt x="2849529" y="1943100"/>
                </a:lnTo>
                <a:lnTo>
                  <a:pt x="2807333" y="1968500"/>
                </a:lnTo>
                <a:lnTo>
                  <a:pt x="2768762" y="1993900"/>
                </a:lnTo>
                <a:lnTo>
                  <a:pt x="2734402" y="2032000"/>
                </a:lnTo>
                <a:lnTo>
                  <a:pt x="2704839" y="2082800"/>
                </a:lnTo>
                <a:lnTo>
                  <a:pt x="3834286" y="2082800"/>
                </a:lnTo>
                <a:lnTo>
                  <a:pt x="3846254" y="2019300"/>
                </a:lnTo>
                <a:lnTo>
                  <a:pt x="3854569" y="1968500"/>
                </a:lnTo>
                <a:lnTo>
                  <a:pt x="3861863" y="1917700"/>
                </a:lnTo>
                <a:lnTo>
                  <a:pt x="3868161" y="1866900"/>
                </a:lnTo>
                <a:lnTo>
                  <a:pt x="3873488" y="1816100"/>
                </a:lnTo>
                <a:lnTo>
                  <a:pt x="3877869" y="1765300"/>
                </a:lnTo>
                <a:lnTo>
                  <a:pt x="3881328" y="1714500"/>
                </a:lnTo>
                <a:lnTo>
                  <a:pt x="3883892" y="1663700"/>
                </a:lnTo>
                <a:lnTo>
                  <a:pt x="3885584" y="1612900"/>
                </a:lnTo>
                <a:lnTo>
                  <a:pt x="3879603" y="1524000"/>
                </a:lnTo>
                <a:lnTo>
                  <a:pt x="3876016" y="1473200"/>
                </a:lnTo>
                <a:lnTo>
                  <a:pt x="3871995" y="1422400"/>
                </a:lnTo>
                <a:lnTo>
                  <a:pt x="3867024" y="1371600"/>
                </a:lnTo>
                <a:lnTo>
                  <a:pt x="3860428" y="1320800"/>
                </a:lnTo>
                <a:lnTo>
                  <a:pt x="3852214" y="1270000"/>
                </a:lnTo>
                <a:lnTo>
                  <a:pt x="3842386" y="1219200"/>
                </a:lnTo>
                <a:lnTo>
                  <a:pt x="3830951" y="1168400"/>
                </a:lnTo>
                <a:lnTo>
                  <a:pt x="3817915" y="1117600"/>
                </a:lnTo>
                <a:lnTo>
                  <a:pt x="3803283" y="1079500"/>
                </a:lnTo>
                <a:lnTo>
                  <a:pt x="3791117" y="1041400"/>
                </a:lnTo>
                <a:close/>
              </a:path>
              <a:path w="3886200" h="4305300">
                <a:moveTo>
                  <a:pt x="2125666" y="977900"/>
                </a:moveTo>
                <a:lnTo>
                  <a:pt x="1320233" y="977900"/>
                </a:lnTo>
                <a:lnTo>
                  <a:pt x="1364297" y="990600"/>
                </a:lnTo>
                <a:lnTo>
                  <a:pt x="1405729" y="1003300"/>
                </a:lnTo>
                <a:lnTo>
                  <a:pt x="1444120" y="1028700"/>
                </a:lnTo>
                <a:lnTo>
                  <a:pt x="1479059" y="1054100"/>
                </a:lnTo>
                <a:lnTo>
                  <a:pt x="1510136" y="1092200"/>
                </a:lnTo>
                <a:lnTo>
                  <a:pt x="1536940" y="1130300"/>
                </a:lnTo>
                <a:lnTo>
                  <a:pt x="1559063" y="1168400"/>
                </a:lnTo>
                <a:lnTo>
                  <a:pt x="1576093" y="1206500"/>
                </a:lnTo>
                <a:lnTo>
                  <a:pt x="1587620" y="1257300"/>
                </a:lnTo>
                <a:lnTo>
                  <a:pt x="1593162" y="1308100"/>
                </a:lnTo>
                <a:lnTo>
                  <a:pt x="1593744" y="1358900"/>
                </a:lnTo>
                <a:lnTo>
                  <a:pt x="1590056" y="1409700"/>
                </a:lnTo>
                <a:lnTo>
                  <a:pt x="1582789" y="1447800"/>
                </a:lnTo>
                <a:lnTo>
                  <a:pt x="1562473" y="1549400"/>
                </a:lnTo>
                <a:lnTo>
                  <a:pt x="1555896" y="1587500"/>
                </a:lnTo>
                <a:lnTo>
                  <a:pt x="1553546" y="1638300"/>
                </a:lnTo>
                <a:lnTo>
                  <a:pt x="1556067" y="1689100"/>
                </a:lnTo>
                <a:lnTo>
                  <a:pt x="1564100" y="1727200"/>
                </a:lnTo>
                <a:lnTo>
                  <a:pt x="1578288" y="1778000"/>
                </a:lnTo>
                <a:lnTo>
                  <a:pt x="1599275" y="1816100"/>
                </a:lnTo>
                <a:lnTo>
                  <a:pt x="1627701" y="1866900"/>
                </a:lnTo>
                <a:lnTo>
                  <a:pt x="1374806" y="2006600"/>
                </a:lnTo>
                <a:lnTo>
                  <a:pt x="1577787" y="2006600"/>
                </a:lnTo>
                <a:lnTo>
                  <a:pt x="1624361" y="1993900"/>
                </a:lnTo>
                <a:lnTo>
                  <a:pt x="2585999" y="1993900"/>
                </a:lnTo>
                <a:lnTo>
                  <a:pt x="2467159" y="1905000"/>
                </a:lnTo>
                <a:lnTo>
                  <a:pt x="2491891" y="1866900"/>
                </a:lnTo>
                <a:lnTo>
                  <a:pt x="2519806" y="1828800"/>
                </a:lnTo>
                <a:lnTo>
                  <a:pt x="2550776" y="1790700"/>
                </a:lnTo>
                <a:lnTo>
                  <a:pt x="2584670" y="1765300"/>
                </a:lnTo>
                <a:lnTo>
                  <a:pt x="2621358" y="1739900"/>
                </a:lnTo>
                <a:lnTo>
                  <a:pt x="2660710" y="1714500"/>
                </a:lnTo>
                <a:lnTo>
                  <a:pt x="2702598" y="1689100"/>
                </a:lnTo>
                <a:lnTo>
                  <a:pt x="2746891" y="1676400"/>
                </a:lnTo>
                <a:lnTo>
                  <a:pt x="2793460" y="1663700"/>
                </a:lnTo>
                <a:lnTo>
                  <a:pt x="2922142" y="1625600"/>
                </a:lnTo>
                <a:lnTo>
                  <a:pt x="2964173" y="1600200"/>
                </a:lnTo>
                <a:lnTo>
                  <a:pt x="2981723" y="1600200"/>
                </a:lnTo>
                <a:lnTo>
                  <a:pt x="2998462" y="1587500"/>
                </a:lnTo>
                <a:lnTo>
                  <a:pt x="3013845" y="1574800"/>
                </a:lnTo>
                <a:lnTo>
                  <a:pt x="2128530" y="1574800"/>
                </a:lnTo>
                <a:lnTo>
                  <a:pt x="2094804" y="1549400"/>
                </a:lnTo>
                <a:lnTo>
                  <a:pt x="2073646" y="1511300"/>
                </a:lnTo>
                <a:lnTo>
                  <a:pt x="2066855" y="1460500"/>
                </a:lnTo>
                <a:lnTo>
                  <a:pt x="2075827" y="1422400"/>
                </a:lnTo>
                <a:lnTo>
                  <a:pt x="2099227" y="1384300"/>
                </a:lnTo>
                <a:lnTo>
                  <a:pt x="2134381" y="1371600"/>
                </a:lnTo>
                <a:lnTo>
                  <a:pt x="2178615" y="1358900"/>
                </a:lnTo>
                <a:lnTo>
                  <a:pt x="2987080" y="1358900"/>
                </a:lnTo>
                <a:lnTo>
                  <a:pt x="2944348" y="1333500"/>
                </a:lnTo>
                <a:lnTo>
                  <a:pt x="2897774" y="1308100"/>
                </a:lnTo>
                <a:lnTo>
                  <a:pt x="2848029" y="1295400"/>
                </a:lnTo>
                <a:lnTo>
                  <a:pt x="2051234" y="1295400"/>
                </a:lnTo>
                <a:lnTo>
                  <a:pt x="2042007" y="1244600"/>
                </a:lnTo>
                <a:lnTo>
                  <a:pt x="2041441" y="1193800"/>
                </a:lnTo>
                <a:lnTo>
                  <a:pt x="2048849" y="1143000"/>
                </a:lnTo>
                <a:lnTo>
                  <a:pt x="2063545" y="1092200"/>
                </a:lnTo>
                <a:lnTo>
                  <a:pt x="2084842" y="1041400"/>
                </a:lnTo>
                <a:lnTo>
                  <a:pt x="2112054" y="1003300"/>
                </a:lnTo>
                <a:lnTo>
                  <a:pt x="2125666" y="977900"/>
                </a:lnTo>
                <a:close/>
              </a:path>
              <a:path w="3886200" h="4305300">
                <a:moveTo>
                  <a:pt x="2987080" y="1358900"/>
                </a:moveTo>
                <a:lnTo>
                  <a:pt x="2178615" y="1358900"/>
                </a:lnTo>
                <a:lnTo>
                  <a:pt x="2222916" y="1371600"/>
                </a:lnTo>
                <a:lnTo>
                  <a:pt x="2256734" y="1397000"/>
                </a:lnTo>
                <a:lnTo>
                  <a:pt x="2278057" y="1435100"/>
                </a:lnTo>
                <a:lnTo>
                  <a:pt x="2284876" y="1473200"/>
                </a:lnTo>
                <a:lnTo>
                  <a:pt x="2275482" y="1524000"/>
                </a:lnTo>
                <a:lnTo>
                  <a:pt x="2251497" y="1549400"/>
                </a:lnTo>
                <a:lnTo>
                  <a:pt x="2216238" y="1574800"/>
                </a:lnTo>
                <a:lnTo>
                  <a:pt x="3013845" y="1574800"/>
                </a:lnTo>
                <a:lnTo>
                  <a:pt x="3027330" y="1562100"/>
                </a:lnTo>
                <a:lnTo>
                  <a:pt x="3051103" y="1524000"/>
                </a:lnTo>
                <a:lnTo>
                  <a:pt x="3058409" y="1473200"/>
                </a:lnTo>
                <a:lnTo>
                  <a:pt x="3049667" y="1435100"/>
                </a:lnTo>
                <a:lnTo>
                  <a:pt x="3025298" y="1397000"/>
                </a:lnTo>
                <a:lnTo>
                  <a:pt x="2987080" y="1358900"/>
                </a:lnTo>
                <a:close/>
              </a:path>
              <a:path w="3886200" h="4305300">
                <a:moveTo>
                  <a:pt x="1166812" y="1282700"/>
                </a:moveTo>
                <a:lnTo>
                  <a:pt x="1115079" y="1295400"/>
                </a:lnTo>
                <a:lnTo>
                  <a:pt x="1071861" y="1320800"/>
                </a:lnTo>
                <a:lnTo>
                  <a:pt x="1033310" y="1346200"/>
                </a:lnTo>
                <a:lnTo>
                  <a:pt x="998821" y="1371600"/>
                </a:lnTo>
                <a:lnTo>
                  <a:pt x="967790" y="1409700"/>
                </a:lnTo>
                <a:lnTo>
                  <a:pt x="939611" y="1435100"/>
                </a:lnTo>
                <a:lnTo>
                  <a:pt x="913682" y="1485900"/>
                </a:lnTo>
                <a:lnTo>
                  <a:pt x="1294837" y="1485900"/>
                </a:lnTo>
                <a:lnTo>
                  <a:pt x="1295604" y="1473200"/>
                </a:lnTo>
                <a:lnTo>
                  <a:pt x="1296012" y="1435100"/>
                </a:lnTo>
                <a:lnTo>
                  <a:pt x="1292866" y="1397000"/>
                </a:lnTo>
                <a:lnTo>
                  <a:pt x="1277287" y="1346200"/>
                </a:lnTo>
                <a:lnTo>
                  <a:pt x="1249818" y="1308100"/>
                </a:lnTo>
                <a:lnTo>
                  <a:pt x="1212359" y="1295400"/>
                </a:lnTo>
                <a:lnTo>
                  <a:pt x="1166812" y="1282700"/>
                </a:lnTo>
                <a:close/>
              </a:path>
              <a:path w="3886200" h="4305300">
                <a:moveTo>
                  <a:pt x="2795784" y="1282700"/>
                </a:moveTo>
                <a:lnTo>
                  <a:pt x="2213604" y="1282700"/>
                </a:lnTo>
                <a:lnTo>
                  <a:pt x="2051234" y="1295400"/>
                </a:lnTo>
                <a:lnTo>
                  <a:pt x="2848029" y="1295400"/>
                </a:lnTo>
                <a:lnTo>
                  <a:pt x="2795784" y="1282700"/>
                </a:lnTo>
                <a:close/>
              </a:path>
              <a:path w="3886200" h="4305300">
                <a:moveTo>
                  <a:pt x="2770625" y="1270000"/>
                </a:moveTo>
                <a:lnTo>
                  <a:pt x="2268327" y="1270000"/>
                </a:lnTo>
                <a:lnTo>
                  <a:pt x="2267324" y="1282700"/>
                </a:lnTo>
                <a:lnTo>
                  <a:pt x="2779795" y="1282700"/>
                </a:lnTo>
                <a:lnTo>
                  <a:pt x="2770625" y="1270000"/>
                </a:lnTo>
                <a:close/>
              </a:path>
              <a:path w="3886200" h="4305300">
                <a:moveTo>
                  <a:pt x="3480339" y="520700"/>
                </a:moveTo>
                <a:lnTo>
                  <a:pt x="2196489" y="520700"/>
                </a:lnTo>
                <a:lnTo>
                  <a:pt x="2295518" y="546100"/>
                </a:lnTo>
                <a:lnTo>
                  <a:pt x="2338164" y="558800"/>
                </a:lnTo>
                <a:lnTo>
                  <a:pt x="2374752" y="596900"/>
                </a:lnTo>
                <a:lnTo>
                  <a:pt x="2404947" y="622300"/>
                </a:lnTo>
                <a:lnTo>
                  <a:pt x="2428416" y="660400"/>
                </a:lnTo>
                <a:lnTo>
                  <a:pt x="2444823" y="698500"/>
                </a:lnTo>
                <a:lnTo>
                  <a:pt x="2453834" y="749300"/>
                </a:lnTo>
                <a:lnTo>
                  <a:pt x="2455115" y="787400"/>
                </a:lnTo>
                <a:lnTo>
                  <a:pt x="2448331" y="838200"/>
                </a:lnTo>
                <a:lnTo>
                  <a:pt x="2433148" y="876300"/>
                </a:lnTo>
                <a:lnTo>
                  <a:pt x="2416844" y="914400"/>
                </a:lnTo>
                <a:lnTo>
                  <a:pt x="2397663" y="952500"/>
                </a:lnTo>
                <a:lnTo>
                  <a:pt x="2376164" y="977900"/>
                </a:lnTo>
                <a:lnTo>
                  <a:pt x="2352909" y="1016000"/>
                </a:lnTo>
                <a:lnTo>
                  <a:pt x="2325468" y="1054100"/>
                </a:lnTo>
                <a:lnTo>
                  <a:pt x="2302178" y="1092200"/>
                </a:lnTo>
                <a:lnTo>
                  <a:pt x="2283980" y="1130300"/>
                </a:lnTo>
                <a:lnTo>
                  <a:pt x="2271815" y="1168400"/>
                </a:lnTo>
                <a:lnTo>
                  <a:pt x="2266622" y="1219200"/>
                </a:lnTo>
                <a:lnTo>
                  <a:pt x="2269343" y="1270000"/>
                </a:lnTo>
                <a:lnTo>
                  <a:pt x="2764796" y="1270000"/>
                </a:lnTo>
                <a:lnTo>
                  <a:pt x="2782233" y="1219200"/>
                </a:lnTo>
                <a:lnTo>
                  <a:pt x="2799537" y="1168400"/>
                </a:lnTo>
                <a:lnTo>
                  <a:pt x="2816459" y="1117600"/>
                </a:lnTo>
                <a:lnTo>
                  <a:pt x="2832754" y="1054100"/>
                </a:lnTo>
                <a:lnTo>
                  <a:pt x="2838724" y="1054100"/>
                </a:lnTo>
                <a:lnTo>
                  <a:pt x="2846766" y="1041400"/>
                </a:lnTo>
                <a:lnTo>
                  <a:pt x="3791117" y="1041400"/>
                </a:lnTo>
                <a:lnTo>
                  <a:pt x="3787062" y="1028700"/>
                </a:lnTo>
                <a:lnTo>
                  <a:pt x="3769257" y="977900"/>
                </a:lnTo>
                <a:lnTo>
                  <a:pt x="3749874" y="927100"/>
                </a:lnTo>
                <a:lnTo>
                  <a:pt x="3728920" y="889000"/>
                </a:lnTo>
                <a:lnTo>
                  <a:pt x="3706399" y="838200"/>
                </a:lnTo>
                <a:lnTo>
                  <a:pt x="3682338" y="787400"/>
                </a:lnTo>
                <a:lnTo>
                  <a:pt x="3657048" y="749300"/>
                </a:lnTo>
                <a:lnTo>
                  <a:pt x="3630545" y="711200"/>
                </a:lnTo>
                <a:lnTo>
                  <a:pt x="3602844" y="660400"/>
                </a:lnTo>
                <a:lnTo>
                  <a:pt x="3573958" y="622300"/>
                </a:lnTo>
                <a:lnTo>
                  <a:pt x="3543903" y="584200"/>
                </a:lnTo>
                <a:lnTo>
                  <a:pt x="3512691" y="546100"/>
                </a:lnTo>
                <a:lnTo>
                  <a:pt x="3480339" y="520700"/>
                </a:lnTo>
                <a:close/>
              </a:path>
              <a:path w="3886200" h="4305300">
                <a:moveTo>
                  <a:pt x="2124753" y="723900"/>
                </a:moveTo>
                <a:lnTo>
                  <a:pt x="2035753" y="723900"/>
                </a:lnTo>
                <a:lnTo>
                  <a:pt x="2016415" y="736600"/>
                </a:lnTo>
                <a:lnTo>
                  <a:pt x="1997323" y="736600"/>
                </a:lnTo>
                <a:lnTo>
                  <a:pt x="1978615" y="749300"/>
                </a:lnTo>
                <a:lnTo>
                  <a:pt x="1961279" y="749300"/>
                </a:lnTo>
                <a:lnTo>
                  <a:pt x="1926989" y="774700"/>
                </a:lnTo>
                <a:lnTo>
                  <a:pt x="1909260" y="787400"/>
                </a:lnTo>
                <a:lnTo>
                  <a:pt x="2198647" y="787400"/>
                </a:lnTo>
                <a:lnTo>
                  <a:pt x="2179778" y="762000"/>
                </a:lnTo>
                <a:lnTo>
                  <a:pt x="2146852" y="736600"/>
                </a:lnTo>
                <a:lnTo>
                  <a:pt x="2124753" y="723900"/>
                </a:lnTo>
                <a:close/>
              </a:path>
              <a:path w="3886200" h="4305300">
                <a:moveTo>
                  <a:pt x="2381550" y="12700"/>
                </a:moveTo>
                <a:lnTo>
                  <a:pt x="1835889" y="12700"/>
                </a:lnTo>
                <a:lnTo>
                  <a:pt x="1785822" y="25400"/>
                </a:lnTo>
                <a:lnTo>
                  <a:pt x="1735687" y="25400"/>
                </a:lnTo>
                <a:lnTo>
                  <a:pt x="1685486" y="38100"/>
                </a:lnTo>
                <a:lnTo>
                  <a:pt x="2479636" y="38100"/>
                </a:lnTo>
                <a:lnTo>
                  <a:pt x="2381550" y="12700"/>
                </a:lnTo>
                <a:close/>
              </a:path>
              <a:path w="3886200" h="4305300">
                <a:moveTo>
                  <a:pt x="2233730" y="0"/>
                </a:moveTo>
                <a:lnTo>
                  <a:pt x="1935811" y="0"/>
                </a:lnTo>
                <a:lnTo>
                  <a:pt x="1885886" y="12700"/>
                </a:lnTo>
                <a:lnTo>
                  <a:pt x="2283093" y="12700"/>
                </a:lnTo>
                <a:lnTo>
                  <a:pt x="2233730" y="0"/>
                </a:lnTo>
                <a:close/>
              </a:path>
            </a:pathLst>
          </a:custGeom>
          <a:solidFill>
            <a:srgbClr val="FFD400"/>
          </a:solidFill>
        </p:spPr>
        <p:txBody>
          <a:bodyPr wrap="square" lIns="0" tIns="0" rIns="0" bIns="0" rtlCol="0"/>
          <a:lstStyle/>
          <a:p>
            <a:pPr defTabSz="829129"/>
            <a:endParaRPr sz="1799" kern="0" dirty="0">
              <a:solidFill>
                <a:prstClr val="black"/>
              </a:solidFill>
              <a:latin typeface="Calibri"/>
            </a:endParaRPr>
          </a:p>
        </p:txBody>
      </p:sp>
      <p:sp>
        <p:nvSpPr>
          <p:cNvPr id="4" name="Rectangle 396">
            <a:extLst>
              <a:ext uri="{FF2B5EF4-FFF2-40B4-BE49-F238E27FC236}">
                <a16:creationId xmlns:a16="http://schemas.microsoft.com/office/drawing/2014/main" xmlns="" id="{341E536E-157E-4D3B-96B7-DB0FE2AFA301}"/>
              </a:ext>
            </a:extLst>
          </p:cNvPr>
          <p:cNvSpPr/>
          <p:nvPr/>
        </p:nvSpPr>
        <p:spPr>
          <a:xfrm>
            <a:off x="626737" y="1810782"/>
            <a:ext cx="7723573" cy="981489"/>
          </a:xfrm>
          <a:prstGeom prst="rect">
            <a:avLst/>
          </a:prstGeom>
        </p:spPr>
        <p:txBody>
          <a:bodyPr wrap="square" lIns="0" tIns="0" rIns="0" bIns="0">
            <a:spAutoFit/>
          </a:bodyPr>
          <a:lstStyle/>
          <a:p>
            <a:pPr>
              <a:lnSpc>
                <a:spcPct val="70000"/>
              </a:lnSpc>
              <a:spcAft>
                <a:spcPts val="1088"/>
              </a:spcAft>
            </a:pPr>
            <a:r>
              <a:rPr lang="en-US" sz="8796" i="1" kern="0" dirty="0">
                <a:solidFill>
                  <a:schemeClr val="tx1">
                    <a:lumMod val="85000"/>
                    <a:lumOff val="15000"/>
                  </a:schemeClr>
                </a:solidFill>
                <a:latin typeface="EYInterstate Light" panose="02000506000000020004" pitchFamily="2" charset="0"/>
              </a:rPr>
              <a:t>Questions!</a:t>
            </a:r>
          </a:p>
        </p:txBody>
      </p:sp>
    </p:spTree>
    <p:extLst>
      <p:ext uri="{BB962C8B-B14F-4D97-AF65-F5344CB8AC3E}">
        <p14:creationId xmlns:p14="http://schemas.microsoft.com/office/powerpoint/2010/main" val="3864779862"/>
      </p:ext>
    </p:extLst>
  </p:cSld>
  <p:clrMapOvr>
    <a:masterClrMapping/>
  </p:clrMapOvr>
  <p:transition spd="slow">
    <p:wipe/>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024EF122-A243-49D4-9C9C-E638147F43BF}"/>
              </a:ext>
            </a:extLst>
          </p:cNvPr>
          <p:cNvSpPr/>
          <p:nvPr/>
        </p:nvSpPr>
        <p:spPr>
          <a:xfrm>
            <a:off x="612775" y="1066800"/>
            <a:ext cx="5588054" cy="4691061"/>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33" name="Title 1">
            <a:extLst>
              <a:ext uri="{FF2B5EF4-FFF2-40B4-BE49-F238E27FC236}">
                <a16:creationId xmlns:a16="http://schemas.microsoft.com/office/drawing/2014/main" xmlns="" id="{9AA05050-2413-4220-98F9-7E14720D41E7}"/>
              </a:ext>
            </a:extLst>
          </p:cNvPr>
          <p:cNvSpPr txBox="1">
            <a:spLocks/>
          </p:cNvSpPr>
          <p:nvPr/>
        </p:nvSpPr>
        <p:spPr>
          <a:xfrm>
            <a:off x="1222375" y="2743200"/>
            <a:ext cx="4196715" cy="860400"/>
          </a:xfrm>
          <a:prstGeom prst="rect">
            <a:avLst/>
          </a:prstGeom>
        </p:spPr>
        <p:txBody>
          <a:bodyPr>
            <a:noAutofit/>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pPr>
              <a:spcAft>
                <a:spcPts val="600"/>
              </a:spcAft>
            </a:pPr>
            <a:r>
              <a:rPr lang="en-GB" sz="6000" dirty="0">
                <a:solidFill>
                  <a:schemeClr val="tx1"/>
                </a:solidFill>
                <a:latin typeface="EYInterstate" panose="02000503020000020004" pitchFamily="2" charset="0"/>
              </a:rPr>
              <a:t>R</a:t>
            </a:r>
            <a:r>
              <a:rPr lang="en-US" sz="6000" dirty="0" err="1">
                <a:solidFill>
                  <a:schemeClr val="tx1"/>
                </a:solidFill>
                <a:latin typeface="EYInterstate" panose="02000503020000020004" pitchFamily="2" charset="0"/>
              </a:rPr>
              <a:t>eference</a:t>
            </a:r>
            <a:endParaRPr lang="en-US" sz="6000" dirty="0">
              <a:solidFill>
                <a:schemeClr val="tx1"/>
              </a:solidFill>
              <a:latin typeface="EYInterstate" panose="02000503020000020004" pitchFamily="2" charset="0"/>
            </a:endParaRPr>
          </a:p>
        </p:txBody>
      </p:sp>
      <p:pic>
        <p:nvPicPr>
          <p:cNvPr id="3" name="Picture 2" descr="A group of people clapping&#10;&#10;Description automatically generated with medium confidence">
            <a:extLst>
              <a:ext uri="{FF2B5EF4-FFF2-40B4-BE49-F238E27FC236}">
                <a16:creationId xmlns:a16="http://schemas.microsoft.com/office/drawing/2014/main" xmlns="" id="{E09FC57E-707A-45AA-B8FE-70B8B7C39B10}"/>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9491" r="13850" b="3"/>
          <a:stretch/>
        </p:blipFill>
        <p:spPr>
          <a:xfrm>
            <a:off x="6200829" y="1066800"/>
            <a:ext cx="5387605" cy="4691061"/>
          </a:xfrm>
          <a:prstGeom prst="rect">
            <a:avLst/>
          </a:prstGeom>
          <a:noFill/>
        </p:spPr>
      </p:pic>
    </p:spTree>
    <p:extLst>
      <p:ext uri="{BB962C8B-B14F-4D97-AF65-F5344CB8AC3E}">
        <p14:creationId xmlns:p14="http://schemas.microsoft.com/office/powerpoint/2010/main" val="1391419629"/>
      </p:ext>
    </p:extLst>
  </p:cSld>
  <p:clrMapOvr>
    <a:masterClrMapping/>
  </p:clrMapOvr>
  <p:transition spd="slow">
    <p:fade/>
  </p:transition>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xmlns="" id="{7678B8D2-5236-4DE6-8B37-D15DB276DCF6}"/>
              </a:ext>
            </a:extLst>
          </p:cNvPr>
          <p:cNvGrpSpPr/>
          <p:nvPr/>
        </p:nvGrpSpPr>
        <p:grpSpPr>
          <a:xfrm>
            <a:off x="-3175" y="-27954"/>
            <a:ext cx="12198350" cy="6885954"/>
            <a:chOff x="69850" y="189424"/>
            <a:chExt cx="12198350" cy="6885954"/>
          </a:xfrm>
        </p:grpSpPr>
        <p:pic>
          <p:nvPicPr>
            <p:cNvPr id="14" name="Picture 13">
              <a:extLst>
                <a:ext uri="{FF2B5EF4-FFF2-40B4-BE49-F238E27FC236}">
                  <a16:creationId xmlns:a16="http://schemas.microsoft.com/office/drawing/2014/main" xmlns="" id="{23DAE0F4-8871-4CB1-862F-74AED5E7FEF7}"/>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9850" y="217378"/>
              <a:ext cx="12198350" cy="6858000"/>
            </a:xfrm>
            <a:prstGeom prst="rect">
              <a:avLst/>
            </a:prstGeom>
          </p:spPr>
        </p:pic>
        <p:grpSp>
          <p:nvGrpSpPr>
            <p:cNvPr id="15" name="Group 14">
              <a:extLst>
                <a:ext uri="{FF2B5EF4-FFF2-40B4-BE49-F238E27FC236}">
                  <a16:creationId xmlns:a16="http://schemas.microsoft.com/office/drawing/2014/main" xmlns="" id="{CF5FA6CB-B0BC-4667-8D2C-C7D9230EB0C1}"/>
                </a:ext>
              </a:extLst>
            </p:cNvPr>
            <p:cNvGrpSpPr/>
            <p:nvPr/>
          </p:nvGrpSpPr>
          <p:grpSpPr>
            <a:xfrm>
              <a:off x="617538" y="189424"/>
              <a:ext cx="11054488" cy="6465376"/>
              <a:chOff x="617538" y="189424"/>
              <a:chExt cx="11054488" cy="6165123"/>
            </a:xfrm>
          </p:grpSpPr>
          <p:sp>
            <p:nvSpPr>
              <p:cNvPr id="18" name="Rectangle: Rounded Corners 17">
                <a:extLst>
                  <a:ext uri="{FF2B5EF4-FFF2-40B4-BE49-F238E27FC236}">
                    <a16:creationId xmlns:a16="http://schemas.microsoft.com/office/drawing/2014/main" xmlns="" id="{FD559E39-02D7-45C9-B813-20D38AF562C7}"/>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A9FAB158-0781-44BF-9395-D81EF8972C85}"/>
                  </a:ext>
                </a:extLst>
              </p:cNvPr>
              <p:cNvSpPr/>
              <p:nvPr/>
            </p:nvSpPr>
            <p:spPr>
              <a:xfrm>
                <a:off x="617538" y="193698"/>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2000" b="1" dirty="0">
                  <a:solidFill>
                    <a:srgbClr val="3C3C3C"/>
                  </a:solidFill>
                  <a:effectLst/>
                  <a:latin typeface="Times New Roman" panose="02020603050405020304" pitchFamily="18" charset="0"/>
                  <a:ea typeface="Calibri" panose="020F0502020204030204" pitchFamily="34" charset="0"/>
                </a:endParaRPr>
              </a:p>
              <a:p>
                <a:r>
                  <a:rPr lang="en-US" sz="1600" b="1" dirty="0">
                    <a:solidFill>
                      <a:srgbClr val="3C3C3C"/>
                    </a:solidFill>
                    <a:latin typeface="EYInterstate" panose="02000503020000020004" pitchFamily="2" charset="0"/>
                  </a:rPr>
                  <a:t>  References</a:t>
                </a:r>
                <a:endParaRPr lang="en-US" sz="1600" dirty="0">
                  <a:solidFill>
                    <a:srgbClr val="3C3C3C"/>
                  </a:solidFill>
                  <a:latin typeface="EYInterstate" panose="02000503020000020004" pitchFamily="2" charset="0"/>
                </a:endParaRPr>
              </a:p>
            </p:txBody>
          </p:sp>
          <p:sp>
            <p:nvSpPr>
              <p:cNvPr id="28" name="Rectangle 27">
                <a:extLst>
                  <a:ext uri="{FF2B5EF4-FFF2-40B4-BE49-F238E27FC236}">
                    <a16:creationId xmlns:a16="http://schemas.microsoft.com/office/drawing/2014/main" xmlns="" id="{FC8F39A6-1D45-4E20-8C57-449A087F7F0A}"/>
                  </a:ext>
                </a:extLst>
              </p:cNvPr>
              <p:cNvSpPr/>
              <p:nvPr/>
            </p:nvSpPr>
            <p:spPr>
              <a:xfrm>
                <a:off x="10868789" y="189424"/>
                <a:ext cx="781913" cy="860400"/>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2000" dirty="0">
                  <a:solidFill>
                    <a:schemeClr val="tx1"/>
                  </a:solidFill>
                  <a:latin typeface="EYInterstate Light" panose="02000506000000020004" pitchFamily="2" charset="0"/>
                </a:endParaRPr>
              </a:p>
            </p:txBody>
          </p:sp>
        </p:grpSp>
      </p:grpSp>
      <p:sp>
        <p:nvSpPr>
          <p:cNvPr id="31" name="Title 1">
            <a:extLst>
              <a:ext uri="{FF2B5EF4-FFF2-40B4-BE49-F238E27FC236}">
                <a16:creationId xmlns:a16="http://schemas.microsoft.com/office/drawing/2014/main" xmlns="" id="{293A632D-76DB-4494-95DF-78BDB8321CA8}"/>
              </a:ext>
            </a:extLst>
          </p:cNvPr>
          <p:cNvSpPr txBox="1">
            <a:spLocks/>
          </p:cNvSpPr>
          <p:nvPr/>
        </p:nvSpPr>
        <p:spPr>
          <a:xfrm>
            <a:off x="770167" y="283032"/>
            <a:ext cx="83008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US" sz="2000" dirty="0">
              <a:solidFill>
                <a:srgbClr val="2E2E38"/>
              </a:solidFill>
              <a:latin typeface="EYInterstate Light" panose="02000506000000020004" pitchFamily="2" charset="0"/>
            </a:endParaRPr>
          </a:p>
          <a:p>
            <a:endParaRPr lang="en-US" sz="2000" b="0" dirty="0">
              <a:solidFill>
                <a:srgbClr val="2E2E38"/>
              </a:solidFill>
              <a:latin typeface="EYInterstate Light" panose="02000506000000020004" pitchFamily="2" charset="0"/>
            </a:endParaRPr>
          </a:p>
        </p:txBody>
      </p:sp>
      <p:sp>
        <p:nvSpPr>
          <p:cNvPr id="25" name="TextBox 24">
            <a:extLst>
              <a:ext uri="{FF2B5EF4-FFF2-40B4-BE49-F238E27FC236}">
                <a16:creationId xmlns:a16="http://schemas.microsoft.com/office/drawing/2014/main" xmlns="" id="{E517DE3F-A48D-4809-A47E-C8807C1A9347}"/>
              </a:ext>
            </a:extLst>
          </p:cNvPr>
          <p:cNvSpPr txBox="1"/>
          <p:nvPr/>
        </p:nvSpPr>
        <p:spPr>
          <a:xfrm>
            <a:off x="692943" y="1295400"/>
            <a:ext cx="10664031" cy="4894610"/>
          </a:xfrm>
          <a:prstGeom prst="rect">
            <a:avLst/>
          </a:prstGeom>
          <a:noFill/>
        </p:spPr>
        <p:txBody>
          <a:bodyPr wrap="square">
            <a:spAutoFit/>
          </a:bodyPr>
          <a:lstStyle/>
          <a:p>
            <a:pPr marL="0" marR="0">
              <a:lnSpc>
                <a:spcPct val="107000"/>
              </a:lnSpc>
              <a:spcBef>
                <a:spcPts val="0"/>
              </a:spcBef>
              <a:spcAft>
                <a:spcPts val="800"/>
              </a:spcAft>
            </a:pPr>
            <a:r>
              <a:rPr lang="en-US" sz="14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1. Business News Daily.  </a:t>
            </a:r>
            <a:r>
              <a:rPr lang="en-US" sz="14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hlinkClick r:id="rId4"/>
              </a:rPr>
              <a:t>https://www.businessnewsdaily.com/8083-equipment-leasing-guide.html</a:t>
            </a:r>
            <a:r>
              <a:rPr lang="en-US" sz="14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 </a:t>
            </a:r>
          </a:p>
          <a:p>
            <a:pPr marL="0" marR="0">
              <a:lnSpc>
                <a:spcPct val="107000"/>
              </a:lnSpc>
              <a:spcBef>
                <a:spcPts val="0"/>
              </a:spcBef>
              <a:spcAft>
                <a:spcPts val="800"/>
              </a:spcAft>
            </a:pPr>
            <a:r>
              <a:rPr lang="en-US" sz="14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2. Ijeoma &amp;Olufunke (2022). Leasing Business Arrangements In Nigeria: A Legal And Regulatory Overview. &lt;</a:t>
            </a:r>
            <a:r>
              <a:rPr lang="en-US" sz="14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hlinkClick r:id="rId5"/>
              </a:rPr>
              <a:t>https://www.mondaq.com/nigeria/leasing/1225722/leasing-business-arrangements-in-nigeria-a-legal-and-regulatory-overview</a:t>
            </a:r>
            <a:r>
              <a:rPr lang="en-US" sz="14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&gt;</a:t>
            </a:r>
          </a:p>
          <a:p>
            <a:pPr marL="0" marR="0">
              <a:lnSpc>
                <a:spcPct val="107000"/>
              </a:lnSpc>
              <a:spcBef>
                <a:spcPts val="0"/>
              </a:spcBef>
              <a:spcAft>
                <a:spcPts val="800"/>
              </a:spcAft>
            </a:pPr>
            <a:r>
              <a:rPr lang="en-US" sz="14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3. Equipment leases in Nigeria: What every business owner should know. &lt; </a:t>
            </a:r>
            <a:r>
              <a:rPr lang="en-US" sz="14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hlinkClick r:id="rId6"/>
              </a:rPr>
              <a:t>https://lawandsocietymagazine.com/equipment-leases-in-nigeria-what-every-business-owner-should-know/</a:t>
            </a:r>
            <a:r>
              <a:rPr lang="en-US" sz="14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&gt;</a:t>
            </a:r>
          </a:p>
          <a:p>
            <a:pPr marL="0" marR="0">
              <a:lnSpc>
                <a:spcPct val="107000"/>
              </a:lnSpc>
              <a:spcBef>
                <a:spcPts val="0"/>
              </a:spcBef>
              <a:spcAft>
                <a:spcPts val="800"/>
              </a:spcAft>
            </a:pPr>
            <a:r>
              <a:rPr lang="en-US" sz="14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4. The Equipment Leasing Act – ELAN. </a:t>
            </a:r>
            <a:r>
              <a:rPr lang="en-US" sz="14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hlinkClick r:id="rId7"/>
              </a:rPr>
              <a:t>https://elannigeria.org/the-equipment-leasing-act-2015/</a:t>
            </a:r>
            <a:r>
              <a:rPr lang="en-US" sz="14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rPr>
              <a:t>&gt;</a:t>
            </a:r>
          </a:p>
          <a:p>
            <a:pPr marL="0" marR="0">
              <a:lnSpc>
                <a:spcPct val="107000"/>
              </a:lnSpc>
              <a:spcBef>
                <a:spcPts val="0"/>
              </a:spcBef>
              <a:spcAft>
                <a:spcPts val="800"/>
              </a:spcAft>
            </a:pPr>
            <a:r>
              <a:rPr lang="en-US" sz="14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5. Lease Finance in Nigeria: Current Status, Challenges and Future Prospects.</a:t>
            </a:r>
          </a:p>
          <a:p>
            <a:pPr marL="0" marR="0">
              <a:lnSpc>
                <a:spcPct val="107000"/>
              </a:lnSpc>
              <a:spcBef>
                <a:spcPts val="0"/>
              </a:spcBef>
              <a:spcAft>
                <a:spcPts val="800"/>
              </a:spcAft>
            </a:pPr>
            <a:r>
              <a:rPr lang="en-US" sz="1400" dirty="0">
                <a:solidFill>
                  <a:srgbClr val="3C3C3C"/>
                </a:solidFill>
                <a:latin typeface="EYInterstate" panose="02000503020000020004" pitchFamily="2" charset="0"/>
                <a:ea typeface="Calibri" panose="020F0502020204030204" pitchFamily="34" charset="0"/>
                <a:cs typeface="Times New Roman" panose="02020603050405020304" pitchFamily="18" charset="0"/>
                <a:hlinkClick r:id="rId8"/>
              </a:rPr>
              <a:t>https://www.researchgate.net/publication/349190369_Lease_Finance_in_Nigeria_Current_Status_Challenges_and_Future_Prospects</a:t>
            </a:r>
            <a:endParaRPr lang="en-US" sz="1400" dirty="0">
              <a:solidFill>
                <a:srgbClr val="3C3C3C"/>
              </a:solidFill>
              <a:latin typeface="EYInterstate" panose="02000503020000020004" pitchFamily="2"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14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6. </a:t>
            </a:r>
            <a:r>
              <a:rPr lang="fr-FR" sz="14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IFRS 16 — </a:t>
            </a:r>
            <a:r>
              <a:rPr lang="fr-FR" sz="1400" dirty="0" err="1">
                <a:solidFill>
                  <a:srgbClr val="3C3C3C"/>
                </a:solidFill>
                <a:latin typeface="EYInterstate" panose="02000503020000020004" pitchFamily="2" charset="0"/>
                <a:ea typeface="Calibri" panose="020F0502020204030204" pitchFamily="34" charset="0"/>
                <a:cs typeface="Times New Roman" panose="02020603050405020304" pitchFamily="18" charset="0"/>
              </a:rPr>
              <a:t>Leases</a:t>
            </a:r>
            <a:r>
              <a:rPr lang="fr-FR" sz="14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 - IAS Plus. </a:t>
            </a:r>
            <a:r>
              <a:rPr lang="fr-FR" sz="1400" dirty="0">
                <a:solidFill>
                  <a:srgbClr val="3C3C3C"/>
                </a:solidFill>
                <a:latin typeface="EYInterstate" panose="02000503020000020004" pitchFamily="2" charset="0"/>
                <a:ea typeface="Calibri" panose="020F0502020204030204" pitchFamily="34" charset="0"/>
                <a:cs typeface="Times New Roman" panose="02020603050405020304" pitchFamily="18" charset="0"/>
                <a:hlinkClick r:id="rId9"/>
              </a:rPr>
              <a:t>https://www.iasplus.com/en/standards/ifrs/ifrs-16</a:t>
            </a:r>
            <a:endParaRPr lang="fr-FR" sz="1400" dirty="0">
              <a:solidFill>
                <a:srgbClr val="3C3C3C"/>
              </a:solidFill>
              <a:latin typeface="EYInterstate" panose="02000503020000020004" pitchFamily="2"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800"/>
              </a:spcAft>
              <a:buAutoNum type="arabicPlain" startAt="7"/>
            </a:pPr>
            <a:r>
              <a:rPr lang="fr-FR" sz="1400" dirty="0">
                <a:solidFill>
                  <a:srgbClr val="3C3C3C"/>
                </a:solidFill>
                <a:latin typeface="EYInterstate" panose="02000503020000020004" pitchFamily="2" charset="0"/>
                <a:ea typeface="Calibri" panose="020F0502020204030204" pitchFamily="34" charset="0"/>
                <a:cs typeface="Times New Roman" panose="02020603050405020304" pitchFamily="18" charset="0"/>
                <a:hlinkClick r:id="rId10"/>
              </a:rPr>
              <a:t>http://phoenixinsight.co.za/income-tax-vat-lessee/</a:t>
            </a:r>
            <a:endParaRPr lang="fr-FR" sz="1400" dirty="0">
              <a:solidFill>
                <a:srgbClr val="3C3C3C"/>
              </a:solidFill>
              <a:latin typeface="EYInterstate" panose="02000503020000020004" pitchFamily="2" charset="0"/>
              <a:ea typeface="Calibri" panose="020F0502020204030204" pitchFamily="34" charset="0"/>
              <a:cs typeface="Times New Roman" panose="02020603050405020304" pitchFamily="18" charset="0"/>
            </a:endParaRPr>
          </a:p>
          <a:p>
            <a:pPr marL="342900" marR="0" indent="-342900">
              <a:lnSpc>
                <a:spcPct val="107000"/>
              </a:lnSpc>
              <a:spcBef>
                <a:spcPts val="0"/>
              </a:spcBef>
              <a:spcAft>
                <a:spcPts val="800"/>
              </a:spcAft>
              <a:buAutoNum type="arabicPlain" startAt="7"/>
            </a:pPr>
            <a:r>
              <a:rPr lang="en-US" sz="1400" dirty="0">
                <a:solidFill>
                  <a:srgbClr val="3C3C3C"/>
                </a:solidFill>
                <a:latin typeface="EYInterstate" panose="02000503020000020004" pitchFamily="2" charset="0"/>
                <a:ea typeface="Calibri" panose="020F0502020204030204" pitchFamily="34" charset="0"/>
                <a:cs typeface="Times New Roman" panose="02020603050405020304" pitchFamily="18" charset="0"/>
              </a:rPr>
              <a:t>Key tax impacts from the new leasing standard by Grand Thornton.</a:t>
            </a:r>
            <a:endParaRPr lang="fr-FR" sz="1400" dirty="0">
              <a:solidFill>
                <a:srgbClr val="3C3C3C"/>
              </a:solidFill>
              <a:latin typeface="EYInterstate" panose="02000503020000020004" pitchFamily="2" charset="0"/>
              <a:ea typeface="Calibri" panose="020F0502020204030204" pitchFamily="34" charset="0"/>
              <a:cs typeface="Times New Roman" panose="02020603050405020304" pitchFamily="18" charset="0"/>
            </a:endParaRPr>
          </a:p>
          <a:p>
            <a:pPr marL="342900" indent="-342900">
              <a:lnSpc>
                <a:spcPct val="107000"/>
              </a:lnSpc>
              <a:spcAft>
                <a:spcPts val="800"/>
              </a:spcAft>
              <a:buFontTx/>
              <a:buAutoNum type="arabicPlain" startAt="7"/>
            </a:pPr>
            <a:r>
              <a:rPr lang="en-US" sz="1400" b="1" i="0" dirty="0">
                <a:solidFill>
                  <a:srgbClr val="FFFFFF"/>
                </a:solidFill>
                <a:effectLst/>
                <a:latin typeface="GT Walsheim"/>
              </a:rPr>
              <a:t>Key tax impacts from the new leasing standard</a:t>
            </a:r>
          </a:p>
          <a:p>
            <a:pPr marR="0">
              <a:lnSpc>
                <a:spcPct val="107000"/>
              </a:lnSpc>
              <a:spcBef>
                <a:spcPts val="0"/>
              </a:spcBef>
              <a:spcAft>
                <a:spcPts val="800"/>
              </a:spcAft>
            </a:pPr>
            <a:endParaRPr lang="fr-FR" sz="1400" dirty="0">
              <a:solidFill>
                <a:srgbClr val="3C3C3C"/>
              </a:solidFill>
              <a:latin typeface="EYInterstate" panose="02000503020000020004" pitchFamily="2"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endParaRPr lang="en-US" sz="1400" dirty="0">
              <a:solidFill>
                <a:srgbClr val="3C3C3C"/>
              </a:solidFill>
              <a:effectLst/>
              <a:latin typeface="EYInterstate" panose="02000503020000020004" pitchFamily="2"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6682719"/>
      </p:ext>
    </p:extLst>
  </p:cSld>
  <p:clrMapOvr>
    <a:masterClrMapping/>
  </p:clrMapOvr>
  <p:transition spd="slow">
    <p:push dir="u"/>
  </p:transition>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xmlns="" id="{B697D38A-54CF-4D38-8B9C-25FB9B142027}"/>
              </a:ext>
            </a:extLst>
          </p:cNvPr>
          <p:cNvPicPr>
            <a:picLocks noChangeAspect="1"/>
          </p:cNvPicPr>
          <p:nvPr/>
        </p:nvPicPr>
        <p:blipFill>
          <a:blip r:embed="rId3"/>
          <a:stretch>
            <a:fillRect/>
          </a:stretch>
        </p:blipFill>
        <p:spPr>
          <a:xfrm>
            <a:off x="1877329" y="1484207"/>
            <a:ext cx="8443692" cy="3889585"/>
          </a:xfrm>
          <a:prstGeom prst="rect">
            <a:avLst/>
          </a:prstGeom>
        </p:spPr>
      </p:pic>
      <p:sp>
        <p:nvSpPr>
          <p:cNvPr id="7" name="Rectangle 19">
            <a:extLst>
              <a:ext uri="{FF2B5EF4-FFF2-40B4-BE49-F238E27FC236}">
                <a16:creationId xmlns:a16="http://schemas.microsoft.com/office/drawing/2014/main" xmlns="" id="{8D1BE43C-C54D-4B9D-889A-DD4F23DC35FF}"/>
              </a:ext>
            </a:extLst>
          </p:cNvPr>
          <p:cNvSpPr>
            <a:spLocks noGrp="1" noChangeArrowheads="1"/>
          </p:cNvSpPr>
          <p:nvPr>
            <p:ph type="title"/>
          </p:nvPr>
        </p:nvSpPr>
        <p:spPr>
          <a:xfrm>
            <a:off x="609918" y="382072"/>
            <a:ext cx="10978515" cy="327789"/>
          </a:xfrm>
        </p:spPr>
        <p:txBody>
          <a:bodyPr anchor="ctr" anchorCtr="0">
            <a:normAutofit fontScale="90000"/>
          </a:bodyPr>
          <a:lstStyle/>
          <a:p>
            <a:r>
              <a:rPr lang="en-US" sz="3200" dirty="0">
                <a:latin typeface="Gill Sans MT" panose="020B0502020104020203" pitchFamily="34" charset="0"/>
              </a:rPr>
              <a:t/>
            </a:r>
            <a:br>
              <a:rPr lang="en-US" sz="3200" dirty="0">
                <a:latin typeface="Gill Sans MT" panose="020B0502020104020203" pitchFamily="34" charset="0"/>
              </a:rPr>
            </a:br>
            <a:r>
              <a:rPr lang="en-US" sz="3200" dirty="0">
                <a:latin typeface="Gill Sans MT" panose="020B0502020104020203" pitchFamily="34" charset="0"/>
              </a:rPr>
              <a:t>Contact!</a:t>
            </a:r>
            <a:br>
              <a:rPr lang="en-US" sz="3200" dirty="0">
                <a:latin typeface="Gill Sans MT" panose="020B0502020104020203" pitchFamily="34" charset="0"/>
              </a:rPr>
            </a:br>
            <a:r>
              <a:rPr lang="en-US" sz="3200" dirty="0">
                <a:latin typeface="Gill Sans MT" panose="020B0502020104020203" pitchFamily="34" charset="0"/>
              </a:rPr>
              <a:t> </a:t>
            </a:r>
          </a:p>
        </p:txBody>
      </p:sp>
      <p:grpSp>
        <p:nvGrpSpPr>
          <p:cNvPr id="4" name="Group 3">
            <a:extLst>
              <a:ext uri="{FF2B5EF4-FFF2-40B4-BE49-F238E27FC236}">
                <a16:creationId xmlns:a16="http://schemas.microsoft.com/office/drawing/2014/main" xmlns="" id="{7F9F58E9-CDA3-4C70-A64C-FC5804DD00C2}"/>
              </a:ext>
            </a:extLst>
          </p:cNvPr>
          <p:cNvGrpSpPr/>
          <p:nvPr/>
        </p:nvGrpSpPr>
        <p:grpSpPr>
          <a:xfrm>
            <a:off x="10263807" y="224579"/>
            <a:ext cx="1934548" cy="704661"/>
            <a:chOff x="10373276" y="304547"/>
            <a:chExt cx="1281230" cy="466689"/>
          </a:xfrm>
          <a:solidFill>
            <a:srgbClr val="FFE600"/>
          </a:solidFill>
        </p:grpSpPr>
        <p:grpSp>
          <p:nvGrpSpPr>
            <p:cNvPr id="5" name="Group 4">
              <a:extLst>
                <a:ext uri="{FF2B5EF4-FFF2-40B4-BE49-F238E27FC236}">
                  <a16:creationId xmlns:a16="http://schemas.microsoft.com/office/drawing/2014/main" xmlns="" id="{879BAC6E-BF6D-45AB-9A2E-C402B109EB7A}"/>
                </a:ext>
              </a:extLst>
            </p:cNvPr>
            <p:cNvGrpSpPr/>
            <p:nvPr/>
          </p:nvGrpSpPr>
          <p:grpSpPr>
            <a:xfrm>
              <a:off x="10551298" y="304547"/>
              <a:ext cx="1103206" cy="151051"/>
              <a:chOff x="6487115" y="3495810"/>
              <a:chExt cx="1103206" cy="151051"/>
            </a:xfrm>
            <a:grpFill/>
          </p:grpSpPr>
          <p:cxnSp>
            <p:nvCxnSpPr>
              <p:cNvPr id="19" name="Straight Connector 18">
                <a:extLst>
                  <a:ext uri="{FF2B5EF4-FFF2-40B4-BE49-F238E27FC236}">
                    <a16:creationId xmlns:a16="http://schemas.microsoft.com/office/drawing/2014/main" xmlns="" id="{ADE0EB2C-4661-46D5-8B8E-3012393066C4}"/>
                  </a:ext>
                </a:extLst>
              </p:cNvPr>
              <p:cNvCxnSpPr>
                <a:cxnSpLocks/>
              </p:cNvCxnSpPr>
              <p:nvPr/>
            </p:nvCxnSpPr>
            <p:spPr>
              <a:xfrm>
                <a:off x="6625087" y="3571336"/>
                <a:ext cx="965234" cy="0"/>
              </a:xfrm>
              <a:prstGeom prst="line">
                <a:avLst/>
              </a:prstGeom>
              <a:grpFill/>
              <a:ln w="38100">
                <a:solidFill>
                  <a:srgbClr val="FFE600"/>
                </a:solidFill>
                <a:tailEnd type="none"/>
              </a:ln>
            </p:spPr>
            <p:style>
              <a:lnRef idx="1">
                <a:schemeClr val="accent1"/>
              </a:lnRef>
              <a:fillRef idx="0">
                <a:schemeClr val="accent1"/>
              </a:fillRef>
              <a:effectRef idx="0">
                <a:schemeClr val="accent1"/>
              </a:effectRef>
              <a:fontRef idx="minor">
                <a:schemeClr val="tx1"/>
              </a:fontRef>
            </p:style>
          </p:cxnSp>
          <p:sp>
            <p:nvSpPr>
              <p:cNvPr id="20" name="Circle: Hollow 19">
                <a:extLst>
                  <a:ext uri="{FF2B5EF4-FFF2-40B4-BE49-F238E27FC236}">
                    <a16:creationId xmlns:a16="http://schemas.microsoft.com/office/drawing/2014/main" xmlns="" id="{69530388-86CD-40EC-9D9D-5E1AF76BB486}"/>
                  </a:ext>
                </a:extLst>
              </p:cNvPr>
              <p:cNvSpPr/>
              <p:nvPr/>
            </p:nvSpPr>
            <p:spPr>
              <a:xfrm>
                <a:off x="6487115" y="3495810"/>
                <a:ext cx="151051" cy="151051"/>
              </a:xfrm>
              <a:prstGeom prst="donu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grpSp>
        <p:grpSp>
          <p:nvGrpSpPr>
            <p:cNvPr id="6" name="Group 5">
              <a:extLst>
                <a:ext uri="{FF2B5EF4-FFF2-40B4-BE49-F238E27FC236}">
                  <a16:creationId xmlns:a16="http://schemas.microsoft.com/office/drawing/2014/main" xmlns="" id="{CBEA13A1-9A48-4F57-8AEC-E80346467D55}"/>
                </a:ext>
              </a:extLst>
            </p:cNvPr>
            <p:cNvGrpSpPr/>
            <p:nvPr/>
          </p:nvGrpSpPr>
          <p:grpSpPr>
            <a:xfrm>
              <a:off x="10373276" y="455599"/>
              <a:ext cx="1281229" cy="178024"/>
              <a:chOff x="6487115" y="3468838"/>
              <a:chExt cx="1100758" cy="178024"/>
            </a:xfrm>
            <a:grpFill/>
          </p:grpSpPr>
          <p:cxnSp>
            <p:nvCxnSpPr>
              <p:cNvPr id="17" name="Straight Connector 16">
                <a:extLst>
                  <a:ext uri="{FF2B5EF4-FFF2-40B4-BE49-F238E27FC236}">
                    <a16:creationId xmlns:a16="http://schemas.microsoft.com/office/drawing/2014/main" xmlns="" id="{B6349016-A74B-434F-BC38-66ED32EEE3F6}"/>
                  </a:ext>
                </a:extLst>
              </p:cNvPr>
              <p:cNvCxnSpPr>
                <a:cxnSpLocks/>
              </p:cNvCxnSpPr>
              <p:nvPr/>
            </p:nvCxnSpPr>
            <p:spPr>
              <a:xfrm>
                <a:off x="6625087" y="3571336"/>
                <a:ext cx="962786" cy="0"/>
              </a:xfrm>
              <a:prstGeom prst="line">
                <a:avLst/>
              </a:prstGeom>
              <a:grpFill/>
              <a:ln w="38100">
                <a:solidFill>
                  <a:srgbClr val="FFE600"/>
                </a:solidFill>
                <a:tailEnd type="none"/>
              </a:ln>
            </p:spPr>
            <p:style>
              <a:lnRef idx="1">
                <a:schemeClr val="accent1"/>
              </a:lnRef>
              <a:fillRef idx="0">
                <a:schemeClr val="accent1"/>
              </a:fillRef>
              <a:effectRef idx="0">
                <a:schemeClr val="accent1"/>
              </a:effectRef>
              <a:fontRef idx="minor">
                <a:schemeClr val="tx1"/>
              </a:fontRef>
            </p:style>
          </p:cxnSp>
          <p:sp>
            <p:nvSpPr>
              <p:cNvPr id="18" name="Circle: Hollow 17">
                <a:extLst>
                  <a:ext uri="{FF2B5EF4-FFF2-40B4-BE49-F238E27FC236}">
                    <a16:creationId xmlns:a16="http://schemas.microsoft.com/office/drawing/2014/main" xmlns="" id="{D0BB048E-DD7A-4364-8F2D-70A3ADB8ACF1}"/>
                  </a:ext>
                </a:extLst>
              </p:cNvPr>
              <p:cNvSpPr/>
              <p:nvPr/>
            </p:nvSpPr>
            <p:spPr>
              <a:xfrm>
                <a:off x="6487115" y="3468838"/>
                <a:ext cx="151051" cy="178024"/>
              </a:xfrm>
              <a:prstGeom prst="donu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grpSp>
        <p:grpSp>
          <p:nvGrpSpPr>
            <p:cNvPr id="8" name="Group 7">
              <a:extLst>
                <a:ext uri="{FF2B5EF4-FFF2-40B4-BE49-F238E27FC236}">
                  <a16:creationId xmlns:a16="http://schemas.microsoft.com/office/drawing/2014/main" xmlns="" id="{57CFD1A4-FC29-4C88-B0FE-2BF19D01F425}"/>
                </a:ext>
              </a:extLst>
            </p:cNvPr>
            <p:cNvGrpSpPr/>
            <p:nvPr/>
          </p:nvGrpSpPr>
          <p:grpSpPr>
            <a:xfrm>
              <a:off x="10512342" y="620185"/>
              <a:ext cx="1142164" cy="151051"/>
              <a:chOff x="6487115" y="3495810"/>
              <a:chExt cx="1102604" cy="151051"/>
            </a:xfrm>
            <a:grpFill/>
          </p:grpSpPr>
          <p:cxnSp>
            <p:nvCxnSpPr>
              <p:cNvPr id="15" name="Straight Connector 14">
                <a:extLst>
                  <a:ext uri="{FF2B5EF4-FFF2-40B4-BE49-F238E27FC236}">
                    <a16:creationId xmlns:a16="http://schemas.microsoft.com/office/drawing/2014/main" xmlns="" id="{5CA9EDFD-3C4C-4DA0-8271-D366CFCF7567}"/>
                  </a:ext>
                </a:extLst>
              </p:cNvPr>
              <p:cNvCxnSpPr>
                <a:cxnSpLocks/>
              </p:cNvCxnSpPr>
              <p:nvPr/>
            </p:nvCxnSpPr>
            <p:spPr>
              <a:xfrm>
                <a:off x="6625087" y="3571336"/>
                <a:ext cx="964632" cy="0"/>
              </a:xfrm>
              <a:prstGeom prst="line">
                <a:avLst/>
              </a:prstGeom>
              <a:grpFill/>
              <a:ln w="38100">
                <a:solidFill>
                  <a:srgbClr val="FFE600"/>
                </a:solidFill>
                <a:tailEnd type="none"/>
              </a:ln>
            </p:spPr>
            <p:style>
              <a:lnRef idx="1">
                <a:schemeClr val="accent1"/>
              </a:lnRef>
              <a:fillRef idx="0">
                <a:schemeClr val="accent1"/>
              </a:fillRef>
              <a:effectRef idx="0">
                <a:schemeClr val="accent1"/>
              </a:effectRef>
              <a:fontRef idx="minor">
                <a:schemeClr val="tx1"/>
              </a:fontRef>
            </p:style>
          </p:cxnSp>
          <p:sp>
            <p:nvSpPr>
              <p:cNvPr id="16" name="Circle: Hollow 15">
                <a:extLst>
                  <a:ext uri="{FF2B5EF4-FFF2-40B4-BE49-F238E27FC236}">
                    <a16:creationId xmlns:a16="http://schemas.microsoft.com/office/drawing/2014/main" xmlns="" id="{E646249E-397C-469F-8EA8-B53232766B5C}"/>
                  </a:ext>
                </a:extLst>
              </p:cNvPr>
              <p:cNvSpPr/>
              <p:nvPr/>
            </p:nvSpPr>
            <p:spPr>
              <a:xfrm>
                <a:off x="6487115" y="3495810"/>
                <a:ext cx="151051" cy="151051"/>
              </a:xfrm>
              <a:prstGeom prst="donu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grpSp>
        <p:grpSp>
          <p:nvGrpSpPr>
            <p:cNvPr id="9" name="Group 8">
              <a:extLst>
                <a:ext uri="{FF2B5EF4-FFF2-40B4-BE49-F238E27FC236}">
                  <a16:creationId xmlns:a16="http://schemas.microsoft.com/office/drawing/2014/main" xmlns="" id="{8C085830-6A54-4574-936C-7B864C93998E}"/>
                </a:ext>
              </a:extLst>
            </p:cNvPr>
            <p:cNvGrpSpPr/>
            <p:nvPr/>
          </p:nvGrpSpPr>
          <p:grpSpPr>
            <a:xfrm>
              <a:off x="10839914" y="388347"/>
              <a:ext cx="814590" cy="151051"/>
              <a:chOff x="6487115" y="3495810"/>
              <a:chExt cx="814590" cy="151051"/>
            </a:xfrm>
            <a:grpFill/>
          </p:grpSpPr>
          <p:cxnSp>
            <p:nvCxnSpPr>
              <p:cNvPr id="13" name="Straight Connector 12">
                <a:extLst>
                  <a:ext uri="{FF2B5EF4-FFF2-40B4-BE49-F238E27FC236}">
                    <a16:creationId xmlns:a16="http://schemas.microsoft.com/office/drawing/2014/main" xmlns="" id="{45273135-327B-4D77-843A-D245A6FDC825}"/>
                  </a:ext>
                </a:extLst>
              </p:cNvPr>
              <p:cNvCxnSpPr>
                <a:cxnSpLocks/>
              </p:cNvCxnSpPr>
              <p:nvPr/>
            </p:nvCxnSpPr>
            <p:spPr>
              <a:xfrm>
                <a:off x="6625087" y="3571336"/>
                <a:ext cx="676618" cy="0"/>
              </a:xfrm>
              <a:prstGeom prst="line">
                <a:avLst/>
              </a:prstGeom>
              <a:grpFill/>
              <a:ln w="38100">
                <a:solidFill>
                  <a:srgbClr val="FFE600"/>
                </a:solidFill>
                <a:tailEnd type="none"/>
              </a:ln>
            </p:spPr>
            <p:style>
              <a:lnRef idx="1">
                <a:schemeClr val="accent1"/>
              </a:lnRef>
              <a:fillRef idx="0">
                <a:schemeClr val="accent1"/>
              </a:fillRef>
              <a:effectRef idx="0">
                <a:schemeClr val="accent1"/>
              </a:effectRef>
              <a:fontRef idx="minor">
                <a:schemeClr val="tx1"/>
              </a:fontRef>
            </p:style>
          </p:cxnSp>
          <p:sp>
            <p:nvSpPr>
              <p:cNvPr id="14" name="Circle: Hollow 13">
                <a:extLst>
                  <a:ext uri="{FF2B5EF4-FFF2-40B4-BE49-F238E27FC236}">
                    <a16:creationId xmlns:a16="http://schemas.microsoft.com/office/drawing/2014/main" xmlns="" id="{3A3B80B2-D29D-41F2-B6C0-57661E98247A}"/>
                  </a:ext>
                </a:extLst>
              </p:cNvPr>
              <p:cNvSpPr/>
              <p:nvPr/>
            </p:nvSpPr>
            <p:spPr>
              <a:xfrm>
                <a:off x="6487115" y="3495810"/>
                <a:ext cx="151051" cy="151051"/>
              </a:xfrm>
              <a:prstGeom prst="donu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grpSp>
        <p:grpSp>
          <p:nvGrpSpPr>
            <p:cNvPr id="10" name="Group 9">
              <a:extLst>
                <a:ext uri="{FF2B5EF4-FFF2-40B4-BE49-F238E27FC236}">
                  <a16:creationId xmlns:a16="http://schemas.microsoft.com/office/drawing/2014/main" xmlns="" id="{E8F6C67D-05ED-4432-B379-E3064FECA80C}"/>
                </a:ext>
              </a:extLst>
            </p:cNvPr>
            <p:cNvGrpSpPr/>
            <p:nvPr/>
          </p:nvGrpSpPr>
          <p:grpSpPr>
            <a:xfrm>
              <a:off x="10863613" y="558097"/>
              <a:ext cx="790891" cy="151051"/>
              <a:chOff x="6487115" y="3495810"/>
              <a:chExt cx="790891" cy="151051"/>
            </a:xfrm>
            <a:grpFill/>
          </p:grpSpPr>
          <p:cxnSp>
            <p:nvCxnSpPr>
              <p:cNvPr id="11" name="Straight Connector 10">
                <a:extLst>
                  <a:ext uri="{FF2B5EF4-FFF2-40B4-BE49-F238E27FC236}">
                    <a16:creationId xmlns:a16="http://schemas.microsoft.com/office/drawing/2014/main" xmlns="" id="{4E8A6FE4-867D-4DA8-B202-A46E8E2816B6}"/>
                  </a:ext>
                </a:extLst>
              </p:cNvPr>
              <p:cNvCxnSpPr>
                <a:cxnSpLocks/>
              </p:cNvCxnSpPr>
              <p:nvPr/>
            </p:nvCxnSpPr>
            <p:spPr>
              <a:xfrm>
                <a:off x="6625087" y="3571336"/>
                <a:ext cx="652919" cy="0"/>
              </a:xfrm>
              <a:prstGeom prst="line">
                <a:avLst/>
              </a:prstGeom>
              <a:grpFill/>
              <a:ln w="38100">
                <a:solidFill>
                  <a:srgbClr val="FFE600"/>
                </a:solidFill>
                <a:tailEnd type="none"/>
              </a:ln>
            </p:spPr>
            <p:style>
              <a:lnRef idx="1">
                <a:schemeClr val="accent1"/>
              </a:lnRef>
              <a:fillRef idx="0">
                <a:schemeClr val="accent1"/>
              </a:fillRef>
              <a:effectRef idx="0">
                <a:schemeClr val="accent1"/>
              </a:effectRef>
              <a:fontRef idx="minor">
                <a:schemeClr val="tx1"/>
              </a:fontRef>
            </p:style>
          </p:cxnSp>
          <p:sp>
            <p:nvSpPr>
              <p:cNvPr id="12" name="Circle: Hollow 11">
                <a:extLst>
                  <a:ext uri="{FF2B5EF4-FFF2-40B4-BE49-F238E27FC236}">
                    <a16:creationId xmlns:a16="http://schemas.microsoft.com/office/drawing/2014/main" xmlns="" id="{6391CE4A-3EE7-4734-BB20-9990E474CE20}"/>
                  </a:ext>
                </a:extLst>
              </p:cNvPr>
              <p:cNvSpPr/>
              <p:nvPr/>
            </p:nvSpPr>
            <p:spPr>
              <a:xfrm>
                <a:off x="6487115" y="3495810"/>
                <a:ext cx="151051" cy="151051"/>
              </a:xfrm>
              <a:prstGeom prst="donut">
                <a:avLst/>
              </a:prstGeom>
              <a:grp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grpSp>
      </p:grpSp>
      <p:sp>
        <p:nvSpPr>
          <p:cNvPr id="24" name="TextBox 23">
            <a:extLst>
              <a:ext uri="{FF2B5EF4-FFF2-40B4-BE49-F238E27FC236}">
                <a16:creationId xmlns:a16="http://schemas.microsoft.com/office/drawing/2014/main" xmlns="" id="{8107BB9F-0087-4F81-B455-EACCD6DC2CD4}"/>
              </a:ext>
            </a:extLst>
          </p:cNvPr>
          <p:cNvSpPr txBox="1"/>
          <p:nvPr/>
        </p:nvSpPr>
        <p:spPr>
          <a:xfrm>
            <a:off x="4719099" y="2406726"/>
            <a:ext cx="5339301" cy="1477328"/>
          </a:xfrm>
          <a:prstGeom prst="rect">
            <a:avLst/>
          </a:prstGeom>
          <a:noFill/>
        </p:spPr>
        <p:txBody>
          <a:bodyPr wrap="square">
            <a:spAutoFit/>
          </a:bodyPr>
          <a:lstStyle/>
          <a:p>
            <a:r>
              <a:rPr lang="en-US" sz="1800" b="1" dirty="0">
                <a:latin typeface="EYInterstate Light" panose="02000506000000020004" pitchFamily="2" charset="0"/>
              </a:rPr>
              <a:t>Sandra Chinedu Momah</a:t>
            </a:r>
          </a:p>
          <a:p>
            <a:r>
              <a:rPr lang="en-US" sz="1800" dirty="0">
                <a:latin typeface="EYInterstate Light" panose="02000506000000020004" pitchFamily="2" charset="0"/>
              </a:rPr>
              <a:t>Associate </a:t>
            </a:r>
            <a:r>
              <a:rPr lang="en-US" dirty="0">
                <a:latin typeface="EYInterstate Light" panose="02000506000000020004" pitchFamily="2" charset="0"/>
              </a:rPr>
              <a:t>Partner</a:t>
            </a:r>
            <a:r>
              <a:rPr lang="en-US" sz="1800" dirty="0">
                <a:latin typeface="EYInterstate Light" panose="02000506000000020004" pitchFamily="2" charset="0"/>
              </a:rPr>
              <a:t> | Tax Services</a:t>
            </a:r>
          </a:p>
          <a:p>
            <a:r>
              <a:rPr lang="en-US" sz="1800" dirty="0">
                <a:latin typeface="EYInterstate Light" panose="02000506000000020004" pitchFamily="2" charset="0"/>
              </a:rPr>
              <a:t>Ernst &amp; Young</a:t>
            </a:r>
          </a:p>
          <a:p>
            <a:r>
              <a:rPr lang="en-US" sz="1800" dirty="0">
                <a:latin typeface="EYInterstate Light" panose="02000506000000020004" pitchFamily="2" charset="0"/>
              </a:rPr>
              <a:t>sandra.momah@ng.ey.com</a:t>
            </a:r>
          </a:p>
          <a:p>
            <a:r>
              <a:rPr lang="en-US" sz="1800" dirty="0">
                <a:latin typeface="EYInterstate Light" panose="02000506000000020004" pitchFamily="2" charset="0"/>
              </a:rPr>
              <a:t>+234 811 209 3056</a:t>
            </a:r>
          </a:p>
        </p:txBody>
      </p:sp>
      <p:pic>
        <p:nvPicPr>
          <p:cNvPr id="25" name="Picture 24">
            <a:extLst>
              <a:ext uri="{FF2B5EF4-FFF2-40B4-BE49-F238E27FC236}">
                <a16:creationId xmlns:a16="http://schemas.microsoft.com/office/drawing/2014/main" xmlns="" id="{F30BF6EA-F8D8-4699-9340-AC8DAE536E72}"/>
              </a:ext>
            </a:extLst>
          </p:cNvPr>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2469483" y="2206148"/>
            <a:ext cx="2512813" cy="2677656"/>
          </a:xfrm>
          <a:prstGeom prst="rect">
            <a:avLst/>
          </a:prstGeom>
        </p:spPr>
      </p:pic>
      <p:pic>
        <p:nvPicPr>
          <p:cNvPr id="26" name="Picture 25">
            <a:extLst>
              <a:ext uri="{FF2B5EF4-FFF2-40B4-BE49-F238E27FC236}">
                <a16:creationId xmlns:a16="http://schemas.microsoft.com/office/drawing/2014/main" xmlns="" id="{1A8AF3E1-F4D3-4572-A9CA-66ABF3860F92}"/>
              </a:ext>
            </a:extLst>
          </p:cNvPr>
          <p:cNvPicPr>
            <a:picLocks noChangeAspect="1"/>
          </p:cNvPicPr>
          <p:nvPr/>
        </p:nvPicPr>
        <p:blipFill rotWithShape="1">
          <a:blip r:embed="rId4" cstate="email">
            <a:lum bright="-40000" contrast="-40000"/>
            <a:extLst>
              <a:ext uri="{28A0092B-C50C-407E-A947-70E740481C1C}">
                <a14:useLocalDpi xmlns:a14="http://schemas.microsoft.com/office/drawing/2010/main" val="0"/>
              </a:ext>
            </a:extLst>
          </a:blip>
          <a:srcRect t="30082" b="26574"/>
          <a:stretch/>
        </p:blipFill>
        <p:spPr>
          <a:xfrm>
            <a:off x="2469483" y="3029875"/>
            <a:ext cx="2512813" cy="1160600"/>
          </a:xfrm>
          <a:prstGeom prst="rect">
            <a:avLst/>
          </a:prstGeom>
        </p:spPr>
      </p:pic>
    </p:spTree>
    <p:extLst>
      <p:ext uri="{BB962C8B-B14F-4D97-AF65-F5344CB8AC3E}">
        <p14:creationId xmlns:p14="http://schemas.microsoft.com/office/powerpoint/2010/main" val="3846642781"/>
      </p:ext>
    </p:extLst>
  </p:cSld>
  <p:clrMapOvr>
    <a:masterClrMapping/>
  </p:clrMapOvr>
  <p:transition/>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024EF122-A243-49D4-9C9C-E638147F43BF}"/>
              </a:ext>
            </a:extLst>
          </p:cNvPr>
          <p:cNvSpPr/>
          <p:nvPr/>
        </p:nvSpPr>
        <p:spPr>
          <a:xfrm>
            <a:off x="612775" y="1066800"/>
            <a:ext cx="5588054" cy="4691061"/>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endParaRPr>
          </a:p>
        </p:txBody>
      </p:sp>
      <p:sp>
        <p:nvSpPr>
          <p:cNvPr id="33" name="Title 1">
            <a:extLst>
              <a:ext uri="{FF2B5EF4-FFF2-40B4-BE49-F238E27FC236}">
                <a16:creationId xmlns:a16="http://schemas.microsoft.com/office/drawing/2014/main" xmlns="" id="{9AA05050-2413-4220-98F9-7E14720D41E7}"/>
              </a:ext>
            </a:extLst>
          </p:cNvPr>
          <p:cNvSpPr txBox="1">
            <a:spLocks/>
          </p:cNvSpPr>
          <p:nvPr/>
        </p:nvSpPr>
        <p:spPr>
          <a:xfrm>
            <a:off x="1222375" y="2743200"/>
            <a:ext cx="4196715" cy="860400"/>
          </a:xfrm>
          <a:prstGeom prst="rect">
            <a:avLst/>
          </a:prstGeom>
        </p:spPr>
        <p:txBody>
          <a:bodyPr>
            <a:noAutofit/>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pPr>
              <a:spcAft>
                <a:spcPts val="600"/>
              </a:spcAft>
            </a:pPr>
            <a:r>
              <a:rPr lang="en-US" sz="6000" dirty="0">
                <a:solidFill>
                  <a:schemeClr val="tx1"/>
                </a:solidFill>
                <a:latin typeface="EYInterstate" panose="02000503020000020004" pitchFamily="2" charset="0"/>
              </a:rPr>
              <a:t>Thank you!</a:t>
            </a:r>
          </a:p>
        </p:txBody>
      </p:sp>
      <p:pic>
        <p:nvPicPr>
          <p:cNvPr id="3" name="Picture 2" descr="A group of people clapping&#10;&#10;Description automatically generated with medium confidence">
            <a:extLst>
              <a:ext uri="{FF2B5EF4-FFF2-40B4-BE49-F238E27FC236}">
                <a16:creationId xmlns:a16="http://schemas.microsoft.com/office/drawing/2014/main" xmlns="" id="{E09FC57E-707A-45AA-B8FE-70B8B7C39B10}"/>
              </a:ext>
            </a:extLst>
          </p:cNvPr>
          <p:cNvPicPr>
            <a:picLocks noChangeAspect="1"/>
          </p:cNvPicPr>
          <p:nvPr/>
        </p:nvPicPr>
        <p:blipFill rotWithShape="1">
          <a:blip r:embed="rId2" cstate="email">
            <a:extLst>
              <a:ext uri="{28A0092B-C50C-407E-A947-70E740481C1C}">
                <a14:useLocalDpi xmlns:a14="http://schemas.microsoft.com/office/drawing/2010/main" val="0"/>
              </a:ext>
            </a:extLst>
          </a:blip>
          <a:srcRect l="9491" r="13850" b="3"/>
          <a:stretch/>
        </p:blipFill>
        <p:spPr>
          <a:xfrm>
            <a:off x="6200829" y="1066800"/>
            <a:ext cx="5387605" cy="4691061"/>
          </a:xfrm>
          <a:prstGeom prst="rect">
            <a:avLst/>
          </a:prstGeom>
          <a:noFill/>
        </p:spPr>
      </p:pic>
    </p:spTree>
    <p:extLst>
      <p:ext uri="{BB962C8B-B14F-4D97-AF65-F5344CB8AC3E}">
        <p14:creationId xmlns:p14="http://schemas.microsoft.com/office/powerpoint/2010/main" val="4009279558"/>
      </p:ext>
    </p:extLst>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xmlns="" id="{9D1D8315-24AB-4BF0-BE2D-6DFA3E17FB12}"/>
              </a:ext>
            </a:extLst>
          </p:cNvPr>
          <p:cNvGrpSpPr/>
          <p:nvPr/>
        </p:nvGrpSpPr>
        <p:grpSpPr>
          <a:xfrm>
            <a:off x="0" y="0"/>
            <a:ext cx="12198350" cy="6858000"/>
            <a:chOff x="0" y="0"/>
            <a:chExt cx="12198350" cy="6858000"/>
          </a:xfrm>
        </p:grpSpPr>
        <p:pic>
          <p:nvPicPr>
            <p:cNvPr id="8" name="Picture 7">
              <a:extLst>
                <a:ext uri="{FF2B5EF4-FFF2-40B4-BE49-F238E27FC236}">
                  <a16:creationId xmlns:a16="http://schemas.microsoft.com/office/drawing/2014/main" xmlns="" id="{B1622BD1-0162-4EA8-B45F-1F5342B0324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9" name="Group 8">
              <a:extLst>
                <a:ext uri="{FF2B5EF4-FFF2-40B4-BE49-F238E27FC236}">
                  <a16:creationId xmlns:a16="http://schemas.microsoft.com/office/drawing/2014/main" xmlns="" id="{79869293-AB44-4985-84EF-9FEC4E8391C2}"/>
                </a:ext>
              </a:extLst>
            </p:cNvPr>
            <p:cNvGrpSpPr/>
            <p:nvPr/>
          </p:nvGrpSpPr>
          <p:grpSpPr>
            <a:xfrm>
              <a:off x="617538" y="189424"/>
              <a:ext cx="11054488" cy="6465376"/>
              <a:chOff x="617538" y="189424"/>
              <a:chExt cx="11054488" cy="6165123"/>
            </a:xfrm>
          </p:grpSpPr>
          <p:sp>
            <p:nvSpPr>
              <p:cNvPr id="10" name="Rectangle: Rounded Corners 9">
                <a:extLst>
                  <a:ext uri="{FF2B5EF4-FFF2-40B4-BE49-F238E27FC236}">
                    <a16:creationId xmlns:a16="http://schemas.microsoft.com/office/drawing/2014/main" xmlns="" id="{753FCEF2-5A9B-46F1-9CBC-CCB2157E3398}"/>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latin typeface="EYInterstate Light" panose="02000506000000020004" pitchFamily="2" charset="0"/>
                </a:endParaRPr>
              </a:p>
            </p:txBody>
          </p:sp>
          <p:sp>
            <p:nvSpPr>
              <p:cNvPr id="11" name="Rectangle 10">
                <a:extLst>
                  <a:ext uri="{FF2B5EF4-FFF2-40B4-BE49-F238E27FC236}">
                    <a16:creationId xmlns:a16="http://schemas.microsoft.com/office/drawing/2014/main" xmlns="" id="{B2CDE7EA-24E0-4D04-B5E8-94448FC02339}"/>
                  </a:ext>
                </a:extLst>
              </p:cNvPr>
              <p:cNvSpPr/>
              <p:nvPr/>
            </p:nvSpPr>
            <p:spPr>
              <a:xfrm>
                <a:off x="617538" y="193700"/>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latin typeface="EYInterstate Light" panose="02000506000000020004" pitchFamily="2" charset="0"/>
                </a:endParaRPr>
              </a:p>
            </p:txBody>
          </p:sp>
          <p:grpSp>
            <p:nvGrpSpPr>
              <p:cNvPr id="13" name="Group 12">
                <a:extLst>
                  <a:ext uri="{FF2B5EF4-FFF2-40B4-BE49-F238E27FC236}">
                    <a16:creationId xmlns:a16="http://schemas.microsoft.com/office/drawing/2014/main" xmlns="" id="{4323C3FC-4734-491C-9A7D-D80F7AA4E804}"/>
                  </a:ext>
                </a:extLst>
              </p:cNvPr>
              <p:cNvGrpSpPr/>
              <p:nvPr/>
            </p:nvGrpSpPr>
            <p:grpSpPr>
              <a:xfrm>
                <a:off x="10868789" y="189424"/>
                <a:ext cx="803237" cy="860400"/>
                <a:chOff x="10955383" y="189700"/>
                <a:chExt cx="984068" cy="1054100"/>
              </a:xfrm>
            </p:grpSpPr>
            <p:sp>
              <p:nvSpPr>
                <p:cNvPr id="14" name="Rectangle 13">
                  <a:extLst>
                    <a:ext uri="{FF2B5EF4-FFF2-40B4-BE49-F238E27FC236}">
                      <a16:creationId xmlns:a16="http://schemas.microsoft.com/office/drawing/2014/main" xmlns="" id="{70119AF7-E793-4ADA-BCD5-B3D2E605E8BD}"/>
                    </a:ext>
                  </a:extLst>
                </p:cNvPr>
                <p:cNvSpPr/>
                <p:nvPr/>
              </p:nvSpPr>
              <p:spPr>
                <a:xfrm>
                  <a:off x="10955383" y="189700"/>
                  <a:ext cx="957943" cy="1054100"/>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b="1" dirty="0">
                      <a:solidFill>
                        <a:schemeClr val="bg1"/>
                      </a:solidFill>
                      <a:latin typeface="EYInterstate Light" panose="02000506000000020004" pitchFamily="2" charset="0"/>
                    </a:rPr>
                    <a:t>Page </a:t>
                  </a:r>
                  <a:r>
                    <a:rPr lang="en-US" sz="3600" b="1" dirty="0">
                      <a:solidFill>
                        <a:schemeClr val="bg1"/>
                      </a:solidFill>
                      <a:latin typeface="EYInterstate Light" panose="02000506000000020004" pitchFamily="2" charset="0"/>
                    </a:rPr>
                    <a:t>1</a:t>
                  </a:r>
                  <a:endParaRPr lang="en-US" sz="1200" b="1" dirty="0">
                    <a:solidFill>
                      <a:schemeClr val="bg1"/>
                    </a:solidFill>
                    <a:latin typeface="EYInterstate Light" panose="02000506000000020004" pitchFamily="2" charset="0"/>
                  </a:endParaRPr>
                </a:p>
              </p:txBody>
            </p:sp>
            <p:sp>
              <p:nvSpPr>
                <p:cNvPr id="18" name="Footer Placeholder 3">
                  <a:extLst>
                    <a:ext uri="{FF2B5EF4-FFF2-40B4-BE49-F238E27FC236}">
                      <a16:creationId xmlns:a16="http://schemas.microsoft.com/office/drawing/2014/main" xmlns="" id="{88FE7CEB-B91E-46EE-B9E1-DBE37A76DDF0}"/>
                    </a:ext>
                  </a:extLst>
                </p:cNvPr>
                <p:cNvSpPr txBox="1">
                  <a:spLocks/>
                </p:cNvSpPr>
                <p:nvPr/>
              </p:nvSpPr>
              <p:spPr>
                <a:xfrm>
                  <a:off x="10955383" y="930630"/>
                  <a:ext cx="984068" cy="20504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900" dirty="0">
                    <a:solidFill>
                      <a:schemeClr val="tx2"/>
                    </a:solidFill>
                    <a:latin typeface="EYInterstate Light" panose="02000506000000020004" pitchFamily="2" charset="0"/>
                  </a:endParaRPr>
                </a:p>
              </p:txBody>
            </p:sp>
          </p:grpSp>
        </p:grpSp>
      </p:grpSp>
      <p:sp>
        <p:nvSpPr>
          <p:cNvPr id="19" name="Title 1">
            <a:extLst>
              <a:ext uri="{FF2B5EF4-FFF2-40B4-BE49-F238E27FC236}">
                <a16:creationId xmlns:a16="http://schemas.microsoft.com/office/drawing/2014/main" xmlns="" id="{A1603F2A-6073-466A-970F-47608DF0F251}"/>
              </a:ext>
            </a:extLst>
          </p:cNvPr>
          <p:cNvSpPr txBox="1">
            <a:spLocks/>
          </p:cNvSpPr>
          <p:nvPr/>
        </p:nvSpPr>
        <p:spPr>
          <a:xfrm>
            <a:off x="770167" y="481087"/>
            <a:ext cx="49480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r>
              <a:rPr lang="en-GB" sz="1800" dirty="0">
                <a:solidFill>
                  <a:srgbClr val="2E2E38"/>
                </a:solidFill>
                <a:latin typeface="EYInterstate" panose="02000503020000020004" pitchFamily="2" charset="0"/>
              </a:rPr>
              <a:t>Introduction</a:t>
            </a:r>
          </a:p>
        </p:txBody>
      </p:sp>
      <p:sp>
        <p:nvSpPr>
          <p:cNvPr id="17" name="TextBox 16">
            <a:extLst>
              <a:ext uri="{FF2B5EF4-FFF2-40B4-BE49-F238E27FC236}">
                <a16:creationId xmlns:a16="http://schemas.microsoft.com/office/drawing/2014/main" xmlns="" id="{89B34B1D-FA5C-40AE-A85A-4B071698E797}"/>
              </a:ext>
            </a:extLst>
          </p:cNvPr>
          <p:cNvSpPr txBox="1"/>
          <p:nvPr/>
        </p:nvSpPr>
        <p:spPr>
          <a:xfrm>
            <a:off x="770168" y="1426545"/>
            <a:ext cx="10434408" cy="4770537"/>
          </a:xfrm>
          <a:prstGeom prst="rect">
            <a:avLst/>
          </a:prstGeom>
          <a:noFill/>
        </p:spPr>
        <p:txBody>
          <a:bodyPr wrap="square" rtlCol="0">
            <a:spAutoFit/>
          </a:bodyPr>
          <a:lstStyle/>
          <a:p>
            <a:pPr algn="just"/>
            <a:r>
              <a:rPr lang="en-US" sz="1600" dirty="0">
                <a:latin typeface="EYInterstate" panose="02000503020000020004" pitchFamily="2" charset="0"/>
              </a:rPr>
              <a:t>Leasing by definition is a process by which a firm is able to gain possession of the use of certain fixed assets for which it must pay a series of contractual, periodic, tax -deductible payments. It is further defined as a contract between the funder (lessor) and the end-user (lessee) for the acquisition and use of an asset and/or solution and (if included) any associated costs, such as maintenance in return for payment over an agreed period (Padley and Dixon, 2005). </a:t>
            </a:r>
          </a:p>
          <a:p>
            <a:pPr algn="just"/>
            <a:endParaRPr lang="en-US" sz="1600" dirty="0">
              <a:latin typeface="EYInterstate" panose="02000503020000020004" pitchFamily="2" charset="0"/>
            </a:endParaRPr>
          </a:p>
          <a:p>
            <a:pPr algn="just"/>
            <a:r>
              <a:rPr lang="en-US" sz="1600" dirty="0">
                <a:latin typeface="EYInterstate" panose="02000503020000020004" pitchFamily="2" charset="0"/>
              </a:rPr>
              <a:t>In simpler term, leasing is a form of financial activity associated with the transfer of capital goods for temporary use for a defined time against payment.</a:t>
            </a:r>
          </a:p>
          <a:p>
            <a:pPr algn="just"/>
            <a:endParaRPr lang="en-US" sz="1600" dirty="0">
              <a:latin typeface="EYInterstate" panose="02000503020000020004" pitchFamily="2" charset="0"/>
            </a:endParaRPr>
          </a:p>
          <a:p>
            <a:pPr algn="just"/>
            <a:r>
              <a:rPr lang="en-US" sz="1600" dirty="0">
                <a:latin typeface="EYInterstate" panose="02000503020000020004" pitchFamily="2" charset="0"/>
              </a:rPr>
              <a:t>Leasing can also be said to be the business of letting or sub-letting movable property on hire for the purpose of the use of such property by the hirer or any other person in any business whatsoever and where the lessor is the owner of the property regardless of whether the letting is with or without an option to purchase the property.</a:t>
            </a:r>
          </a:p>
          <a:p>
            <a:pPr algn="just"/>
            <a:endParaRPr lang="en-US" sz="1600" dirty="0">
              <a:latin typeface="EYInterstate" panose="02000503020000020004" pitchFamily="2" charset="0"/>
            </a:endParaRPr>
          </a:p>
          <a:p>
            <a:pPr algn="just"/>
            <a:r>
              <a:rPr lang="en-US" sz="1600" dirty="0">
                <a:latin typeface="EYInterstate" panose="02000503020000020004" pitchFamily="2" charset="0"/>
              </a:rPr>
              <a:t>The Equipment Leasing Act (ELA) defines a lease agreement as a “means a written agreement between the lessor and the lessee for the lessee’s use in consideration of the payment of an agreed rental over a specified period” for an equipment and “the lessor shall retain full title and legal ownership during the specified period of the lease. ELA recognizes and differentiates Finance lease and operating leases.</a:t>
            </a:r>
          </a:p>
          <a:p>
            <a:pPr algn="just"/>
            <a:endParaRPr lang="en-US" sz="1600" dirty="0">
              <a:latin typeface="EYInterstate" panose="02000503020000020004" pitchFamily="2" charset="0"/>
            </a:endParaRPr>
          </a:p>
        </p:txBody>
      </p:sp>
    </p:spTree>
    <p:extLst>
      <p:ext uri="{BB962C8B-B14F-4D97-AF65-F5344CB8AC3E}">
        <p14:creationId xmlns:p14="http://schemas.microsoft.com/office/powerpoint/2010/main" val="9398644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xmlns="" id="{A0FE495C-43AE-4A37-B8AC-8EAC25B89DC0}"/>
              </a:ext>
            </a:extLst>
          </p:cNvPr>
          <p:cNvGrpSpPr/>
          <p:nvPr/>
        </p:nvGrpSpPr>
        <p:grpSpPr>
          <a:xfrm>
            <a:off x="0" y="0"/>
            <a:ext cx="12198350" cy="6858000"/>
            <a:chOff x="0" y="0"/>
            <a:chExt cx="12198350" cy="6858000"/>
          </a:xfrm>
        </p:grpSpPr>
        <p:pic>
          <p:nvPicPr>
            <p:cNvPr id="9" name="Picture 8">
              <a:extLst>
                <a:ext uri="{FF2B5EF4-FFF2-40B4-BE49-F238E27FC236}">
                  <a16:creationId xmlns:a16="http://schemas.microsoft.com/office/drawing/2014/main" xmlns="" id="{287E9B6D-805C-4B8F-8000-6F9E320F04D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10" name="Group 9">
              <a:extLst>
                <a:ext uri="{FF2B5EF4-FFF2-40B4-BE49-F238E27FC236}">
                  <a16:creationId xmlns:a16="http://schemas.microsoft.com/office/drawing/2014/main" xmlns="" id="{C9D921F3-F880-4A83-B1E1-41728DA8FCC3}"/>
                </a:ext>
              </a:extLst>
            </p:cNvPr>
            <p:cNvGrpSpPr/>
            <p:nvPr/>
          </p:nvGrpSpPr>
          <p:grpSpPr>
            <a:xfrm>
              <a:off x="617538" y="193908"/>
              <a:ext cx="11054488" cy="6460892"/>
              <a:chOff x="617538" y="193700"/>
              <a:chExt cx="11054488" cy="6160847"/>
            </a:xfrm>
          </p:grpSpPr>
          <p:sp>
            <p:nvSpPr>
              <p:cNvPr id="11" name="Rectangle: Rounded Corners 10">
                <a:extLst>
                  <a:ext uri="{FF2B5EF4-FFF2-40B4-BE49-F238E27FC236}">
                    <a16:creationId xmlns:a16="http://schemas.microsoft.com/office/drawing/2014/main" xmlns="" id="{5174DB18-1D6D-424B-BF36-06FDDA352B36}"/>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latin typeface="EYInterstate Light" panose="02000506000000020004" pitchFamily="2" charset="0"/>
                </a:endParaRPr>
              </a:p>
            </p:txBody>
          </p:sp>
          <p:sp>
            <p:nvSpPr>
              <p:cNvPr id="13" name="Rectangle 12">
                <a:extLst>
                  <a:ext uri="{FF2B5EF4-FFF2-40B4-BE49-F238E27FC236}">
                    <a16:creationId xmlns:a16="http://schemas.microsoft.com/office/drawing/2014/main" xmlns="" id="{BA5ADB02-7488-4DDC-95F7-F3FDC523D329}"/>
                  </a:ext>
                </a:extLst>
              </p:cNvPr>
              <p:cNvSpPr/>
              <p:nvPr/>
            </p:nvSpPr>
            <p:spPr>
              <a:xfrm>
                <a:off x="617538" y="193700"/>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200" dirty="0">
                  <a:solidFill>
                    <a:schemeClr val="tx1"/>
                  </a:solidFill>
                  <a:latin typeface="EYInterstate Light" panose="02000506000000020004" pitchFamily="2" charset="0"/>
                </a:endParaRPr>
              </a:p>
            </p:txBody>
          </p:sp>
        </p:grpSp>
      </p:grpSp>
      <p:sp>
        <p:nvSpPr>
          <p:cNvPr id="15" name="TextBox 14">
            <a:extLst>
              <a:ext uri="{FF2B5EF4-FFF2-40B4-BE49-F238E27FC236}">
                <a16:creationId xmlns:a16="http://schemas.microsoft.com/office/drawing/2014/main" xmlns="" id="{C1298EBF-B9BE-40A6-AA44-D15F276EBF13}"/>
              </a:ext>
            </a:extLst>
          </p:cNvPr>
          <p:cNvSpPr txBox="1"/>
          <p:nvPr/>
        </p:nvSpPr>
        <p:spPr>
          <a:xfrm>
            <a:off x="917575" y="1524000"/>
            <a:ext cx="10591799" cy="4524315"/>
          </a:xfrm>
          <a:prstGeom prst="rect">
            <a:avLst/>
          </a:prstGeom>
          <a:noFill/>
        </p:spPr>
        <p:txBody>
          <a:bodyPr wrap="square" rtlCol="0">
            <a:spAutoFit/>
          </a:bodyPr>
          <a:lstStyle/>
          <a:p>
            <a:pPr algn="just"/>
            <a:r>
              <a:rPr lang="en-US" sz="1600" dirty="0">
                <a:latin typeface="EYInterstate" panose="02000503020000020004" pitchFamily="2" charset="0"/>
              </a:rPr>
              <a:t>Nigeria is becoming a bigger market for leasing. In the first quarter of 2022, the Nigerian leasing industry grew by 1.6%, according to a report from the Equipment Leasing Association of Nigeria (ELAN). As of the first quarter of 2022, the outstanding lease volume was 2.629 trillion, up from 2.587 trillion in the fourth quarter of 2021. The steady recovery from the pandemic in the first quarter and the stability of the microeconomy were said to be the reasons for the growth.</a:t>
            </a:r>
          </a:p>
          <a:p>
            <a:pPr algn="just"/>
            <a:endParaRPr lang="en-US" sz="1600" dirty="0">
              <a:latin typeface="EYInterstate" panose="02000503020000020004" pitchFamily="2" charset="0"/>
            </a:endParaRPr>
          </a:p>
          <a:p>
            <a:pPr algn="just"/>
            <a:r>
              <a:rPr lang="en-US" sz="1600" dirty="0">
                <a:latin typeface="EYInterstate" panose="02000503020000020004" pitchFamily="2" charset="0"/>
              </a:rPr>
              <a:t>Equipment leasing is one of the various ways in which the acquisition of capital goods can be financed. Other methods of financing capital acquisitions include conditional sales, loans, and hire-purchase agreements. These methods of asset financing have their respective legal, accounting, and tax implications, all of which form part of the considerations for choosing a particular method.</a:t>
            </a:r>
          </a:p>
          <a:p>
            <a:pPr algn="just"/>
            <a:endParaRPr lang="en-US" sz="1600" dirty="0">
              <a:latin typeface="EYInterstate" panose="02000503020000020004" pitchFamily="2" charset="0"/>
            </a:endParaRPr>
          </a:p>
          <a:p>
            <a:pPr algn="just"/>
            <a:r>
              <a:rPr lang="en-US" sz="1600" dirty="0">
                <a:latin typeface="EYInterstate" panose="02000503020000020004" pitchFamily="2" charset="0"/>
              </a:rPr>
              <a:t>In structuring a leasing transaction, the tax consideration is of particular importance because it impacts directly on the cash flow of the parties. In cross-border leasing transactions, the foreign party would usually be most interested in the domestic tax rules of the host country, which in most cases is the country of the lessee. Another factor that would usually interest the foreign lessor is the recourse that it could have in the event that the lessee defaults on the terms of the lease agreement, especially as repossession may not necessarily be an effective remedy.</a:t>
            </a:r>
          </a:p>
          <a:p>
            <a:pPr algn="just" defTabSz="914239" fontAlgn="base">
              <a:spcBef>
                <a:spcPct val="0"/>
              </a:spcBef>
              <a:spcAft>
                <a:spcPct val="0"/>
              </a:spcAft>
              <a:buClr>
                <a:srgbClr val="FFD200"/>
              </a:buClr>
              <a:buSzPct val="100000"/>
              <a:defRPr/>
            </a:pPr>
            <a:endParaRPr lang="en-US" sz="1600" i="0" dirty="0">
              <a:solidFill>
                <a:schemeClr val="bg1"/>
              </a:solidFill>
              <a:effectLst/>
              <a:latin typeface="EYInterstate" panose="02000503020000020004" pitchFamily="2" charset="0"/>
            </a:endParaRPr>
          </a:p>
        </p:txBody>
      </p:sp>
      <p:sp>
        <p:nvSpPr>
          <p:cNvPr id="63" name="Title 1">
            <a:extLst>
              <a:ext uri="{FF2B5EF4-FFF2-40B4-BE49-F238E27FC236}">
                <a16:creationId xmlns:a16="http://schemas.microsoft.com/office/drawing/2014/main" xmlns="" id="{9628D2C6-7660-43A5-8906-178D97E47745}"/>
              </a:ext>
            </a:extLst>
          </p:cNvPr>
          <p:cNvSpPr txBox="1">
            <a:spLocks/>
          </p:cNvSpPr>
          <p:nvPr/>
        </p:nvSpPr>
        <p:spPr>
          <a:xfrm>
            <a:off x="770167" y="184150"/>
            <a:ext cx="3728808" cy="671588"/>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GB" sz="3200" dirty="0">
              <a:solidFill>
                <a:srgbClr val="2E2E38"/>
              </a:solidFill>
              <a:latin typeface="EYInterstate Light" panose="02000506000000020004" pitchFamily="2" charset="0"/>
            </a:endParaRPr>
          </a:p>
        </p:txBody>
      </p:sp>
      <p:sp>
        <p:nvSpPr>
          <p:cNvPr id="12" name="Rectangle 11">
            <a:extLst>
              <a:ext uri="{FF2B5EF4-FFF2-40B4-BE49-F238E27FC236}">
                <a16:creationId xmlns:a16="http://schemas.microsoft.com/office/drawing/2014/main" xmlns="" id="{46364F82-2EEB-44F1-A671-3ABE65D472F8}"/>
              </a:ext>
            </a:extLst>
          </p:cNvPr>
          <p:cNvSpPr/>
          <p:nvPr/>
        </p:nvSpPr>
        <p:spPr>
          <a:xfrm>
            <a:off x="10879862" y="193907"/>
            <a:ext cx="781913" cy="902303"/>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b="1" dirty="0">
                <a:solidFill>
                  <a:schemeClr val="bg1"/>
                </a:solidFill>
                <a:latin typeface="EYInterstate Light" panose="02000506000000020004" pitchFamily="2" charset="0"/>
              </a:rPr>
              <a:t>Page </a:t>
            </a:r>
            <a:r>
              <a:rPr lang="en-US" sz="3600" b="1" dirty="0">
                <a:solidFill>
                  <a:schemeClr val="bg1"/>
                </a:solidFill>
                <a:latin typeface="EYInterstate Light" panose="02000506000000020004" pitchFamily="2" charset="0"/>
              </a:rPr>
              <a:t>2</a:t>
            </a:r>
            <a:endParaRPr lang="en-US" sz="1200" b="1" dirty="0">
              <a:solidFill>
                <a:schemeClr val="bg1"/>
              </a:solidFill>
              <a:latin typeface="EYInterstate Light" panose="02000506000000020004" pitchFamily="2" charset="0"/>
            </a:endParaRPr>
          </a:p>
        </p:txBody>
      </p:sp>
      <p:sp>
        <p:nvSpPr>
          <p:cNvPr id="14" name="Title 1">
            <a:extLst>
              <a:ext uri="{FF2B5EF4-FFF2-40B4-BE49-F238E27FC236}">
                <a16:creationId xmlns:a16="http://schemas.microsoft.com/office/drawing/2014/main" xmlns="" id="{A361684A-6C99-41DC-8A7D-8CCBDFE59E26}"/>
              </a:ext>
            </a:extLst>
          </p:cNvPr>
          <p:cNvSpPr txBox="1">
            <a:spLocks/>
          </p:cNvSpPr>
          <p:nvPr/>
        </p:nvSpPr>
        <p:spPr>
          <a:xfrm>
            <a:off x="917575" y="456131"/>
            <a:ext cx="6788151"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r>
              <a:rPr lang="en-GB" sz="1800" dirty="0">
                <a:solidFill>
                  <a:srgbClr val="2E2E38"/>
                </a:solidFill>
                <a:latin typeface="EYInterstate" panose="02000503020000020004" pitchFamily="2" charset="0"/>
              </a:rPr>
              <a:t>Introduction</a:t>
            </a:r>
          </a:p>
          <a:p>
            <a:endParaRPr lang="en-GB" sz="1800" dirty="0">
              <a:solidFill>
                <a:srgbClr val="2E2E38"/>
              </a:solidFill>
              <a:latin typeface="EYInterstate" panose="02000503020000020004" pitchFamily="2" charset="0"/>
            </a:endParaRPr>
          </a:p>
        </p:txBody>
      </p:sp>
    </p:spTree>
    <p:extLst>
      <p:ext uri="{BB962C8B-B14F-4D97-AF65-F5344CB8AC3E}">
        <p14:creationId xmlns:p14="http://schemas.microsoft.com/office/powerpoint/2010/main" val="712446731"/>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xmlns="" id="{9D1D8315-24AB-4BF0-BE2D-6DFA3E17FB12}"/>
              </a:ext>
            </a:extLst>
          </p:cNvPr>
          <p:cNvGrpSpPr/>
          <p:nvPr/>
        </p:nvGrpSpPr>
        <p:grpSpPr>
          <a:xfrm>
            <a:off x="0" y="0"/>
            <a:ext cx="12198350" cy="6858000"/>
            <a:chOff x="0" y="0"/>
            <a:chExt cx="12198350" cy="6858000"/>
          </a:xfrm>
        </p:grpSpPr>
        <p:pic>
          <p:nvPicPr>
            <p:cNvPr id="8" name="Picture 7">
              <a:extLst>
                <a:ext uri="{FF2B5EF4-FFF2-40B4-BE49-F238E27FC236}">
                  <a16:creationId xmlns:a16="http://schemas.microsoft.com/office/drawing/2014/main" xmlns="" id="{B1622BD1-0162-4EA8-B45F-1F5342B03243}"/>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9" name="Group 8">
              <a:extLst>
                <a:ext uri="{FF2B5EF4-FFF2-40B4-BE49-F238E27FC236}">
                  <a16:creationId xmlns:a16="http://schemas.microsoft.com/office/drawing/2014/main" xmlns="" id="{79869293-AB44-4985-84EF-9FEC4E8391C2}"/>
                </a:ext>
              </a:extLst>
            </p:cNvPr>
            <p:cNvGrpSpPr/>
            <p:nvPr/>
          </p:nvGrpSpPr>
          <p:grpSpPr>
            <a:xfrm>
              <a:off x="617538" y="189424"/>
              <a:ext cx="11054488" cy="6465376"/>
              <a:chOff x="617538" y="189424"/>
              <a:chExt cx="11054488" cy="6165123"/>
            </a:xfrm>
          </p:grpSpPr>
          <p:sp>
            <p:nvSpPr>
              <p:cNvPr id="10" name="Rectangle: Rounded Corners 9">
                <a:extLst>
                  <a:ext uri="{FF2B5EF4-FFF2-40B4-BE49-F238E27FC236}">
                    <a16:creationId xmlns:a16="http://schemas.microsoft.com/office/drawing/2014/main" xmlns="" id="{753FCEF2-5A9B-46F1-9CBC-CCB2157E3398}"/>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latin typeface="EYInterstate Light" panose="02000506000000020004" pitchFamily="2" charset="0"/>
                </a:endParaRPr>
              </a:p>
            </p:txBody>
          </p:sp>
          <p:sp>
            <p:nvSpPr>
              <p:cNvPr id="11" name="Rectangle 10">
                <a:extLst>
                  <a:ext uri="{FF2B5EF4-FFF2-40B4-BE49-F238E27FC236}">
                    <a16:creationId xmlns:a16="http://schemas.microsoft.com/office/drawing/2014/main" xmlns="" id="{B2CDE7EA-24E0-4D04-B5E8-94448FC02339}"/>
                  </a:ext>
                </a:extLst>
              </p:cNvPr>
              <p:cNvSpPr/>
              <p:nvPr/>
            </p:nvSpPr>
            <p:spPr>
              <a:xfrm>
                <a:off x="617538" y="193700"/>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latin typeface="EYInterstate Light" panose="02000506000000020004" pitchFamily="2" charset="0"/>
                </a:endParaRPr>
              </a:p>
            </p:txBody>
          </p:sp>
          <p:grpSp>
            <p:nvGrpSpPr>
              <p:cNvPr id="13" name="Group 12">
                <a:extLst>
                  <a:ext uri="{FF2B5EF4-FFF2-40B4-BE49-F238E27FC236}">
                    <a16:creationId xmlns:a16="http://schemas.microsoft.com/office/drawing/2014/main" xmlns="" id="{4323C3FC-4734-491C-9A7D-D80F7AA4E804}"/>
                  </a:ext>
                </a:extLst>
              </p:cNvPr>
              <p:cNvGrpSpPr/>
              <p:nvPr/>
            </p:nvGrpSpPr>
            <p:grpSpPr>
              <a:xfrm>
                <a:off x="10868789" y="189424"/>
                <a:ext cx="803237" cy="860400"/>
                <a:chOff x="10955383" y="189700"/>
                <a:chExt cx="984068" cy="1054100"/>
              </a:xfrm>
            </p:grpSpPr>
            <p:sp>
              <p:nvSpPr>
                <p:cNvPr id="14" name="Rectangle 13">
                  <a:extLst>
                    <a:ext uri="{FF2B5EF4-FFF2-40B4-BE49-F238E27FC236}">
                      <a16:creationId xmlns:a16="http://schemas.microsoft.com/office/drawing/2014/main" xmlns="" id="{70119AF7-E793-4ADA-BCD5-B3D2E605E8BD}"/>
                    </a:ext>
                  </a:extLst>
                </p:cNvPr>
                <p:cNvSpPr/>
                <p:nvPr/>
              </p:nvSpPr>
              <p:spPr>
                <a:xfrm>
                  <a:off x="10955383" y="189700"/>
                  <a:ext cx="957943" cy="1054100"/>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b="1" dirty="0">
                      <a:solidFill>
                        <a:schemeClr val="bg1"/>
                      </a:solidFill>
                      <a:latin typeface="EYInterstate Light" panose="02000506000000020004" pitchFamily="2" charset="0"/>
                    </a:rPr>
                    <a:t>Page </a:t>
                  </a:r>
                  <a:r>
                    <a:rPr lang="en-US" sz="3600" b="1" dirty="0">
                      <a:solidFill>
                        <a:schemeClr val="bg1"/>
                      </a:solidFill>
                      <a:latin typeface="EYInterstate Light" panose="02000506000000020004" pitchFamily="2" charset="0"/>
                    </a:rPr>
                    <a:t>1</a:t>
                  </a:r>
                  <a:endParaRPr lang="en-US" sz="1200" b="1" dirty="0">
                    <a:solidFill>
                      <a:schemeClr val="bg1"/>
                    </a:solidFill>
                    <a:latin typeface="EYInterstate Light" panose="02000506000000020004" pitchFamily="2" charset="0"/>
                  </a:endParaRPr>
                </a:p>
              </p:txBody>
            </p:sp>
            <p:sp>
              <p:nvSpPr>
                <p:cNvPr id="18" name="Footer Placeholder 3">
                  <a:extLst>
                    <a:ext uri="{FF2B5EF4-FFF2-40B4-BE49-F238E27FC236}">
                      <a16:creationId xmlns:a16="http://schemas.microsoft.com/office/drawing/2014/main" xmlns="" id="{88FE7CEB-B91E-46EE-B9E1-DBE37A76DDF0}"/>
                    </a:ext>
                  </a:extLst>
                </p:cNvPr>
                <p:cNvSpPr txBox="1">
                  <a:spLocks/>
                </p:cNvSpPr>
                <p:nvPr/>
              </p:nvSpPr>
              <p:spPr>
                <a:xfrm>
                  <a:off x="10955383" y="930630"/>
                  <a:ext cx="984068" cy="205043"/>
                </a:xfrm>
                <a:prstGeom prst="rect">
                  <a:avLst/>
                </a:prstGeom>
              </p:spPr>
              <p:txBody>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GB" sz="900" dirty="0">
                    <a:solidFill>
                      <a:schemeClr val="tx2"/>
                    </a:solidFill>
                    <a:latin typeface="EYInterstate Light" panose="02000506000000020004" pitchFamily="2" charset="0"/>
                  </a:endParaRPr>
                </a:p>
              </p:txBody>
            </p:sp>
          </p:grpSp>
        </p:grpSp>
      </p:grpSp>
      <p:sp>
        <p:nvSpPr>
          <p:cNvPr id="19" name="Title 1">
            <a:extLst>
              <a:ext uri="{FF2B5EF4-FFF2-40B4-BE49-F238E27FC236}">
                <a16:creationId xmlns:a16="http://schemas.microsoft.com/office/drawing/2014/main" xmlns="" id="{A1603F2A-6073-466A-970F-47608DF0F251}"/>
              </a:ext>
            </a:extLst>
          </p:cNvPr>
          <p:cNvSpPr txBox="1">
            <a:spLocks/>
          </p:cNvSpPr>
          <p:nvPr/>
        </p:nvSpPr>
        <p:spPr>
          <a:xfrm>
            <a:off x="770167" y="481087"/>
            <a:ext cx="4948008" cy="4303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r>
              <a:rPr lang="en-GB" sz="1800" dirty="0">
                <a:solidFill>
                  <a:srgbClr val="2E2E38"/>
                </a:solidFill>
                <a:latin typeface="EYInterstate" panose="02000503020000020004" pitchFamily="2" charset="0"/>
              </a:rPr>
              <a:t> Introduction </a:t>
            </a:r>
          </a:p>
        </p:txBody>
      </p:sp>
      <p:sp>
        <p:nvSpPr>
          <p:cNvPr id="17" name="TextBox 16">
            <a:extLst>
              <a:ext uri="{FF2B5EF4-FFF2-40B4-BE49-F238E27FC236}">
                <a16:creationId xmlns:a16="http://schemas.microsoft.com/office/drawing/2014/main" xmlns="" id="{89B34B1D-FA5C-40AE-A85A-4B071698E797}"/>
              </a:ext>
            </a:extLst>
          </p:cNvPr>
          <p:cNvSpPr txBox="1"/>
          <p:nvPr/>
        </p:nvSpPr>
        <p:spPr>
          <a:xfrm>
            <a:off x="983616" y="999171"/>
            <a:ext cx="10597195" cy="6955750"/>
          </a:xfrm>
          <a:prstGeom prst="rect">
            <a:avLst/>
          </a:prstGeom>
          <a:noFill/>
        </p:spPr>
        <p:txBody>
          <a:bodyPr wrap="square" rtlCol="0">
            <a:spAutoFit/>
          </a:bodyPr>
          <a:lstStyle/>
          <a:p>
            <a:pPr algn="just"/>
            <a:endParaRPr lang="en-US" sz="1600" dirty="0">
              <a:latin typeface="EYInterstate" panose="02000503020000020004" pitchFamily="2" charset="0"/>
            </a:endParaRPr>
          </a:p>
          <a:p>
            <a:r>
              <a:rPr lang="en-US" b="1" dirty="0"/>
              <a:t> Classification of Leases</a:t>
            </a:r>
            <a:endParaRPr lang="en-US" dirty="0"/>
          </a:p>
          <a:p>
            <a:r>
              <a:rPr lang="en-US" dirty="0"/>
              <a:t>Lease is divided into 3 main classes (Section 3 ELA),</a:t>
            </a:r>
          </a:p>
          <a:p>
            <a:pPr marL="400050" indent="-400050">
              <a:buAutoNum type="romanLcPeriod"/>
            </a:pPr>
            <a:r>
              <a:rPr lang="en-US" b="1" dirty="0"/>
              <a:t>Finance</a:t>
            </a:r>
            <a:r>
              <a:rPr lang="en-US" dirty="0"/>
              <a:t> : A finance lease is a lease involving rental payments over an obligatory period sufficient in total to </a:t>
            </a:r>
            <a:r>
              <a:rPr lang="en-US" dirty="0" err="1"/>
              <a:t>amortise</a:t>
            </a:r>
            <a:r>
              <a:rPr lang="en-US" dirty="0"/>
              <a:t> the capital outlay of the lessor and also give the lessor some benefit.</a:t>
            </a:r>
          </a:p>
          <a:p>
            <a:endParaRPr lang="en-US" dirty="0"/>
          </a:p>
          <a:p>
            <a:r>
              <a:rPr lang="en-US" dirty="0"/>
              <a:t>ii.</a:t>
            </a:r>
            <a:r>
              <a:rPr lang="en-US" b="1" dirty="0"/>
              <a:t> Operating</a:t>
            </a:r>
            <a:r>
              <a:rPr lang="en-US" dirty="0"/>
              <a:t>: Operating lease is a lease involving rental payment over an obligatory period, but the equipment is not wholly mortised during the non concealable period if any, of the lease, and the lessor does not rely for his profit on the rentals in the concealable period .</a:t>
            </a:r>
          </a:p>
          <a:p>
            <a:r>
              <a:rPr lang="en-US" dirty="0" err="1"/>
              <a:t>Iii</a:t>
            </a:r>
            <a:r>
              <a:rPr lang="en-US" dirty="0"/>
              <a:t>  other variants that is either finance or operating </a:t>
            </a:r>
          </a:p>
          <a:p>
            <a:r>
              <a:rPr lang="en-US" dirty="0"/>
              <a:t>	</a:t>
            </a:r>
            <a:r>
              <a:rPr lang="en-US" b="1" dirty="0"/>
              <a:t>a) Syndicated lease</a:t>
            </a:r>
            <a:r>
              <a:rPr lang="en-US" dirty="0"/>
              <a:t>: Syndicated lease is a lease involving more than one lessor who jointly lease, an 	equipment to single lessee. </a:t>
            </a:r>
          </a:p>
          <a:p>
            <a:endParaRPr lang="en-US" dirty="0"/>
          </a:p>
          <a:p>
            <a:r>
              <a:rPr lang="en-US" b="1" dirty="0"/>
              <a:t>	b) Sale and lease back</a:t>
            </a:r>
            <a:r>
              <a:rPr lang="en-US" dirty="0"/>
              <a:t>: Sale and lease back Is a lease where the lease ( owner of all equipment ) 	sells the equipment to the lessor and simultaneously leases it back from the lessor( the new owner)</a:t>
            </a:r>
          </a:p>
          <a:p>
            <a:endParaRPr lang="en-US" dirty="0"/>
          </a:p>
          <a:p>
            <a:r>
              <a:rPr lang="en-US" b="1" dirty="0"/>
              <a:t>	c) Cross border lease</a:t>
            </a:r>
            <a:r>
              <a:rPr lang="en-US" dirty="0"/>
              <a:t>: Cross border lease is a lease in which the lessee and the equipment are non -	resident of Nigeria or in which the lessor is a non -resident of Nigeria.</a:t>
            </a:r>
          </a:p>
          <a:p>
            <a:r>
              <a:rPr lang="en-US" b="1" dirty="0"/>
              <a:t>	d</a:t>
            </a:r>
            <a:r>
              <a:rPr lang="en-US" dirty="0"/>
              <a:t>) </a:t>
            </a:r>
            <a:r>
              <a:rPr lang="en-US" b="1" dirty="0"/>
              <a:t>Leverage lease </a:t>
            </a:r>
            <a:r>
              <a:rPr lang="en-US" dirty="0"/>
              <a:t>is a lease involving a lessor, lease and a lender that supplies the greater part of the 	purchase price of equipment leased. </a:t>
            </a:r>
          </a:p>
          <a:p>
            <a:endParaRPr lang="en-US" dirty="0"/>
          </a:p>
          <a:p>
            <a:r>
              <a:rPr lang="en-US" b="1" dirty="0"/>
              <a:t>	</a:t>
            </a:r>
            <a:endParaRPr lang="en-US" dirty="0"/>
          </a:p>
          <a:p>
            <a:endParaRPr lang="en-US" dirty="0"/>
          </a:p>
          <a:p>
            <a:r>
              <a:rPr lang="en-US" dirty="0"/>
              <a:t>.</a:t>
            </a:r>
          </a:p>
          <a:p>
            <a:pPr algn="just"/>
            <a:endParaRPr lang="en-US" sz="1600" dirty="0">
              <a:latin typeface="EYInterstate" panose="02000503020000020004" pitchFamily="2" charset="0"/>
            </a:endParaRPr>
          </a:p>
        </p:txBody>
      </p:sp>
    </p:spTree>
    <p:extLst>
      <p:ext uri="{BB962C8B-B14F-4D97-AF65-F5344CB8AC3E}">
        <p14:creationId xmlns:p14="http://schemas.microsoft.com/office/powerpoint/2010/main" val="29354454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xmlns="" id="{8E4C1B7F-6A1F-43DA-BACE-193187CB0765}"/>
              </a:ext>
            </a:extLst>
          </p:cNvPr>
          <p:cNvSpPr/>
          <p:nvPr/>
        </p:nvSpPr>
        <p:spPr>
          <a:xfrm>
            <a:off x="0" y="-2485"/>
            <a:ext cx="12198350" cy="6870473"/>
          </a:xfrm>
          <a:prstGeom prst="rect">
            <a:avLst/>
          </a:prstGeom>
          <a:solidFill>
            <a:srgbClr val="000000">
              <a:lumMod val="85000"/>
              <a:lumOff val="15000"/>
            </a:srgbClr>
          </a:solidFill>
          <a:ln w="9525" cap="flat" cmpd="sng" algn="ctr">
            <a:noFill/>
            <a:prstDash val="solid"/>
          </a:ln>
          <a:effectLst/>
        </p:spPr>
        <p:txBody>
          <a:bodyPr rtlCol="0" anchor="t" anchorCtr="0"/>
          <a:lstStyle/>
          <a:p>
            <a:pPr defTabSz="815645">
              <a:lnSpc>
                <a:spcPct val="85000"/>
              </a:lnSpc>
              <a:spcAft>
                <a:spcPts val="562"/>
              </a:spcAft>
              <a:buClr>
                <a:srgbClr val="FFE600"/>
              </a:buClr>
              <a:buSzPct val="70000"/>
              <a:defRPr/>
            </a:pPr>
            <a:endParaRPr lang="en-IN" sz="1600" kern="0" dirty="0">
              <a:solidFill>
                <a:srgbClr val="FFE600"/>
              </a:solidFill>
              <a:latin typeface="EYInterstate Light" panose="02000506000000020004" pitchFamily="2" charset="0"/>
            </a:endParaRPr>
          </a:p>
        </p:txBody>
      </p:sp>
      <p:cxnSp>
        <p:nvCxnSpPr>
          <p:cNvPr id="11" name="Straight Connector 10">
            <a:extLst>
              <a:ext uri="{FF2B5EF4-FFF2-40B4-BE49-F238E27FC236}">
                <a16:creationId xmlns:a16="http://schemas.microsoft.com/office/drawing/2014/main" xmlns="" id="{1065C3BB-0D82-4583-9567-C1102E0639FE}"/>
              </a:ext>
            </a:extLst>
          </p:cNvPr>
          <p:cNvCxnSpPr/>
          <p:nvPr/>
        </p:nvCxnSpPr>
        <p:spPr bwMode="auto">
          <a:xfrm>
            <a:off x="1298575" y="2057400"/>
            <a:ext cx="2423317" cy="0"/>
          </a:xfrm>
          <a:prstGeom prst="line">
            <a:avLst/>
          </a:prstGeom>
          <a:solidFill>
            <a:schemeClr val="accent1"/>
          </a:solidFill>
          <a:ln w="76200" cap="flat" cmpd="sng" algn="ctr">
            <a:solidFill>
              <a:srgbClr val="FFE600"/>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cxnSp>
        <p:nvCxnSpPr>
          <p:cNvPr id="12" name="Straight Connector 11">
            <a:extLst>
              <a:ext uri="{FF2B5EF4-FFF2-40B4-BE49-F238E27FC236}">
                <a16:creationId xmlns:a16="http://schemas.microsoft.com/office/drawing/2014/main" xmlns="" id="{D318A43A-1973-403B-8690-D955A446317E}"/>
              </a:ext>
            </a:extLst>
          </p:cNvPr>
          <p:cNvCxnSpPr/>
          <p:nvPr/>
        </p:nvCxnSpPr>
        <p:spPr bwMode="auto">
          <a:xfrm>
            <a:off x="1374775" y="4876800"/>
            <a:ext cx="2423317" cy="0"/>
          </a:xfrm>
          <a:prstGeom prst="line">
            <a:avLst/>
          </a:prstGeom>
          <a:solidFill>
            <a:schemeClr val="accent1"/>
          </a:solidFill>
          <a:ln w="76200" cap="flat" cmpd="sng" algn="ctr">
            <a:solidFill>
              <a:srgbClr val="FFE600"/>
            </a:solidFill>
            <a:prstDash val="solid"/>
            <a:round/>
            <a:headEnd type="none" w="med" len="med"/>
            <a:tailEnd type="none" w="med" len="med"/>
          </a:ln>
          <a:effectLst/>
          <a:extLst>
            <a:ext uri="{AF507438-7753-43E0-B8FC-AC1667EBCBE1}">
              <a14:hiddenEffects xmlns:a14="http://schemas.microsoft.com/office/drawing/2010/main">
                <a:effectLst>
                  <a:outerShdw blurRad="63500" rotWithShape="0">
                    <a:scrgbClr r="0" g="0" b="0"/>
                  </a:outerShdw>
                </a:effectLst>
              </a14:hiddenEffects>
            </a:ext>
          </a:extLst>
        </p:spPr>
      </p:cxnSp>
      <p:sp>
        <p:nvSpPr>
          <p:cNvPr id="13" name="Title 2">
            <a:extLst>
              <a:ext uri="{FF2B5EF4-FFF2-40B4-BE49-F238E27FC236}">
                <a16:creationId xmlns:a16="http://schemas.microsoft.com/office/drawing/2014/main" xmlns="" id="{C2A64EB5-658C-493C-83E7-637BDBFCA6B1}"/>
              </a:ext>
            </a:extLst>
          </p:cNvPr>
          <p:cNvSpPr txBox="1">
            <a:spLocks/>
          </p:cNvSpPr>
          <p:nvPr/>
        </p:nvSpPr>
        <p:spPr bwMode="auto">
          <a:xfrm>
            <a:off x="1146176" y="1676400"/>
            <a:ext cx="1447800" cy="3062377"/>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lvl1pPr algn="l" defTabSz="901838" rtl="0" eaLnBrk="0" fontAlgn="base" hangingPunct="0">
              <a:spcBef>
                <a:spcPct val="0"/>
              </a:spcBef>
              <a:spcAft>
                <a:spcPct val="0"/>
              </a:spcAft>
              <a:defRPr sz="1995">
                <a:solidFill>
                  <a:schemeClr val="tx2"/>
                </a:solidFill>
                <a:latin typeface="+mj-lt"/>
                <a:ea typeface="+mj-ea"/>
                <a:cs typeface="+mj-cs"/>
              </a:defRPr>
            </a:lvl1pPr>
            <a:lvl2pPr algn="l" defTabSz="901838" rtl="0" eaLnBrk="0" fontAlgn="base" hangingPunct="0">
              <a:spcBef>
                <a:spcPct val="0"/>
              </a:spcBef>
              <a:spcAft>
                <a:spcPct val="0"/>
              </a:spcAft>
              <a:defRPr sz="1995">
                <a:solidFill>
                  <a:schemeClr val="tx2"/>
                </a:solidFill>
                <a:latin typeface="EYInterstate" pitchFamily="2" charset="0"/>
              </a:defRPr>
            </a:lvl2pPr>
            <a:lvl3pPr algn="l" defTabSz="901838" rtl="0" eaLnBrk="0" fontAlgn="base" hangingPunct="0">
              <a:spcBef>
                <a:spcPct val="0"/>
              </a:spcBef>
              <a:spcAft>
                <a:spcPct val="0"/>
              </a:spcAft>
              <a:defRPr sz="1995">
                <a:solidFill>
                  <a:schemeClr val="tx2"/>
                </a:solidFill>
                <a:latin typeface="EYInterstate" pitchFamily="2" charset="0"/>
              </a:defRPr>
            </a:lvl3pPr>
            <a:lvl4pPr algn="l" defTabSz="901838" rtl="0" eaLnBrk="0" fontAlgn="base" hangingPunct="0">
              <a:spcBef>
                <a:spcPct val="0"/>
              </a:spcBef>
              <a:spcAft>
                <a:spcPct val="0"/>
              </a:spcAft>
              <a:defRPr sz="1995">
                <a:solidFill>
                  <a:schemeClr val="tx2"/>
                </a:solidFill>
                <a:latin typeface="EYInterstate" pitchFamily="2" charset="0"/>
              </a:defRPr>
            </a:lvl4pPr>
            <a:lvl5pPr algn="l" defTabSz="901838" rtl="0" eaLnBrk="0" fontAlgn="base" hangingPunct="0">
              <a:spcBef>
                <a:spcPct val="0"/>
              </a:spcBef>
              <a:spcAft>
                <a:spcPct val="0"/>
              </a:spcAft>
              <a:defRPr sz="1995">
                <a:solidFill>
                  <a:schemeClr val="tx2"/>
                </a:solidFill>
                <a:latin typeface="EYInterstate" pitchFamily="2" charset="0"/>
              </a:defRPr>
            </a:lvl5pPr>
            <a:lvl6pPr marL="414242" algn="l" defTabSz="901838" rtl="0" fontAlgn="base">
              <a:spcBef>
                <a:spcPct val="0"/>
              </a:spcBef>
              <a:spcAft>
                <a:spcPct val="0"/>
              </a:spcAft>
              <a:defRPr sz="1995">
                <a:solidFill>
                  <a:schemeClr val="tx2"/>
                </a:solidFill>
                <a:latin typeface="EYInterstate" pitchFamily="2" charset="0"/>
              </a:defRPr>
            </a:lvl6pPr>
            <a:lvl7pPr marL="828481" algn="l" defTabSz="901838" rtl="0" fontAlgn="base">
              <a:spcBef>
                <a:spcPct val="0"/>
              </a:spcBef>
              <a:spcAft>
                <a:spcPct val="0"/>
              </a:spcAft>
              <a:defRPr sz="1995">
                <a:solidFill>
                  <a:schemeClr val="tx2"/>
                </a:solidFill>
                <a:latin typeface="EYInterstate" pitchFamily="2" charset="0"/>
              </a:defRPr>
            </a:lvl7pPr>
            <a:lvl8pPr marL="1242724" algn="l" defTabSz="901838" rtl="0" fontAlgn="base">
              <a:spcBef>
                <a:spcPct val="0"/>
              </a:spcBef>
              <a:spcAft>
                <a:spcPct val="0"/>
              </a:spcAft>
              <a:defRPr sz="1995">
                <a:solidFill>
                  <a:schemeClr val="tx2"/>
                </a:solidFill>
                <a:latin typeface="EYInterstate" pitchFamily="2" charset="0"/>
              </a:defRPr>
            </a:lvl8pPr>
            <a:lvl9pPr marL="1656966" algn="l" defTabSz="901838" rtl="0" fontAlgn="base">
              <a:spcBef>
                <a:spcPct val="0"/>
              </a:spcBef>
              <a:spcAft>
                <a:spcPct val="0"/>
              </a:spcAft>
              <a:defRPr sz="1995">
                <a:solidFill>
                  <a:schemeClr val="tx2"/>
                </a:solidFill>
                <a:latin typeface="EYInterstate" pitchFamily="2" charset="0"/>
              </a:defRPr>
            </a:lvl9pPr>
          </a:lstStyle>
          <a:p>
            <a:pPr lvl="0">
              <a:buClr>
                <a:srgbClr val="000000">
                  <a:lumMod val="75000"/>
                  <a:lumOff val="25000"/>
                </a:srgbClr>
              </a:buClr>
              <a:buSzPct val="70000"/>
            </a:pPr>
            <a:r>
              <a:rPr lang="en-US" sz="19900" b="1" kern="0" dirty="0">
                <a:solidFill>
                  <a:schemeClr val="bg1"/>
                </a:solidFill>
                <a:latin typeface="EYInterstate Light"/>
                <a:ea typeface="+mn-ea"/>
                <a:cs typeface="+mn-cs"/>
              </a:rPr>
              <a:t>2</a:t>
            </a:r>
          </a:p>
        </p:txBody>
      </p:sp>
      <p:sp>
        <p:nvSpPr>
          <p:cNvPr id="14" name="Freeform 4">
            <a:extLst>
              <a:ext uri="{FF2B5EF4-FFF2-40B4-BE49-F238E27FC236}">
                <a16:creationId xmlns:a16="http://schemas.microsoft.com/office/drawing/2014/main" xmlns="" id="{F7FF9B12-01E8-4968-A3E8-64D3156D3E71}"/>
              </a:ext>
            </a:extLst>
          </p:cNvPr>
          <p:cNvSpPr>
            <a:spLocks/>
          </p:cNvSpPr>
          <p:nvPr/>
        </p:nvSpPr>
        <p:spPr bwMode="gray">
          <a:xfrm>
            <a:off x="2731788" y="2539188"/>
            <a:ext cx="6809087" cy="1102020"/>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noFill/>
          <a:ln w="9525">
            <a:noFill/>
            <a:round/>
            <a:headEnd/>
            <a:tailEnd/>
          </a:ln>
        </p:spPr>
        <p:txBody>
          <a:bodyPr vert="horz" wrap="square" lIns="91440" tIns="45720" rIns="91440" bIns="45720" numCol="1" anchor="t" anchorCtr="0" compatLnSpc="1">
            <a:prstTxWarp prst="textNoShape">
              <a:avLst/>
            </a:prstTxWarp>
          </a:bodyPr>
          <a:lstStyle/>
          <a:p>
            <a:pPr lvl="0" defTabSz="869242" fontAlgn="base">
              <a:lnSpc>
                <a:spcPct val="80000"/>
              </a:lnSpc>
              <a:spcAft>
                <a:spcPts val="200"/>
              </a:spcAft>
            </a:pPr>
            <a:r>
              <a:rPr lang="en-US" sz="4400" b="1" kern="0" dirty="0">
                <a:solidFill>
                  <a:schemeClr val="bg1"/>
                </a:solidFill>
                <a:latin typeface="EYInterstate Light" panose="02000506000000020004" pitchFamily="2" charset="0"/>
              </a:rPr>
              <a:t>Reasons Why Businesses Enter Into Leasing Arrangements</a:t>
            </a:r>
          </a:p>
        </p:txBody>
      </p:sp>
    </p:spTree>
    <p:extLst>
      <p:ext uri="{BB962C8B-B14F-4D97-AF65-F5344CB8AC3E}">
        <p14:creationId xmlns:p14="http://schemas.microsoft.com/office/powerpoint/2010/main" val="329322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xmlns="" id="{3FCD2D31-B46A-4C3D-A07D-88111A51306C}"/>
              </a:ext>
            </a:extLst>
          </p:cNvPr>
          <p:cNvGrpSpPr/>
          <p:nvPr/>
        </p:nvGrpSpPr>
        <p:grpSpPr>
          <a:xfrm>
            <a:off x="0" y="76200"/>
            <a:ext cx="12198350" cy="6858000"/>
            <a:chOff x="0" y="0"/>
            <a:chExt cx="12198350" cy="6858000"/>
          </a:xfrm>
        </p:grpSpPr>
        <p:pic>
          <p:nvPicPr>
            <p:cNvPr id="23" name="Picture 22">
              <a:extLst>
                <a:ext uri="{FF2B5EF4-FFF2-40B4-BE49-F238E27FC236}">
                  <a16:creationId xmlns:a16="http://schemas.microsoft.com/office/drawing/2014/main" xmlns="" id="{FE6A55A5-8860-4671-AB2F-E9092B8C786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24" name="Group 23">
              <a:extLst>
                <a:ext uri="{FF2B5EF4-FFF2-40B4-BE49-F238E27FC236}">
                  <a16:creationId xmlns:a16="http://schemas.microsoft.com/office/drawing/2014/main" xmlns="" id="{D68CF8EF-4076-45B3-8918-469748425E8B}"/>
                </a:ext>
              </a:extLst>
            </p:cNvPr>
            <p:cNvGrpSpPr/>
            <p:nvPr/>
          </p:nvGrpSpPr>
          <p:grpSpPr>
            <a:xfrm>
              <a:off x="611188" y="147588"/>
              <a:ext cx="11060838" cy="6507212"/>
              <a:chOff x="611188" y="149531"/>
              <a:chExt cx="11060838" cy="6205016"/>
            </a:xfrm>
          </p:grpSpPr>
          <p:sp>
            <p:nvSpPr>
              <p:cNvPr id="25" name="Rectangle: Rounded Corners 24">
                <a:extLst>
                  <a:ext uri="{FF2B5EF4-FFF2-40B4-BE49-F238E27FC236}">
                    <a16:creationId xmlns:a16="http://schemas.microsoft.com/office/drawing/2014/main" xmlns="" id="{817643DD-54A3-46C2-B79D-9E7B1A31CFAA}"/>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B53F2619-2020-4794-B494-7DA5F90087F3}"/>
                  </a:ext>
                </a:extLst>
              </p:cNvPr>
              <p:cNvSpPr/>
              <p:nvPr/>
            </p:nvSpPr>
            <p:spPr>
              <a:xfrm>
                <a:off x="611188" y="149531"/>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latin typeface="EYInterstate Light" panose="02000506000000020004" pitchFamily="2" charset="0"/>
                </a:endParaRPr>
              </a:p>
            </p:txBody>
          </p:sp>
        </p:grpSp>
      </p:grpSp>
      <p:sp>
        <p:nvSpPr>
          <p:cNvPr id="15" name="TextBox 14">
            <a:extLst>
              <a:ext uri="{FF2B5EF4-FFF2-40B4-BE49-F238E27FC236}">
                <a16:creationId xmlns:a16="http://schemas.microsoft.com/office/drawing/2014/main" xmlns="" id="{C1298EBF-B9BE-40A6-AA44-D15F276EBF13}"/>
              </a:ext>
            </a:extLst>
          </p:cNvPr>
          <p:cNvSpPr txBox="1"/>
          <p:nvPr/>
        </p:nvSpPr>
        <p:spPr>
          <a:xfrm>
            <a:off x="688976" y="1600200"/>
            <a:ext cx="10287000" cy="3539430"/>
          </a:xfrm>
          <a:prstGeom prst="rect">
            <a:avLst/>
          </a:prstGeom>
          <a:noFill/>
        </p:spPr>
        <p:txBody>
          <a:bodyPr wrap="square" rtlCol="0">
            <a:spAutoFit/>
          </a:bodyPr>
          <a:lstStyle/>
          <a:p>
            <a:pPr defTabSz="914239" fontAlgn="base">
              <a:spcBef>
                <a:spcPct val="0"/>
              </a:spcBef>
              <a:spcAft>
                <a:spcPct val="0"/>
              </a:spcAft>
              <a:buClr>
                <a:srgbClr val="FFD200"/>
              </a:buClr>
              <a:buSzPct val="100000"/>
              <a:defRPr/>
            </a:pPr>
            <a:r>
              <a:rPr lang="en-US" sz="1600" dirty="0">
                <a:latin typeface="EYInterstate" panose="02000503020000020004" pitchFamily="2" charset="0"/>
              </a:rPr>
              <a:t>Companies go into leasing arrangements for many reasons some of which includes:</a:t>
            </a:r>
          </a:p>
          <a:p>
            <a:pPr defTabSz="914239" fontAlgn="base">
              <a:spcBef>
                <a:spcPct val="0"/>
              </a:spcBef>
              <a:spcAft>
                <a:spcPct val="0"/>
              </a:spcAft>
              <a:buClr>
                <a:srgbClr val="FFD200"/>
              </a:buClr>
              <a:buSzPct val="100000"/>
              <a:defRPr/>
            </a:pPr>
            <a:endParaRPr lang="en-US" sz="1600" dirty="0">
              <a:latin typeface="EYInterstate" panose="02000503020000020004" pitchFamily="2" charset="0"/>
            </a:endParaRPr>
          </a:p>
          <a:p>
            <a:pPr marL="285750" indent="-285750" defTabSz="914239" fontAlgn="base">
              <a:spcBef>
                <a:spcPct val="0"/>
              </a:spcBef>
              <a:spcAft>
                <a:spcPct val="0"/>
              </a:spcAft>
              <a:buClr>
                <a:srgbClr val="FFD200"/>
              </a:buClr>
              <a:buSzPct val="100000"/>
              <a:buFont typeface="Wingdings" panose="05000000000000000000" pitchFamily="2" charset="2"/>
              <a:buChar char="v"/>
              <a:defRPr/>
            </a:pPr>
            <a:r>
              <a:rPr lang="en-US" sz="1600" b="1" dirty="0">
                <a:latin typeface="EYInterstate" panose="02000503020000020004" pitchFamily="2" charset="0"/>
              </a:rPr>
              <a:t>Cost saving</a:t>
            </a:r>
            <a:r>
              <a:rPr lang="en-US" sz="1600" dirty="0">
                <a:latin typeface="EYInterstate" panose="02000503020000020004" pitchFamily="2" charset="0"/>
              </a:rPr>
              <a:t>: Some company equipment is incredibly expensive, making it likely difficult for many small firms to purchase everything they require at once. Therefore, leasing equipment is a technique to spread out the costs over a specific period of time while still getting the most out of the leased item.</a:t>
            </a:r>
          </a:p>
          <a:p>
            <a:pPr defTabSz="914239" fontAlgn="base">
              <a:spcBef>
                <a:spcPct val="0"/>
              </a:spcBef>
              <a:spcAft>
                <a:spcPct val="0"/>
              </a:spcAft>
              <a:buClr>
                <a:srgbClr val="FFD200"/>
              </a:buClr>
              <a:buSzPct val="100000"/>
              <a:defRPr/>
            </a:pPr>
            <a:endParaRPr lang="en-US" sz="1600" dirty="0">
              <a:latin typeface="EYInterstate" panose="02000503020000020004" pitchFamily="2" charset="0"/>
            </a:endParaRPr>
          </a:p>
          <a:p>
            <a:pPr marL="285750" indent="-285750" defTabSz="914239" fontAlgn="base">
              <a:spcBef>
                <a:spcPct val="0"/>
              </a:spcBef>
              <a:spcAft>
                <a:spcPct val="0"/>
              </a:spcAft>
              <a:buClr>
                <a:srgbClr val="FFD200"/>
              </a:buClr>
              <a:buSzPct val="100000"/>
              <a:buFont typeface="Wingdings" panose="05000000000000000000" pitchFamily="2" charset="2"/>
              <a:buChar char="v"/>
              <a:defRPr/>
            </a:pPr>
            <a:r>
              <a:rPr lang="en-US" sz="1600" b="1" dirty="0">
                <a:latin typeface="EYInterstate" panose="02000503020000020004" pitchFamily="2" charset="0"/>
              </a:rPr>
              <a:t> Equipment upgrade</a:t>
            </a:r>
            <a:r>
              <a:rPr lang="en-US" sz="1600" dirty="0">
                <a:latin typeface="EYInterstate" panose="02000503020000020004" pitchFamily="2" charset="0"/>
              </a:rPr>
              <a:t>: Although you don't necessarily own the equipment when you lease it, you won't have to worry about it going out of date. This is the standard procedure when an item's total cost of ownership is high and, should it become outdated, the expense of replacing it would be excessive. However, under a lease, the lessee is always free to switch to a newer model of the same piece of equipment.</a:t>
            </a:r>
          </a:p>
          <a:p>
            <a:pPr marL="285750" indent="-285750" defTabSz="914239" fontAlgn="base">
              <a:spcBef>
                <a:spcPct val="0"/>
              </a:spcBef>
              <a:spcAft>
                <a:spcPct val="0"/>
              </a:spcAft>
              <a:buClr>
                <a:srgbClr val="FFD200"/>
              </a:buClr>
              <a:buSzPct val="100000"/>
              <a:buFont typeface="Wingdings" panose="05000000000000000000" pitchFamily="2" charset="2"/>
              <a:buChar char="v"/>
              <a:defRPr/>
            </a:pPr>
            <a:endParaRPr lang="en-US" sz="1600" dirty="0">
              <a:latin typeface="EYInterstate" panose="02000503020000020004" pitchFamily="2" charset="0"/>
            </a:endParaRPr>
          </a:p>
          <a:p>
            <a:pPr marL="285750" indent="-285750" defTabSz="914239" fontAlgn="base">
              <a:spcBef>
                <a:spcPct val="0"/>
              </a:spcBef>
              <a:spcAft>
                <a:spcPct val="0"/>
              </a:spcAft>
              <a:buClr>
                <a:srgbClr val="FFD200"/>
              </a:buClr>
              <a:buSzPct val="100000"/>
              <a:buFont typeface="Wingdings" panose="05000000000000000000" pitchFamily="2" charset="2"/>
              <a:buChar char="v"/>
              <a:defRPr/>
            </a:pPr>
            <a:r>
              <a:rPr lang="en-US" sz="1600" b="1" dirty="0">
                <a:latin typeface="EYInterstate" panose="02000503020000020004" pitchFamily="2" charset="0"/>
              </a:rPr>
              <a:t>Add-on services </a:t>
            </a:r>
            <a:r>
              <a:rPr lang="en-US" sz="1600" dirty="0">
                <a:latin typeface="EYInterstate" panose="02000503020000020004" pitchFamily="2" charset="0"/>
              </a:rPr>
              <a:t>: Many commercial equipment leases also feature service contracts or add-on services, which give company users piece of mind and do away with the need for in-house personnel.</a:t>
            </a:r>
          </a:p>
        </p:txBody>
      </p:sp>
      <p:sp>
        <p:nvSpPr>
          <p:cNvPr id="17" name="Title 1">
            <a:extLst>
              <a:ext uri="{FF2B5EF4-FFF2-40B4-BE49-F238E27FC236}">
                <a16:creationId xmlns:a16="http://schemas.microsoft.com/office/drawing/2014/main" xmlns="" id="{86E4999A-B427-407C-BFBD-F1E318C1E094}"/>
              </a:ext>
            </a:extLst>
          </p:cNvPr>
          <p:cNvSpPr txBox="1">
            <a:spLocks/>
          </p:cNvSpPr>
          <p:nvPr/>
        </p:nvSpPr>
        <p:spPr>
          <a:xfrm>
            <a:off x="673101" y="482857"/>
            <a:ext cx="8915400" cy="4650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r>
              <a:rPr lang="en-GB" sz="1600" dirty="0">
                <a:solidFill>
                  <a:srgbClr val="2E2E38"/>
                </a:solidFill>
                <a:latin typeface="EYInterstate" panose="02000503020000020004" pitchFamily="2" charset="0"/>
              </a:rPr>
              <a:t>Reasons Why Businesses Enter Into Leasing Arrangements</a:t>
            </a:r>
          </a:p>
        </p:txBody>
      </p:sp>
      <p:sp>
        <p:nvSpPr>
          <p:cNvPr id="11" name="Rectangle 10">
            <a:extLst>
              <a:ext uri="{FF2B5EF4-FFF2-40B4-BE49-F238E27FC236}">
                <a16:creationId xmlns:a16="http://schemas.microsoft.com/office/drawing/2014/main" xmlns="" id="{3FBCD58A-321B-4332-B520-DB4B09F08A62}"/>
              </a:ext>
            </a:extLst>
          </p:cNvPr>
          <p:cNvSpPr/>
          <p:nvPr/>
        </p:nvSpPr>
        <p:spPr>
          <a:xfrm>
            <a:off x="10871925" y="127721"/>
            <a:ext cx="781913" cy="902303"/>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b="1" dirty="0">
                <a:solidFill>
                  <a:schemeClr val="bg1"/>
                </a:solidFill>
                <a:latin typeface="EYInterstate Light" panose="02000506000000020004" pitchFamily="2" charset="0"/>
              </a:rPr>
              <a:t>Page </a:t>
            </a:r>
            <a:r>
              <a:rPr lang="en-US" sz="3600" b="1" dirty="0">
                <a:solidFill>
                  <a:schemeClr val="bg1"/>
                </a:solidFill>
                <a:latin typeface="EYInterstate Light" panose="02000506000000020004" pitchFamily="2" charset="0"/>
              </a:rPr>
              <a:t>3</a:t>
            </a:r>
            <a:endParaRPr lang="en-US" sz="1200" b="1" dirty="0">
              <a:solidFill>
                <a:schemeClr val="bg1"/>
              </a:solidFill>
              <a:latin typeface="EYInterstate Light" panose="02000506000000020004" pitchFamily="2" charset="0"/>
            </a:endParaRPr>
          </a:p>
        </p:txBody>
      </p:sp>
    </p:spTree>
    <p:extLst>
      <p:ext uri="{BB962C8B-B14F-4D97-AF65-F5344CB8AC3E}">
        <p14:creationId xmlns:p14="http://schemas.microsoft.com/office/powerpoint/2010/main" val="3725005228"/>
      </p:ext>
    </p:extLst>
  </p:cSld>
  <p:clrMapOvr>
    <a:masterClrMapping/>
  </p:clrMapOvr>
  <p:transition spd="slow">
    <p:push dir="u"/>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grpSp>
        <p:nvGrpSpPr>
          <p:cNvPr id="22" name="Group 21">
            <a:extLst>
              <a:ext uri="{FF2B5EF4-FFF2-40B4-BE49-F238E27FC236}">
                <a16:creationId xmlns:a16="http://schemas.microsoft.com/office/drawing/2014/main" xmlns="" id="{3FCD2D31-B46A-4C3D-A07D-88111A51306C}"/>
              </a:ext>
            </a:extLst>
          </p:cNvPr>
          <p:cNvGrpSpPr/>
          <p:nvPr/>
        </p:nvGrpSpPr>
        <p:grpSpPr>
          <a:xfrm>
            <a:off x="3175" y="0"/>
            <a:ext cx="12198350" cy="6858000"/>
            <a:chOff x="0" y="0"/>
            <a:chExt cx="12198350" cy="6858000"/>
          </a:xfrm>
        </p:grpSpPr>
        <p:pic>
          <p:nvPicPr>
            <p:cNvPr id="23" name="Picture 22">
              <a:extLst>
                <a:ext uri="{FF2B5EF4-FFF2-40B4-BE49-F238E27FC236}">
                  <a16:creationId xmlns:a16="http://schemas.microsoft.com/office/drawing/2014/main" xmlns="" id="{FE6A55A5-8860-4671-AB2F-E9092B8C7866}"/>
                </a:ext>
              </a:extLst>
            </p:cNvPr>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0" y="0"/>
              <a:ext cx="12198350" cy="6858000"/>
            </a:xfrm>
            <a:prstGeom prst="rect">
              <a:avLst/>
            </a:prstGeom>
          </p:spPr>
        </p:pic>
        <p:grpSp>
          <p:nvGrpSpPr>
            <p:cNvPr id="24" name="Group 23">
              <a:extLst>
                <a:ext uri="{FF2B5EF4-FFF2-40B4-BE49-F238E27FC236}">
                  <a16:creationId xmlns:a16="http://schemas.microsoft.com/office/drawing/2014/main" xmlns="" id="{D68CF8EF-4076-45B3-8918-469748425E8B}"/>
                </a:ext>
              </a:extLst>
            </p:cNvPr>
            <p:cNvGrpSpPr/>
            <p:nvPr/>
          </p:nvGrpSpPr>
          <p:grpSpPr>
            <a:xfrm>
              <a:off x="611188" y="147588"/>
              <a:ext cx="11060838" cy="6507212"/>
              <a:chOff x="611188" y="149531"/>
              <a:chExt cx="11060838" cy="6205016"/>
            </a:xfrm>
          </p:grpSpPr>
          <p:sp>
            <p:nvSpPr>
              <p:cNvPr id="25" name="Rectangle: Rounded Corners 24">
                <a:extLst>
                  <a:ext uri="{FF2B5EF4-FFF2-40B4-BE49-F238E27FC236}">
                    <a16:creationId xmlns:a16="http://schemas.microsoft.com/office/drawing/2014/main" xmlns="" id="{817643DD-54A3-46C2-B79D-9E7B1A31CFAA}"/>
                  </a:ext>
                </a:extLst>
              </p:cNvPr>
              <p:cNvSpPr/>
              <p:nvPr/>
            </p:nvSpPr>
            <p:spPr>
              <a:xfrm>
                <a:off x="617538" y="1209675"/>
                <a:ext cx="11054488" cy="5144872"/>
              </a:xfrm>
              <a:prstGeom prst="roundRect">
                <a:avLst>
                  <a:gd name="adj" fmla="val 3955"/>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endParaRPr lang="en-US" sz="1200" dirty="0">
                  <a:solidFill>
                    <a:schemeClr val="tx1"/>
                  </a:solidFill>
                  <a:latin typeface="EYInterstate Light" panose="02000506000000020004" pitchFamily="2" charset="0"/>
                </a:endParaRPr>
              </a:p>
            </p:txBody>
          </p:sp>
          <p:sp>
            <p:nvSpPr>
              <p:cNvPr id="26" name="Rectangle 25">
                <a:extLst>
                  <a:ext uri="{FF2B5EF4-FFF2-40B4-BE49-F238E27FC236}">
                    <a16:creationId xmlns:a16="http://schemas.microsoft.com/office/drawing/2014/main" xmlns="" id="{B53F2619-2020-4794-B494-7DA5F90087F3}"/>
                  </a:ext>
                </a:extLst>
              </p:cNvPr>
              <p:cNvSpPr/>
              <p:nvPr/>
            </p:nvSpPr>
            <p:spPr>
              <a:xfrm>
                <a:off x="611188" y="149531"/>
                <a:ext cx="10182949" cy="860400"/>
              </a:xfrm>
              <a:prstGeom prst="rect">
                <a:avLst/>
              </a:prstGeom>
              <a:solidFill>
                <a:srgbClr val="FFE600"/>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endParaRPr lang="en-US" sz="1600" dirty="0">
                  <a:solidFill>
                    <a:schemeClr val="tx1"/>
                  </a:solidFill>
                  <a:latin typeface="EYInterstate" panose="02000503020000020004" pitchFamily="2" charset="0"/>
                </a:endParaRPr>
              </a:p>
            </p:txBody>
          </p:sp>
        </p:grpSp>
      </p:grpSp>
      <p:sp>
        <p:nvSpPr>
          <p:cNvPr id="15" name="TextBox 14">
            <a:extLst>
              <a:ext uri="{FF2B5EF4-FFF2-40B4-BE49-F238E27FC236}">
                <a16:creationId xmlns:a16="http://schemas.microsoft.com/office/drawing/2014/main" xmlns="" id="{C1298EBF-B9BE-40A6-AA44-D15F276EBF13}"/>
              </a:ext>
            </a:extLst>
          </p:cNvPr>
          <p:cNvSpPr txBox="1"/>
          <p:nvPr/>
        </p:nvSpPr>
        <p:spPr>
          <a:xfrm>
            <a:off x="688976" y="1600200"/>
            <a:ext cx="10287000" cy="4278094"/>
          </a:xfrm>
          <a:prstGeom prst="rect">
            <a:avLst/>
          </a:prstGeom>
          <a:noFill/>
        </p:spPr>
        <p:txBody>
          <a:bodyPr wrap="square" rtlCol="0">
            <a:spAutoFit/>
          </a:bodyPr>
          <a:lstStyle/>
          <a:p>
            <a:pPr defTabSz="914239" fontAlgn="base">
              <a:spcBef>
                <a:spcPct val="0"/>
              </a:spcBef>
              <a:spcAft>
                <a:spcPct val="0"/>
              </a:spcAft>
              <a:buClr>
                <a:srgbClr val="FFD200"/>
              </a:buClr>
              <a:buSzPct val="100000"/>
              <a:defRPr/>
            </a:pPr>
            <a:endParaRPr lang="en-US" sz="1600" dirty="0">
              <a:latin typeface="EYInterstate Light" panose="02000506000000020004" pitchFamily="2" charset="0"/>
            </a:endParaRPr>
          </a:p>
          <a:p>
            <a:pPr marL="285750" indent="-285750" defTabSz="914239" fontAlgn="base">
              <a:spcBef>
                <a:spcPct val="0"/>
              </a:spcBef>
              <a:spcAft>
                <a:spcPct val="0"/>
              </a:spcAft>
              <a:buClr>
                <a:srgbClr val="FFD200"/>
              </a:buClr>
              <a:buSzPct val="100000"/>
              <a:buFont typeface="Wingdings" panose="05000000000000000000" pitchFamily="2" charset="2"/>
              <a:buChar char="v"/>
              <a:defRPr/>
            </a:pPr>
            <a:r>
              <a:rPr lang="en-US" sz="1600" b="1" dirty="0">
                <a:latin typeface="EYInterstate" panose="02000503020000020004" pitchFamily="2" charset="0"/>
              </a:rPr>
              <a:t>Tax savings</a:t>
            </a:r>
            <a:r>
              <a:rPr lang="en-US" sz="1600" dirty="0">
                <a:latin typeface="EYInterstate" panose="02000503020000020004" pitchFamily="2" charset="0"/>
              </a:rPr>
              <a:t>: Equipment leases are often eligible for tax credits. Depending on the lease, you may be able to deduct your payments as a business expense by taking advantage of various tax incentives.</a:t>
            </a:r>
          </a:p>
          <a:p>
            <a:pPr marL="285750" indent="-285750" defTabSz="914239" fontAlgn="base">
              <a:spcBef>
                <a:spcPct val="0"/>
              </a:spcBef>
              <a:spcAft>
                <a:spcPct val="0"/>
              </a:spcAft>
              <a:buClr>
                <a:srgbClr val="FFD200"/>
              </a:buClr>
              <a:buSzPct val="100000"/>
              <a:buFont typeface="Wingdings" panose="05000000000000000000" pitchFamily="2" charset="2"/>
              <a:buChar char="v"/>
              <a:defRPr/>
            </a:pPr>
            <a:endParaRPr lang="en-US" sz="1600" dirty="0">
              <a:latin typeface="EYInterstate" panose="02000503020000020004" pitchFamily="2" charset="0"/>
            </a:endParaRPr>
          </a:p>
          <a:p>
            <a:pPr marL="285750" indent="-285750" defTabSz="914239" fontAlgn="base">
              <a:spcBef>
                <a:spcPct val="0"/>
              </a:spcBef>
              <a:spcAft>
                <a:spcPct val="0"/>
              </a:spcAft>
              <a:buClr>
                <a:srgbClr val="FFD200"/>
              </a:buClr>
              <a:buSzPct val="100000"/>
              <a:buFont typeface="Wingdings" panose="05000000000000000000" pitchFamily="2" charset="2"/>
              <a:buChar char="v"/>
              <a:defRPr/>
            </a:pPr>
            <a:r>
              <a:rPr lang="en-US" sz="1600" b="1" dirty="0">
                <a:latin typeface="EYInterstate" panose="02000503020000020004" pitchFamily="2" charset="0"/>
              </a:rPr>
              <a:t>Few or no costs associated with Repairs and Maintenance </a:t>
            </a:r>
            <a:r>
              <a:rPr lang="en-US" sz="1600" dirty="0">
                <a:latin typeface="EYInterstate" panose="02000503020000020004" pitchFamily="2" charset="0"/>
              </a:rPr>
              <a:t>: For any piece of equipment, repair and maintenance are crucial. A leasing arrangement will assist firms in avoiding any maintenance and repair expenses. In most circumstances, the equipment's breakdown will be covered by the leasing company, and the firm will take care of any necessary repairs and upkeep.</a:t>
            </a:r>
          </a:p>
          <a:p>
            <a:pPr marL="285750" indent="-285750" defTabSz="914239" fontAlgn="base">
              <a:spcBef>
                <a:spcPct val="0"/>
              </a:spcBef>
              <a:spcAft>
                <a:spcPct val="0"/>
              </a:spcAft>
              <a:buClr>
                <a:srgbClr val="FFD200"/>
              </a:buClr>
              <a:buSzPct val="100000"/>
              <a:buFont typeface="Wingdings" panose="05000000000000000000" pitchFamily="2" charset="2"/>
              <a:buChar char="v"/>
              <a:defRPr/>
            </a:pPr>
            <a:endParaRPr lang="en-US" sz="1600" dirty="0">
              <a:latin typeface="EYInterstate" panose="02000503020000020004" pitchFamily="2" charset="0"/>
            </a:endParaRPr>
          </a:p>
          <a:p>
            <a:pPr defTabSz="914239" fontAlgn="base">
              <a:spcBef>
                <a:spcPct val="0"/>
              </a:spcBef>
              <a:spcAft>
                <a:spcPct val="0"/>
              </a:spcAft>
              <a:buClr>
                <a:srgbClr val="FFD200"/>
              </a:buClr>
              <a:buSzPct val="100000"/>
              <a:defRPr/>
            </a:pPr>
            <a:r>
              <a:rPr lang="en-US" sz="1600" dirty="0">
                <a:latin typeface="EYInterstate" panose="02000503020000020004" pitchFamily="2" charset="0"/>
              </a:rPr>
              <a:t>If your firm requires new equipment or technology but cannot afford to purchase it, leasing may be a viable choice. As opposed to purchasing anything outright, leasing enables you to make smaller monthly payments, often over a number of years. At the conclusion of the lease, you have the option of returning the equipment or purchasing it at a price based on its depreciation and the total amount paid throughout the duration of the lease.</a:t>
            </a:r>
          </a:p>
          <a:p>
            <a:pPr defTabSz="914239" fontAlgn="base">
              <a:spcBef>
                <a:spcPct val="0"/>
              </a:spcBef>
              <a:spcAft>
                <a:spcPct val="0"/>
              </a:spcAft>
              <a:buClr>
                <a:srgbClr val="FFD200"/>
              </a:buClr>
              <a:buSzPct val="100000"/>
              <a:defRPr/>
            </a:pPr>
            <a:endParaRPr lang="en-US" sz="1600" dirty="0">
              <a:latin typeface="EYInterstate" panose="02000503020000020004" pitchFamily="2" charset="0"/>
            </a:endParaRPr>
          </a:p>
          <a:p>
            <a:pPr defTabSz="914239" fontAlgn="base">
              <a:spcBef>
                <a:spcPct val="0"/>
              </a:spcBef>
              <a:spcAft>
                <a:spcPct val="0"/>
              </a:spcAft>
              <a:buClr>
                <a:srgbClr val="FFD200"/>
              </a:buClr>
              <a:buSzPct val="100000"/>
              <a:defRPr/>
            </a:pPr>
            <a:r>
              <a:rPr lang="en-US" sz="1600" dirty="0">
                <a:latin typeface="EYInterstate" panose="02000503020000020004" pitchFamily="2" charset="0"/>
              </a:rPr>
              <a:t>*</a:t>
            </a:r>
            <a:r>
              <a:rPr lang="en-US" sz="1600" b="1" dirty="0">
                <a:solidFill>
                  <a:srgbClr val="FF0000"/>
                </a:solidFill>
                <a:latin typeface="EYInterstate" panose="02000503020000020004" pitchFamily="2" charset="0"/>
              </a:rPr>
              <a:t>Use your cash to buy appreciating assets and use lease financing for depreciating assets</a:t>
            </a:r>
          </a:p>
          <a:p>
            <a:pPr defTabSz="914239" fontAlgn="base">
              <a:spcBef>
                <a:spcPct val="0"/>
              </a:spcBef>
              <a:spcAft>
                <a:spcPct val="0"/>
              </a:spcAft>
              <a:buClr>
                <a:srgbClr val="FFD200"/>
              </a:buClr>
              <a:buSzPct val="100000"/>
              <a:defRPr/>
            </a:pPr>
            <a:endParaRPr lang="en-US" sz="1600" dirty="0">
              <a:latin typeface="EYInterstate" panose="02000503020000020004" pitchFamily="2" charset="0"/>
            </a:endParaRPr>
          </a:p>
        </p:txBody>
      </p:sp>
      <p:sp>
        <p:nvSpPr>
          <p:cNvPr id="17" name="Title 1">
            <a:extLst>
              <a:ext uri="{FF2B5EF4-FFF2-40B4-BE49-F238E27FC236}">
                <a16:creationId xmlns:a16="http://schemas.microsoft.com/office/drawing/2014/main" xmlns="" id="{86E4999A-B427-407C-BFBD-F1E318C1E094}"/>
              </a:ext>
            </a:extLst>
          </p:cNvPr>
          <p:cNvSpPr txBox="1">
            <a:spLocks/>
          </p:cNvSpPr>
          <p:nvPr/>
        </p:nvSpPr>
        <p:spPr>
          <a:xfrm>
            <a:off x="917575" y="492569"/>
            <a:ext cx="8915400" cy="465026"/>
          </a:xfrm>
          <a:prstGeom prst="rect">
            <a:avLst/>
          </a:prstGeom>
        </p:spPr>
        <p:txBody>
          <a:bodyPr/>
          <a:lstStyle>
            <a:lvl1pPr algn="l" defTabSz="914400" rtl="0" eaLnBrk="1" latinLnBrk="0" hangingPunct="1">
              <a:lnSpc>
                <a:spcPct val="100000"/>
              </a:lnSpc>
              <a:spcBef>
                <a:spcPct val="0"/>
              </a:spcBef>
              <a:buNone/>
              <a:defRPr sz="2800" b="1" kern="1200" spc="-20" baseline="0">
                <a:solidFill>
                  <a:schemeClr val="bg1"/>
                </a:solidFill>
                <a:latin typeface="+mj-lt"/>
                <a:ea typeface="+mj-ea"/>
                <a:cs typeface="Arial" pitchFamily="34" charset="0"/>
              </a:defRPr>
            </a:lvl1pPr>
          </a:lstStyle>
          <a:p>
            <a:endParaRPr lang="en-GB" sz="2000" dirty="0">
              <a:solidFill>
                <a:srgbClr val="2E2E38"/>
              </a:solidFill>
              <a:latin typeface="EYInterstate Light" panose="02000506000000020004" pitchFamily="2" charset="0"/>
            </a:endParaRPr>
          </a:p>
        </p:txBody>
      </p:sp>
      <p:sp>
        <p:nvSpPr>
          <p:cNvPr id="11" name="TextBox 10">
            <a:extLst>
              <a:ext uri="{FF2B5EF4-FFF2-40B4-BE49-F238E27FC236}">
                <a16:creationId xmlns:a16="http://schemas.microsoft.com/office/drawing/2014/main" xmlns="" id="{6ACB2F74-D168-40E3-8CA7-9E880FBDB4ED}"/>
              </a:ext>
            </a:extLst>
          </p:cNvPr>
          <p:cNvSpPr txBox="1"/>
          <p:nvPr/>
        </p:nvSpPr>
        <p:spPr>
          <a:xfrm>
            <a:off x="654031" y="567154"/>
            <a:ext cx="6272212" cy="338554"/>
          </a:xfrm>
          <a:prstGeom prst="rect">
            <a:avLst/>
          </a:prstGeom>
          <a:noFill/>
        </p:spPr>
        <p:txBody>
          <a:bodyPr wrap="square">
            <a:spAutoFit/>
          </a:bodyPr>
          <a:lstStyle/>
          <a:p>
            <a:r>
              <a:rPr lang="en-GB" sz="1600" b="1" dirty="0">
                <a:solidFill>
                  <a:srgbClr val="2E2E38"/>
                </a:solidFill>
                <a:latin typeface="EYInterstate" panose="02000503020000020004" pitchFamily="2" charset="0"/>
              </a:rPr>
              <a:t>Reasons Why Businesses Enter Into Leasing Arrangements</a:t>
            </a:r>
          </a:p>
        </p:txBody>
      </p:sp>
      <p:sp>
        <p:nvSpPr>
          <p:cNvPr id="12" name="Rectangle 11">
            <a:extLst>
              <a:ext uri="{FF2B5EF4-FFF2-40B4-BE49-F238E27FC236}">
                <a16:creationId xmlns:a16="http://schemas.microsoft.com/office/drawing/2014/main" xmlns="" id="{7D1B0D9D-DE0B-48E6-81AB-48E5742B7A13}"/>
              </a:ext>
            </a:extLst>
          </p:cNvPr>
          <p:cNvSpPr/>
          <p:nvPr/>
        </p:nvSpPr>
        <p:spPr>
          <a:xfrm>
            <a:off x="10893288" y="147587"/>
            <a:ext cx="781913" cy="902303"/>
          </a:xfrm>
          <a:prstGeom prst="rect">
            <a:avLst/>
          </a:prstGeom>
          <a:solidFill>
            <a:schemeClr val="tx1">
              <a:lumMod val="75000"/>
              <a:lumOff val="25000"/>
            </a:scheme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nchorCtr="0"/>
          <a:lstStyle/>
          <a:p>
            <a:pPr algn="ctr"/>
            <a:r>
              <a:rPr lang="en-US" sz="1200" b="1" dirty="0">
                <a:solidFill>
                  <a:schemeClr val="bg1"/>
                </a:solidFill>
                <a:latin typeface="EYInterstate Light" panose="02000506000000020004" pitchFamily="2" charset="0"/>
              </a:rPr>
              <a:t>Page </a:t>
            </a:r>
            <a:r>
              <a:rPr lang="en-US" sz="3600" b="1" dirty="0">
                <a:solidFill>
                  <a:schemeClr val="bg1"/>
                </a:solidFill>
                <a:latin typeface="EYInterstate Light" panose="02000506000000020004" pitchFamily="2" charset="0"/>
              </a:rPr>
              <a:t>4</a:t>
            </a:r>
            <a:endParaRPr lang="en-US" sz="1200" b="1" dirty="0">
              <a:solidFill>
                <a:schemeClr val="bg1"/>
              </a:solidFill>
              <a:latin typeface="EYInterstate Light" panose="02000506000000020004" pitchFamily="2" charset="0"/>
            </a:endParaRPr>
          </a:p>
        </p:txBody>
      </p:sp>
    </p:spTree>
    <p:extLst>
      <p:ext uri="{BB962C8B-B14F-4D97-AF65-F5344CB8AC3E}">
        <p14:creationId xmlns:p14="http://schemas.microsoft.com/office/powerpoint/2010/main" val="2518635348"/>
      </p:ext>
    </p:extLst>
  </p:cSld>
  <p:clrMapOvr>
    <a:masterClrMapping/>
  </p:clrMapOvr>
  <p:transition spd="slow">
    <p:push dir="u"/>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2CE81D0E9067B4C9491F29EF2260D9A" ma:contentTypeVersion="14" ma:contentTypeDescription="Create a new document." ma:contentTypeScope="" ma:versionID="d88cdd5fef7992b146775a337364af64">
  <xsd:schema xmlns:xsd="http://www.w3.org/2001/XMLSchema" xmlns:xs="http://www.w3.org/2001/XMLSchema" xmlns:p="http://schemas.microsoft.com/office/2006/metadata/properties" xmlns:ns3="6dff4707-7bf8-4102-b125-42e04ae9fdfc" xmlns:ns4="1ee2afc6-efc0-4dcc-be09-aabefb754106" targetNamespace="http://schemas.microsoft.com/office/2006/metadata/properties" ma:root="true" ma:fieldsID="c0cce53184d5ce01efdd1b3c1f47c92a" ns3:_="" ns4:_="">
    <xsd:import namespace="6dff4707-7bf8-4102-b125-42e04ae9fdfc"/>
    <xsd:import namespace="1ee2afc6-efc0-4dcc-be09-aabefb75410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element ref="ns4:SharedWithUsers" minOccurs="0"/>
                <xsd:element ref="ns4:SharedWithDetails" minOccurs="0"/>
                <xsd:element ref="ns4:SharingHintHash"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dff4707-7bf8-4102-b125-42e04ae9fdf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LengthInSeconds" ma:index="16" nillable="true" ma:displayName="Length (seconds)" ma:internalName="MediaLengthInSeconds" ma:readOnly="true">
      <xsd:simpleType>
        <xsd:restriction base="dms:Unknown"/>
      </xsd:simpleType>
    </xsd:element>
    <xsd:element name="MediaServiceAutoTags" ma:index="17" nillable="true" ma:displayName="Tags" ma:internalName="MediaServiceAutoTags"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ServiceGenerationTime" ma:index="19" nillable="true" ma:displayName="MediaServiceGenerationTime" ma:hidden="true" ma:internalName="MediaServiceGenerationTime" ma:readOnly="true">
      <xsd:simpleType>
        <xsd:restriction base="dms:Text"/>
      </xsd:simpleType>
    </xsd:element>
    <xsd:element name="MediaServiceEventHashCode" ma:index="20" nillable="true" ma:displayName="MediaServiceEventHashCode" ma:hidden="true" ma:internalName="MediaServiceEventHashCode" ma:readOnly="true">
      <xsd:simpleType>
        <xsd:restriction base="dms:Text"/>
      </xsd:simpleType>
    </xsd:element>
    <xsd:element name="MediaServiceLocation" ma:index="21"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ee2afc6-efc0-4dcc-be09-aabefb754106"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A4A979EF-0C63-4187-A35B-2033B4AE4C6F}">
  <ds:schemaRefs>
    <ds:schemaRef ds:uri="http://schemas.microsoft.com/office/2006/documentManagement/types"/>
    <ds:schemaRef ds:uri="http://purl.org/dc/elements/1.1/"/>
    <ds:schemaRef ds:uri="http://schemas.microsoft.com/office/2006/metadata/properties"/>
    <ds:schemaRef ds:uri="http://purl.org/dc/terms/"/>
    <ds:schemaRef ds:uri="6dff4707-7bf8-4102-b125-42e04ae9fdfc"/>
    <ds:schemaRef ds:uri="http://purl.org/dc/dcmitype/"/>
    <ds:schemaRef ds:uri="http://schemas.microsoft.com/office/infopath/2007/PartnerControls"/>
    <ds:schemaRef ds:uri="http://schemas.openxmlformats.org/package/2006/metadata/core-properties"/>
    <ds:schemaRef ds:uri="1ee2afc6-efc0-4dcc-be09-aabefb754106"/>
    <ds:schemaRef ds:uri="http://www.w3.org/XML/1998/namespace"/>
  </ds:schemaRefs>
</ds:datastoreItem>
</file>

<file path=customXml/itemProps2.xml><?xml version="1.0" encoding="utf-8"?>
<ds:datastoreItem xmlns:ds="http://schemas.openxmlformats.org/officeDocument/2006/customXml" ds:itemID="{9467C282-2688-4C7E-B36E-A9AF356A0635}">
  <ds:schemaRefs>
    <ds:schemaRef ds:uri="http://schemas.microsoft.com/sharepoint/v3/contenttype/forms"/>
  </ds:schemaRefs>
</ds:datastoreItem>
</file>

<file path=customXml/itemProps3.xml><?xml version="1.0" encoding="utf-8"?>
<ds:datastoreItem xmlns:ds="http://schemas.openxmlformats.org/officeDocument/2006/customXml" ds:itemID="{36126865-9A49-4BF7-9035-3F2B16E4138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dff4707-7bf8-4102-b125-42e04ae9fdfc"/>
    <ds:schemaRef ds:uri="1ee2afc6-efc0-4dcc-be09-aabefb75410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17123</Words>
  <Application>Microsoft Office PowerPoint</Application>
  <PresentationFormat>Custom</PresentationFormat>
  <Paragraphs>595</Paragraphs>
  <Slides>36</Slides>
  <Notes>25</Notes>
  <HiddenSlides>0</HiddenSlides>
  <MMClips>0</MMClips>
  <ScaleCrop>false</ScaleCrop>
  <HeadingPairs>
    <vt:vector size="4" baseType="variant">
      <vt:variant>
        <vt:lpstr>Theme</vt:lpstr>
      </vt:variant>
      <vt:variant>
        <vt:i4>1</vt:i4>
      </vt:variant>
      <vt:variant>
        <vt:lpstr>Slide Titles</vt:lpstr>
      </vt:variant>
      <vt:variant>
        <vt:i4>36</vt:i4>
      </vt:variant>
    </vt:vector>
  </HeadingPairs>
  <TitlesOfParts>
    <vt:vector size="3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Contact!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Tax Master Deck</dc:title>
  <dc:creator/>
  <cp:keywords>Digital Tax; Digital tax content; Tax reporting and analytics</cp:keywords>
  <cp:lastModifiedBy/>
  <cp:revision>1</cp:revision>
  <dcterms:created xsi:type="dcterms:W3CDTF">2017-09-21T13:37:47Z</dcterms:created>
  <dcterms:modified xsi:type="dcterms:W3CDTF">2022-11-28T10:50:13Z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MS_BusinessApprover">
    <vt:lpwstr/>
  </property>
  <property fmtid="{D5CDD505-2E9C-101B-9397-08002B2CF9AE}" pid="3" name="TaxKeyword">
    <vt:lpwstr>7186;#Tax reporting and analytics|febb0c66-29f5-4ca3-b6c5-9ffc7ad2544a;#5679;#Digital tax content|711ce829-22df-4828-920e-1c075423cba2;#3382;#Digital Tax|89283c3b-dfa9-4b44-b611-f8928349efa3</vt:lpwstr>
  </property>
  <property fmtid="{D5CDD505-2E9C-101B-9397-08002B2CF9AE}" pid="4" name="Order">
    <vt:r8>14009000</vt:r8>
  </property>
  <property fmtid="{D5CDD505-2E9C-101B-9397-08002B2CF9AE}" pid="5" name="EYKEndorsedBy">
    <vt:lpwstr>8847;#Technology|e3c39af6-8596-4207-abf8-fef07ca2d196</vt:lpwstr>
  </property>
  <property fmtid="{D5CDD505-2E9C-101B-9397-08002B2CF9AE}" pid="6" name="_dlc_policyId">
    <vt:lpwstr>/Lists/ContentRequests/Submission</vt:lpwstr>
  </property>
  <property fmtid="{D5CDD505-2E9C-101B-9397-08002B2CF9AE}" pid="7" name="EYKKnowledgeDomainOwner">
    <vt:lpwstr>5821;#Tax - Digital|b6bb8bd0-a14c-4f06-99fc-39e0e8fbe30e</vt:lpwstr>
  </property>
  <property fmtid="{D5CDD505-2E9C-101B-9397-08002B2CF9AE}" pid="8" name="LikesCount">
    <vt:i4>6</vt:i4>
  </property>
  <property fmtid="{D5CDD505-2E9C-101B-9397-08002B2CF9AE}" pid="9" name="xd_ProgID">
    <vt:lpwstr/>
  </property>
  <property fmtid="{D5CDD505-2E9C-101B-9397-08002B2CF9AE}" pid="10" name="ContentTypeId">
    <vt:lpwstr>0x010100A2CE81D0E9067B4C9491F29EF2260D9A</vt:lpwstr>
  </property>
  <property fmtid="{D5CDD505-2E9C-101B-9397-08002B2CF9AE}" pid="11" name="EYTargetAudience">
    <vt:lpwstr/>
  </property>
  <property fmtid="{D5CDD505-2E9C-101B-9397-08002B2CF9AE}" pid="12" name="MethodName">
    <vt:lpwstr/>
  </property>
  <property fmtid="{D5CDD505-2E9C-101B-9397-08002B2CF9AE}" pid="13" name="ContentLanguage">
    <vt:lpwstr>40;#English|556a818d-2fa5-4ece-a7c0-2ca1d2dc5c77</vt:lpwstr>
  </property>
  <property fmtid="{D5CDD505-2E9C-101B-9397-08002B2CF9AE}" pid="14" name="EYEndorsement">
    <vt:lpwstr/>
  </property>
  <property fmtid="{D5CDD505-2E9C-101B-9397-08002B2CF9AE}" pid="15" name="CMS_G360Acct">
    <vt:lpwstr/>
  </property>
  <property fmtid="{D5CDD505-2E9C-101B-9397-08002B2CF9AE}" pid="16" name="ItemRetentionFormula">
    <vt:lpwstr>&lt;formula id="Microsoft.Office.RecordsManagement.PolicyFeatures.Expiration.Formula.BuiltIn"&gt;&lt;number&gt;30&lt;/number&gt;&lt;property&gt;Created&lt;/property&gt;&lt;propertyId&gt;8c06beca-0777-48f7-91c7-6da68bc07b69&lt;/propertyId&gt;&lt;period&gt;days&lt;/period&gt;&lt;/formula&gt;</vt:lpwstr>
  </property>
  <property fmtid="{D5CDD505-2E9C-101B-9397-08002B2CF9AE}" pid="17" name="TemplateUrl">
    <vt:lpwstr/>
  </property>
  <property fmtid="{D5CDD505-2E9C-101B-9397-08002B2CF9AE}" pid="18" name="_dlc_DocIdItemGuid">
    <vt:lpwstr>b68dfdf6-e200-4bea-af67-ac4687148731</vt:lpwstr>
  </property>
  <property fmtid="{D5CDD505-2E9C-101B-9397-08002B2CF9AE}" pid="19" name="ServiceLineFunction">
    <vt:lpwstr>5;#Tax|7f0d0b8a-641e-4816-af3b-4da07ed6eaf3;#7175;#Tax Application Services|0fae27a8-0834-43be-90ec-45d8a142d725</vt:lpwstr>
  </property>
  <property fmtid="{D5CDD505-2E9C-101B-9397-08002B2CF9AE}" pid="20" name="EYContentType">
    <vt:lpwstr>1;#Markets and Client-Facing Material|2a07f6f5-fc41-4af7-a91e-df4462f1979f</vt:lpwstr>
  </property>
  <property fmtid="{D5CDD505-2E9C-101B-9397-08002B2CF9AE}" pid="21" name="MethodWorkProduct">
    <vt:lpwstr/>
  </property>
  <property fmtid="{D5CDD505-2E9C-101B-9397-08002B2CF9AE}" pid="22" name="LikedBy">
    <vt:lpwstr>62203;#Elvis N Ngwa;#22493;#Marly Parra;#134933;#Pallavi Hunswadkar;#103023;#Heather Gilliland;#159912;#Wendy Tanner;#35692;#i:0#.w|pacrim\christine.qi</vt:lpwstr>
  </property>
  <property fmtid="{D5CDD505-2E9C-101B-9397-08002B2CF9AE}" pid="23" name="_docset_NoMedatataSyncRequired">
    <vt:lpwstr>False</vt:lpwstr>
  </property>
  <property fmtid="{D5CDD505-2E9C-101B-9397-08002B2CF9AE}" pid="24" name="EYKRelatedKnowledgeDomain">
    <vt:lpwstr>5779;#Tax|1c3837cc-ea83-4c09-9e3a-44ad6400aca6</vt:lpwstr>
  </property>
  <property fmtid="{D5CDD505-2E9C-101B-9397-08002B2CF9AE}" pid="25" name="GeographicApplicability">
    <vt:lpwstr>4;#Global|500f1427-2ec5-408e-9c7e-c7ecab3f14e9</vt:lpwstr>
  </property>
  <property fmtid="{D5CDD505-2E9C-101B-9397-08002B2CF9AE}" pid="26" name="Sector">
    <vt:lpwstr>122;#All Sectors|32600395-49d1-4199-adb5-3693fcec9e59</vt:lpwstr>
  </property>
  <property fmtid="{D5CDD505-2E9C-101B-9397-08002B2CF9AE}" pid="27" name="EYCommunitySpecificTerms">
    <vt:lpwstr/>
  </property>
  <property fmtid="{D5CDD505-2E9C-101B-9397-08002B2CF9AE}" pid="28" name="EYMarketSegment">
    <vt:lpwstr/>
  </property>
  <property fmtid="{D5CDD505-2E9C-101B-9397-08002B2CF9AE}" pid="29" name="EYIssues">
    <vt:lpwstr>4765;#Regulatory Transformation|641e5cb5-e2ab-4b98-849e-8113573eed43</vt:lpwstr>
  </property>
  <property fmtid="{D5CDD505-2E9C-101B-9397-08002B2CF9AE}" pid="30" name="EYKStubRecordType">
    <vt:lpwstr/>
  </property>
  <property fmtid="{D5CDD505-2E9C-101B-9397-08002B2CF9AE}" pid="31" name="WppReportDate">
    <vt:lpwstr/>
  </property>
  <property fmtid="{D5CDD505-2E9C-101B-9397-08002B2CF9AE}" pid="32" name="WppReportVersion">
    <vt:lpwstr>Version 1.0</vt:lpwstr>
  </property>
  <property fmtid="{D5CDD505-2E9C-101B-9397-08002B2CF9AE}" pid="33" name="WppReportDraft">
    <vt:lpwstr>(Draft)</vt:lpwstr>
  </property>
  <property fmtid="{D5CDD505-2E9C-101B-9397-08002B2CF9AE}" pid="34" name="WppReportCurrencySymbol">
    <vt:lpwstr>$</vt:lpwstr>
  </property>
  <property fmtid="{D5CDD505-2E9C-101B-9397-08002B2CF9AE}" pid="35" name="WppReportDashboardTitleText">
    <vt:lpwstr>Dashboard</vt:lpwstr>
  </property>
  <property fmtid="{D5CDD505-2E9C-101B-9397-08002B2CF9AE}" pid="36" name="WppReportShortPageNumberFormat">
    <vt:lpwstr>Page &lt;#&gt;</vt:lpwstr>
  </property>
  <property fmtid="{D5CDD505-2E9C-101B-9397-08002B2CF9AE}" pid="37" name="WppReportLongPageNumberFormat">
    <vt:lpwstr>Page &lt;#&gt; of &lt;PageCount&gt;</vt:lpwstr>
  </property>
  <property fmtid="{D5CDD505-2E9C-101B-9397-08002B2CF9AE}" pid="38" name="WppReportTocTitleText">
    <vt:lpwstr>Table of contents</vt:lpwstr>
  </property>
  <property fmtid="{D5CDD505-2E9C-101B-9397-08002B2CF9AE}" pid="39" name="WppReportIsTocUpdateRecommended">
    <vt:bool>true</vt:bool>
  </property>
  <property fmtid="{D5CDD505-2E9C-101B-9397-08002B2CF9AE}" pid="40" name="WppReportPropertiesLastWrittenToDocument">
    <vt:filetime>2022-11-24T07:28:46Z</vt:filetime>
  </property>
</Properties>
</file>