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74" r:id="rId3"/>
    <p:sldId id="275" r:id="rId4"/>
    <p:sldId id="260" r:id="rId5"/>
    <p:sldId id="290" r:id="rId6"/>
    <p:sldId id="291" r:id="rId7"/>
    <p:sldId id="292" r:id="rId8"/>
    <p:sldId id="259" r:id="rId9"/>
    <p:sldId id="261" r:id="rId10"/>
    <p:sldId id="276" r:id="rId11"/>
    <p:sldId id="277" r:id="rId12"/>
    <p:sldId id="278" r:id="rId13"/>
    <p:sldId id="279" r:id="rId14"/>
    <p:sldId id="280" r:id="rId15"/>
    <p:sldId id="262" r:id="rId16"/>
    <p:sldId id="257" r:id="rId17"/>
    <p:sldId id="258" r:id="rId18"/>
    <p:sldId id="281" r:id="rId19"/>
    <p:sldId id="282" r:id="rId20"/>
    <p:sldId id="283" r:id="rId21"/>
    <p:sldId id="284" r:id="rId22"/>
    <p:sldId id="293" r:id="rId23"/>
    <p:sldId id="263" r:id="rId24"/>
    <p:sldId id="266" r:id="rId25"/>
    <p:sldId id="264" r:id="rId26"/>
    <p:sldId id="286" r:id="rId27"/>
    <p:sldId id="287" r:id="rId28"/>
    <p:sldId id="288" r:id="rId29"/>
    <p:sldId id="289" r:id="rId30"/>
    <p:sldId id="265" r:id="rId31"/>
    <p:sldId id="267" r:id="rId32"/>
    <p:sldId id="268" r:id="rId33"/>
    <p:sldId id="269" r:id="rId34"/>
    <p:sldId id="270" r:id="rId35"/>
    <p:sldId id="271" r:id="rId36"/>
    <p:sldId id="272" r:id="rId37"/>
    <p:sldId id="273" r:id="rId38"/>
    <p:sldId id="294" r:id="rId39"/>
    <p:sldId id="29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sv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svg"/><Relationship Id="rId4" Type="http://schemas.openxmlformats.org/officeDocument/2006/relationships/image" Target="../media/image28.svg"/><Relationship Id="rId9" Type="http://schemas.openxmlformats.org/officeDocument/2006/relationships/image" Target="../media/image33.png"/></Relationships>
</file>

<file path=ppt/diagrams/_rels/drawing2.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sv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svg"/><Relationship Id="rId4" Type="http://schemas.openxmlformats.org/officeDocument/2006/relationships/image" Target="../media/image28.svg"/><Relationship Id="rId9" Type="http://schemas.openxmlformats.org/officeDocument/2006/relationships/image" Target="../media/image3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002B37-47CA-4C4B-B69D-FDB0F3C7A63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EC7F69C-31AC-431E-A377-74EBEB6C5447}">
      <dgm:prSet/>
      <dgm:spPr/>
      <dgm:t>
        <a:bodyPr/>
        <a:lstStyle/>
        <a:p>
          <a:pPr algn="just"/>
          <a:r>
            <a:rPr lang="en-US" dirty="0"/>
            <a:t>With the onset of the Covid-19 pandemic, increasingly harsh economic conditions, unavailable and/or inadequate infrastructure and inflation, several opportunities exist for lessors to benefit and impact the economy.</a:t>
          </a:r>
        </a:p>
      </dgm:t>
    </dgm:pt>
    <dgm:pt modelId="{58172078-95F0-483B-A524-67C9B8F541BF}" type="parTrans" cxnId="{3DC583CB-CFCD-4407-8AB4-8D635A6CB84C}">
      <dgm:prSet/>
      <dgm:spPr/>
      <dgm:t>
        <a:bodyPr/>
        <a:lstStyle/>
        <a:p>
          <a:endParaRPr lang="en-US"/>
        </a:p>
      </dgm:t>
    </dgm:pt>
    <dgm:pt modelId="{E604D75E-C44F-494C-B92C-A0858F718C3D}" type="sibTrans" cxnId="{3DC583CB-CFCD-4407-8AB4-8D635A6CB84C}">
      <dgm:prSet/>
      <dgm:spPr/>
      <dgm:t>
        <a:bodyPr/>
        <a:lstStyle/>
        <a:p>
          <a:endParaRPr lang="en-US"/>
        </a:p>
      </dgm:t>
    </dgm:pt>
    <dgm:pt modelId="{628AD487-5CCB-4FB7-AB5B-3ACBF17BE005}">
      <dgm:prSet/>
      <dgm:spPr/>
      <dgm:t>
        <a:bodyPr/>
        <a:lstStyle/>
        <a:p>
          <a:pPr algn="just"/>
          <a:r>
            <a:rPr lang="en-US" dirty="0"/>
            <a:t>The development focus of the government and government policy also plays a vital role in creating opportunities for lessors and serves as a pointer to opportunities that can be harnessed.</a:t>
          </a:r>
        </a:p>
      </dgm:t>
    </dgm:pt>
    <dgm:pt modelId="{36E35847-9D72-4440-954C-EB6D90164B97}" type="parTrans" cxnId="{144CDE07-9B5C-49CB-A1D1-5B554A564ECC}">
      <dgm:prSet/>
      <dgm:spPr/>
      <dgm:t>
        <a:bodyPr/>
        <a:lstStyle/>
        <a:p>
          <a:endParaRPr lang="en-GB"/>
        </a:p>
      </dgm:t>
    </dgm:pt>
    <dgm:pt modelId="{4B36BD6A-C09C-499E-91B9-74B4A0AF2E9A}" type="sibTrans" cxnId="{144CDE07-9B5C-49CB-A1D1-5B554A564ECC}">
      <dgm:prSet/>
      <dgm:spPr/>
      <dgm:t>
        <a:bodyPr/>
        <a:lstStyle/>
        <a:p>
          <a:endParaRPr lang="en-GB"/>
        </a:p>
      </dgm:t>
    </dgm:pt>
    <dgm:pt modelId="{4A4C5B46-91B7-4F22-822B-8915DC2181DC}">
      <dgm:prSet/>
      <dgm:spPr/>
      <dgm:t>
        <a:bodyPr/>
        <a:lstStyle/>
        <a:p>
          <a:pPr algn="just"/>
          <a:r>
            <a:rPr lang="en-US" dirty="0"/>
            <a:t>The business disruption brought by the Pandemic will require players in the leasing industry to have a strong vision and guiding strategy as well as make necessary adjustments in its operation model.</a:t>
          </a:r>
        </a:p>
      </dgm:t>
    </dgm:pt>
    <dgm:pt modelId="{1B1B654F-69DC-4FD2-B3BE-3F77F49288A6}" type="parTrans" cxnId="{FA30FD1B-77F9-401C-A181-9CF4B9096AEE}">
      <dgm:prSet/>
      <dgm:spPr/>
      <dgm:t>
        <a:bodyPr/>
        <a:lstStyle/>
        <a:p>
          <a:endParaRPr lang="en-GB"/>
        </a:p>
      </dgm:t>
    </dgm:pt>
    <dgm:pt modelId="{84ADC800-7D98-41E5-B264-345C1F973E24}" type="sibTrans" cxnId="{FA30FD1B-77F9-401C-A181-9CF4B9096AEE}">
      <dgm:prSet/>
      <dgm:spPr/>
      <dgm:t>
        <a:bodyPr/>
        <a:lstStyle/>
        <a:p>
          <a:endParaRPr lang="en-GB"/>
        </a:p>
      </dgm:t>
    </dgm:pt>
    <dgm:pt modelId="{CF177469-6A0D-4B5E-B37B-9F54C333BFDF}" type="pres">
      <dgm:prSet presAssocID="{E8002B37-47CA-4C4B-B69D-FDB0F3C7A630}" presName="vert0" presStyleCnt="0">
        <dgm:presLayoutVars>
          <dgm:dir/>
          <dgm:animOne val="branch"/>
          <dgm:animLvl val="lvl"/>
        </dgm:presLayoutVars>
      </dgm:prSet>
      <dgm:spPr/>
    </dgm:pt>
    <dgm:pt modelId="{7B05DB4F-2CFC-48C0-9DCF-9A28E5A1B377}" type="pres">
      <dgm:prSet presAssocID="{5EC7F69C-31AC-431E-A377-74EBEB6C5447}" presName="thickLine" presStyleLbl="alignNode1" presStyleIdx="0" presStyleCnt="3"/>
      <dgm:spPr/>
    </dgm:pt>
    <dgm:pt modelId="{3669A5F4-60E8-4D3A-AFCD-1B1E999AB2CA}" type="pres">
      <dgm:prSet presAssocID="{5EC7F69C-31AC-431E-A377-74EBEB6C5447}" presName="horz1" presStyleCnt="0"/>
      <dgm:spPr/>
    </dgm:pt>
    <dgm:pt modelId="{9FCE86BA-FDB8-4FCB-81CB-04238E342391}" type="pres">
      <dgm:prSet presAssocID="{5EC7F69C-31AC-431E-A377-74EBEB6C5447}" presName="tx1" presStyleLbl="revTx" presStyleIdx="0" presStyleCnt="3"/>
      <dgm:spPr/>
    </dgm:pt>
    <dgm:pt modelId="{022D0C2F-1A18-4897-A725-2626D6798552}" type="pres">
      <dgm:prSet presAssocID="{5EC7F69C-31AC-431E-A377-74EBEB6C5447}" presName="vert1" presStyleCnt="0"/>
      <dgm:spPr/>
    </dgm:pt>
    <dgm:pt modelId="{504B4159-4006-414E-8E61-7982FDC4DF13}" type="pres">
      <dgm:prSet presAssocID="{4A4C5B46-91B7-4F22-822B-8915DC2181DC}" presName="thickLine" presStyleLbl="alignNode1" presStyleIdx="1" presStyleCnt="3"/>
      <dgm:spPr/>
    </dgm:pt>
    <dgm:pt modelId="{D4F7933C-56B0-44EB-A447-1EC1FF24F2ED}" type="pres">
      <dgm:prSet presAssocID="{4A4C5B46-91B7-4F22-822B-8915DC2181DC}" presName="horz1" presStyleCnt="0"/>
      <dgm:spPr/>
    </dgm:pt>
    <dgm:pt modelId="{844267B5-BF5D-436D-9340-AC3CF43D0BEE}" type="pres">
      <dgm:prSet presAssocID="{4A4C5B46-91B7-4F22-822B-8915DC2181DC}" presName="tx1" presStyleLbl="revTx" presStyleIdx="1" presStyleCnt="3"/>
      <dgm:spPr/>
    </dgm:pt>
    <dgm:pt modelId="{BCE266E2-5FD2-4004-9A5C-BBE9A1AFE2C2}" type="pres">
      <dgm:prSet presAssocID="{4A4C5B46-91B7-4F22-822B-8915DC2181DC}" presName="vert1" presStyleCnt="0"/>
      <dgm:spPr/>
    </dgm:pt>
    <dgm:pt modelId="{197FA566-6356-4EF2-8EEC-2CA2A81620EC}" type="pres">
      <dgm:prSet presAssocID="{628AD487-5CCB-4FB7-AB5B-3ACBF17BE005}" presName="thickLine" presStyleLbl="alignNode1" presStyleIdx="2" presStyleCnt="3"/>
      <dgm:spPr/>
    </dgm:pt>
    <dgm:pt modelId="{5003A35E-3930-4F96-AEA1-5B9E927D119A}" type="pres">
      <dgm:prSet presAssocID="{628AD487-5CCB-4FB7-AB5B-3ACBF17BE005}" presName="horz1" presStyleCnt="0"/>
      <dgm:spPr/>
    </dgm:pt>
    <dgm:pt modelId="{E6C98300-FCD8-4125-A7A7-99605CF45C31}" type="pres">
      <dgm:prSet presAssocID="{628AD487-5CCB-4FB7-AB5B-3ACBF17BE005}" presName="tx1" presStyleLbl="revTx" presStyleIdx="2" presStyleCnt="3"/>
      <dgm:spPr/>
    </dgm:pt>
    <dgm:pt modelId="{E5B48C0F-7DBF-4D2D-A678-7A37796AE0EA}" type="pres">
      <dgm:prSet presAssocID="{628AD487-5CCB-4FB7-AB5B-3ACBF17BE005}" presName="vert1" presStyleCnt="0"/>
      <dgm:spPr/>
    </dgm:pt>
  </dgm:ptLst>
  <dgm:cxnLst>
    <dgm:cxn modelId="{75168C04-0BBC-42CD-9C66-3B792E992E00}" type="presOf" srcId="{5EC7F69C-31AC-431E-A377-74EBEB6C5447}" destId="{9FCE86BA-FDB8-4FCB-81CB-04238E342391}" srcOrd="0" destOrd="0" presId="urn:microsoft.com/office/officeart/2008/layout/LinedList"/>
    <dgm:cxn modelId="{144CDE07-9B5C-49CB-A1D1-5B554A564ECC}" srcId="{E8002B37-47CA-4C4B-B69D-FDB0F3C7A630}" destId="{628AD487-5CCB-4FB7-AB5B-3ACBF17BE005}" srcOrd="2" destOrd="0" parTransId="{36E35847-9D72-4440-954C-EB6D90164B97}" sibTransId="{4B36BD6A-C09C-499E-91B9-74B4A0AF2E9A}"/>
    <dgm:cxn modelId="{FA30FD1B-77F9-401C-A181-9CF4B9096AEE}" srcId="{E8002B37-47CA-4C4B-B69D-FDB0F3C7A630}" destId="{4A4C5B46-91B7-4F22-822B-8915DC2181DC}" srcOrd="1" destOrd="0" parTransId="{1B1B654F-69DC-4FD2-B3BE-3F77F49288A6}" sibTransId="{84ADC800-7D98-41E5-B264-345C1F973E24}"/>
    <dgm:cxn modelId="{6D51A74A-7891-494E-8B35-53189C746850}" type="presOf" srcId="{628AD487-5CCB-4FB7-AB5B-3ACBF17BE005}" destId="{E6C98300-FCD8-4125-A7A7-99605CF45C31}" srcOrd="0" destOrd="0" presId="urn:microsoft.com/office/officeart/2008/layout/LinedList"/>
    <dgm:cxn modelId="{C49E4FA6-B1BF-4644-8C96-D3DA833E1603}" type="presOf" srcId="{4A4C5B46-91B7-4F22-822B-8915DC2181DC}" destId="{844267B5-BF5D-436D-9340-AC3CF43D0BEE}" srcOrd="0" destOrd="0" presId="urn:microsoft.com/office/officeart/2008/layout/LinedList"/>
    <dgm:cxn modelId="{3DC583CB-CFCD-4407-8AB4-8D635A6CB84C}" srcId="{E8002B37-47CA-4C4B-B69D-FDB0F3C7A630}" destId="{5EC7F69C-31AC-431E-A377-74EBEB6C5447}" srcOrd="0" destOrd="0" parTransId="{58172078-95F0-483B-A524-67C9B8F541BF}" sibTransId="{E604D75E-C44F-494C-B92C-A0858F718C3D}"/>
    <dgm:cxn modelId="{4533B1F2-1B7C-47FE-8B62-C7437A9ECF5F}" type="presOf" srcId="{E8002B37-47CA-4C4B-B69D-FDB0F3C7A630}" destId="{CF177469-6A0D-4B5E-B37B-9F54C333BFDF}" srcOrd="0" destOrd="0" presId="urn:microsoft.com/office/officeart/2008/layout/LinedList"/>
    <dgm:cxn modelId="{C50002A1-2ED8-4EB0-B896-5FD0D271AED7}" type="presParOf" srcId="{CF177469-6A0D-4B5E-B37B-9F54C333BFDF}" destId="{7B05DB4F-2CFC-48C0-9DCF-9A28E5A1B377}" srcOrd="0" destOrd="0" presId="urn:microsoft.com/office/officeart/2008/layout/LinedList"/>
    <dgm:cxn modelId="{8B0D5A81-59DC-449F-A7A1-BE86D18446B6}" type="presParOf" srcId="{CF177469-6A0D-4B5E-B37B-9F54C333BFDF}" destId="{3669A5F4-60E8-4D3A-AFCD-1B1E999AB2CA}" srcOrd="1" destOrd="0" presId="urn:microsoft.com/office/officeart/2008/layout/LinedList"/>
    <dgm:cxn modelId="{3729EAFC-C357-4CD8-B183-0883A044CC3F}" type="presParOf" srcId="{3669A5F4-60E8-4D3A-AFCD-1B1E999AB2CA}" destId="{9FCE86BA-FDB8-4FCB-81CB-04238E342391}" srcOrd="0" destOrd="0" presId="urn:microsoft.com/office/officeart/2008/layout/LinedList"/>
    <dgm:cxn modelId="{17447DDE-49A8-456A-80E3-6A8F0AB01040}" type="presParOf" srcId="{3669A5F4-60E8-4D3A-AFCD-1B1E999AB2CA}" destId="{022D0C2F-1A18-4897-A725-2626D6798552}" srcOrd="1" destOrd="0" presId="urn:microsoft.com/office/officeart/2008/layout/LinedList"/>
    <dgm:cxn modelId="{2781F84A-242C-4F4D-B34E-A9B328D857DF}" type="presParOf" srcId="{CF177469-6A0D-4B5E-B37B-9F54C333BFDF}" destId="{504B4159-4006-414E-8E61-7982FDC4DF13}" srcOrd="2" destOrd="0" presId="urn:microsoft.com/office/officeart/2008/layout/LinedList"/>
    <dgm:cxn modelId="{A150F652-BE1A-41D1-B885-C6C7908D8BFB}" type="presParOf" srcId="{CF177469-6A0D-4B5E-B37B-9F54C333BFDF}" destId="{D4F7933C-56B0-44EB-A447-1EC1FF24F2ED}" srcOrd="3" destOrd="0" presId="urn:microsoft.com/office/officeart/2008/layout/LinedList"/>
    <dgm:cxn modelId="{C4435F9A-8D46-4FF9-9AEE-6D587552BC6F}" type="presParOf" srcId="{D4F7933C-56B0-44EB-A447-1EC1FF24F2ED}" destId="{844267B5-BF5D-436D-9340-AC3CF43D0BEE}" srcOrd="0" destOrd="0" presId="urn:microsoft.com/office/officeart/2008/layout/LinedList"/>
    <dgm:cxn modelId="{AB6430C1-86F3-48DB-A109-DA64B59DC6A0}" type="presParOf" srcId="{D4F7933C-56B0-44EB-A447-1EC1FF24F2ED}" destId="{BCE266E2-5FD2-4004-9A5C-BBE9A1AFE2C2}" srcOrd="1" destOrd="0" presId="urn:microsoft.com/office/officeart/2008/layout/LinedList"/>
    <dgm:cxn modelId="{AA406E48-4780-4FAA-8D26-015C978A8ED8}" type="presParOf" srcId="{CF177469-6A0D-4B5E-B37B-9F54C333BFDF}" destId="{197FA566-6356-4EF2-8EEC-2CA2A81620EC}" srcOrd="4" destOrd="0" presId="urn:microsoft.com/office/officeart/2008/layout/LinedList"/>
    <dgm:cxn modelId="{E1FAB8D2-DC5F-4FB3-A91A-7EEF28520A51}" type="presParOf" srcId="{CF177469-6A0D-4B5E-B37B-9F54C333BFDF}" destId="{5003A35E-3930-4F96-AEA1-5B9E927D119A}" srcOrd="5" destOrd="0" presId="urn:microsoft.com/office/officeart/2008/layout/LinedList"/>
    <dgm:cxn modelId="{E1D9D797-B842-4312-817B-E2C07531CC32}" type="presParOf" srcId="{5003A35E-3930-4F96-AEA1-5B9E927D119A}" destId="{E6C98300-FCD8-4125-A7A7-99605CF45C31}" srcOrd="0" destOrd="0" presId="urn:microsoft.com/office/officeart/2008/layout/LinedList"/>
    <dgm:cxn modelId="{31D74F8A-53EE-436A-ABD9-2CD8487C6419}" type="presParOf" srcId="{5003A35E-3930-4F96-AEA1-5B9E927D119A}" destId="{E5B48C0F-7DBF-4D2D-A678-7A37796AE0E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6525A5-4204-49C5-A028-C816093BA6A2}"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F0E193E-18BF-4577-B852-20CC3AE353E1}">
      <dgm:prSet/>
      <dgm:spPr/>
      <dgm:t>
        <a:bodyPr/>
        <a:lstStyle/>
        <a:p>
          <a:r>
            <a:rPr lang="en-US" b="1" i="1"/>
            <a:t>Constructive engagement with market</a:t>
          </a:r>
          <a:r>
            <a:rPr lang="en-US"/>
            <a:t> </a:t>
          </a:r>
          <a:r>
            <a:rPr lang="en-US" b="1" i="1"/>
            <a:t>and relevant stakeholders: </a:t>
          </a:r>
          <a:endParaRPr lang="en-US"/>
        </a:p>
      </dgm:t>
    </dgm:pt>
    <dgm:pt modelId="{24422E69-CA2E-4F18-A8BD-83AA2742416D}" type="parTrans" cxnId="{1FD2D564-CA0A-4028-89B1-EEABC3B86D85}">
      <dgm:prSet/>
      <dgm:spPr/>
      <dgm:t>
        <a:bodyPr/>
        <a:lstStyle/>
        <a:p>
          <a:endParaRPr lang="en-US"/>
        </a:p>
      </dgm:t>
    </dgm:pt>
    <dgm:pt modelId="{5FF7A58B-1372-48A8-B748-C32480E7512D}" type="sibTrans" cxnId="{1FD2D564-CA0A-4028-89B1-EEABC3B86D85}">
      <dgm:prSet/>
      <dgm:spPr/>
      <dgm:t>
        <a:bodyPr/>
        <a:lstStyle/>
        <a:p>
          <a:endParaRPr lang="en-US"/>
        </a:p>
      </dgm:t>
    </dgm:pt>
    <dgm:pt modelId="{9E90951C-6002-44FA-8447-4027D60B9569}">
      <dgm:prSet/>
      <dgm:spPr/>
      <dgm:t>
        <a:bodyPr/>
        <a:lstStyle/>
        <a:p>
          <a:r>
            <a:rPr lang="en-US" dirty="0"/>
            <a:t>This is necessary to secure support from customers, employees, suppliers, creditors, investors and regulatory authorities. </a:t>
          </a:r>
        </a:p>
      </dgm:t>
    </dgm:pt>
    <dgm:pt modelId="{8A1DC2A1-9D90-4EEE-9A2C-2F38A1E152C9}" type="parTrans" cxnId="{7CAC0658-54BB-4412-8CA8-BAE54A5F075C}">
      <dgm:prSet/>
      <dgm:spPr/>
      <dgm:t>
        <a:bodyPr/>
        <a:lstStyle/>
        <a:p>
          <a:endParaRPr lang="en-US"/>
        </a:p>
      </dgm:t>
    </dgm:pt>
    <dgm:pt modelId="{448FEF4D-778D-49CE-AC28-70DBEC64F610}" type="sibTrans" cxnId="{7CAC0658-54BB-4412-8CA8-BAE54A5F075C}">
      <dgm:prSet/>
      <dgm:spPr/>
      <dgm:t>
        <a:bodyPr/>
        <a:lstStyle/>
        <a:p>
          <a:endParaRPr lang="en-US"/>
        </a:p>
      </dgm:t>
    </dgm:pt>
    <dgm:pt modelId="{3E5E61C8-6691-4354-B7A2-88828A52DDC4}">
      <dgm:prSet/>
      <dgm:spPr/>
      <dgm:t>
        <a:bodyPr/>
        <a:lstStyle/>
        <a:p>
          <a:r>
            <a:rPr lang="en-US" b="1" i="1"/>
            <a:t>Make risk management part of strategic planning and rethink global strategies to be more resilient</a:t>
          </a:r>
          <a:r>
            <a:rPr lang="en-NZ" b="1" i="1"/>
            <a:t>:</a:t>
          </a:r>
          <a:endParaRPr lang="en-US"/>
        </a:p>
      </dgm:t>
    </dgm:pt>
    <dgm:pt modelId="{45139469-85E9-49D2-A11E-AEAE953D9F85}" type="parTrans" cxnId="{4D5DFFCD-06A5-40E5-9480-248A9C23C00A}">
      <dgm:prSet/>
      <dgm:spPr/>
      <dgm:t>
        <a:bodyPr/>
        <a:lstStyle/>
        <a:p>
          <a:endParaRPr lang="en-US"/>
        </a:p>
      </dgm:t>
    </dgm:pt>
    <dgm:pt modelId="{BD183B05-490C-4931-916A-42871F7CC3EF}" type="sibTrans" cxnId="{4D5DFFCD-06A5-40E5-9480-248A9C23C00A}">
      <dgm:prSet/>
      <dgm:spPr/>
      <dgm:t>
        <a:bodyPr/>
        <a:lstStyle/>
        <a:p>
          <a:endParaRPr lang="en-US"/>
        </a:p>
      </dgm:t>
    </dgm:pt>
    <dgm:pt modelId="{888FAE6C-838C-4048-8213-DC0AECB62DAB}">
      <dgm:prSet/>
      <dgm:spPr/>
      <dgm:t>
        <a:bodyPr/>
        <a:lstStyle/>
        <a:p>
          <a:r>
            <a:rPr lang="en-NZ" dirty="0"/>
            <a:t>This will involve </a:t>
          </a:r>
          <a:r>
            <a:rPr lang="en-US" dirty="0"/>
            <a:t>monitoring in-house vulnerabilities</a:t>
          </a:r>
          <a:r>
            <a:rPr lang="en-NZ" dirty="0"/>
            <a:t> - A</a:t>
          </a:r>
          <a:r>
            <a:rPr lang="en-US" dirty="0"/>
            <a:t>assessing Financial and Operational risks. Lessors can routinely simulate how interrupting events can disrupt businesses and use those insights to design their operations and resource distribution.</a:t>
          </a:r>
        </a:p>
      </dgm:t>
    </dgm:pt>
    <dgm:pt modelId="{80F1C8CF-BC6B-406F-9A7D-9ECF611C71AE}" type="parTrans" cxnId="{2D0966E7-D1CA-4517-A07E-ED2AA09853DE}">
      <dgm:prSet/>
      <dgm:spPr/>
      <dgm:t>
        <a:bodyPr/>
        <a:lstStyle/>
        <a:p>
          <a:endParaRPr lang="en-US"/>
        </a:p>
      </dgm:t>
    </dgm:pt>
    <dgm:pt modelId="{162737D1-A02E-4F10-A993-4783286E3686}" type="sibTrans" cxnId="{2D0966E7-D1CA-4517-A07E-ED2AA09853DE}">
      <dgm:prSet/>
      <dgm:spPr/>
      <dgm:t>
        <a:bodyPr/>
        <a:lstStyle/>
        <a:p>
          <a:endParaRPr lang="en-US"/>
        </a:p>
      </dgm:t>
    </dgm:pt>
    <dgm:pt modelId="{7A6B22BA-7C45-45CC-AE0B-D01F609F7746}">
      <dgm:prSet/>
      <dgm:spPr/>
      <dgm:t>
        <a:bodyPr/>
        <a:lstStyle/>
        <a:p>
          <a:r>
            <a:rPr lang="en-NZ" b="1" i="1"/>
            <a:t>Strengthen internal capacity to improve processes and performance: </a:t>
          </a:r>
          <a:endParaRPr lang="en-US"/>
        </a:p>
      </dgm:t>
    </dgm:pt>
    <dgm:pt modelId="{054DF2D7-69BA-4507-95A5-12EADF31BC6F}" type="parTrans" cxnId="{18E53EBB-F8CC-463A-A636-10688BB109F3}">
      <dgm:prSet/>
      <dgm:spPr/>
      <dgm:t>
        <a:bodyPr/>
        <a:lstStyle/>
        <a:p>
          <a:endParaRPr lang="en-US"/>
        </a:p>
      </dgm:t>
    </dgm:pt>
    <dgm:pt modelId="{088E8E23-4536-48D5-8F60-65836402B12E}" type="sibTrans" cxnId="{18E53EBB-F8CC-463A-A636-10688BB109F3}">
      <dgm:prSet/>
      <dgm:spPr/>
      <dgm:t>
        <a:bodyPr/>
        <a:lstStyle/>
        <a:p>
          <a:endParaRPr lang="en-US"/>
        </a:p>
      </dgm:t>
    </dgm:pt>
    <dgm:pt modelId="{1B0CABA6-B65F-4341-9C7F-DAB2328C95A2}">
      <dgm:prSet/>
      <dgm:spPr/>
      <dgm:t>
        <a:bodyPr/>
        <a:lstStyle/>
        <a:p>
          <a:r>
            <a:rPr lang="en-NZ" dirty="0"/>
            <a:t>This can be done by constant staff development through capacity building programs and ensuring adequate working infrastructure including the right technology. </a:t>
          </a:r>
          <a:endParaRPr lang="en-US" dirty="0"/>
        </a:p>
      </dgm:t>
    </dgm:pt>
    <dgm:pt modelId="{0AF724AB-92BA-4F48-A07C-42739E81AD5A}" type="parTrans" cxnId="{939513D8-7619-43DA-98EE-5195F699E549}">
      <dgm:prSet/>
      <dgm:spPr/>
      <dgm:t>
        <a:bodyPr/>
        <a:lstStyle/>
        <a:p>
          <a:endParaRPr lang="en-US"/>
        </a:p>
      </dgm:t>
    </dgm:pt>
    <dgm:pt modelId="{90518A4D-76FA-4875-9418-E58EB9D93110}" type="sibTrans" cxnId="{939513D8-7619-43DA-98EE-5195F699E549}">
      <dgm:prSet/>
      <dgm:spPr/>
      <dgm:t>
        <a:bodyPr/>
        <a:lstStyle/>
        <a:p>
          <a:endParaRPr lang="en-US"/>
        </a:p>
      </dgm:t>
    </dgm:pt>
    <dgm:pt modelId="{A9485B14-3694-440D-8484-9FA362AA81F9}" type="pres">
      <dgm:prSet presAssocID="{8D6525A5-4204-49C5-A028-C816093BA6A2}" presName="root" presStyleCnt="0">
        <dgm:presLayoutVars>
          <dgm:dir/>
          <dgm:resizeHandles val="exact"/>
        </dgm:presLayoutVars>
      </dgm:prSet>
      <dgm:spPr/>
    </dgm:pt>
    <dgm:pt modelId="{EF1B34D5-8AF4-49BE-8AA5-DBB01101E086}" type="pres">
      <dgm:prSet presAssocID="{8D6525A5-4204-49C5-A028-C816093BA6A2}" presName="container" presStyleCnt="0">
        <dgm:presLayoutVars>
          <dgm:dir/>
          <dgm:resizeHandles val="exact"/>
        </dgm:presLayoutVars>
      </dgm:prSet>
      <dgm:spPr/>
    </dgm:pt>
    <dgm:pt modelId="{D0EEAFB0-99B2-4545-8C10-FB72493AD670}" type="pres">
      <dgm:prSet presAssocID="{7F0E193E-18BF-4577-B852-20CC3AE353E1}" presName="compNode" presStyleCnt="0"/>
      <dgm:spPr/>
    </dgm:pt>
    <dgm:pt modelId="{7F578C29-E0EE-49FA-94EF-34062BA68D3D}" type="pres">
      <dgm:prSet presAssocID="{7F0E193E-18BF-4577-B852-20CC3AE353E1}" presName="iconBgRect" presStyleLbl="bgShp" presStyleIdx="0" presStyleCnt="6"/>
      <dgm:spPr/>
    </dgm:pt>
    <dgm:pt modelId="{AF6A9275-64B1-430B-89DF-FE245ADF43DC}" type="pres">
      <dgm:prSet presAssocID="{7F0E193E-18BF-4577-B852-20CC3AE353E1}"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ting"/>
        </a:ext>
      </dgm:extLst>
    </dgm:pt>
    <dgm:pt modelId="{FCCD2911-A7EE-4924-950E-F739A2BCC113}" type="pres">
      <dgm:prSet presAssocID="{7F0E193E-18BF-4577-B852-20CC3AE353E1}" presName="spaceRect" presStyleCnt="0"/>
      <dgm:spPr/>
    </dgm:pt>
    <dgm:pt modelId="{5C87A26F-8B0A-49ED-9944-82A2007F76E7}" type="pres">
      <dgm:prSet presAssocID="{7F0E193E-18BF-4577-B852-20CC3AE353E1}" presName="textRect" presStyleLbl="revTx" presStyleIdx="0" presStyleCnt="6">
        <dgm:presLayoutVars>
          <dgm:chMax val="1"/>
          <dgm:chPref val="1"/>
        </dgm:presLayoutVars>
      </dgm:prSet>
      <dgm:spPr/>
    </dgm:pt>
    <dgm:pt modelId="{AA0BF88F-B51C-42D2-AE37-2201B0304E34}" type="pres">
      <dgm:prSet presAssocID="{5FF7A58B-1372-48A8-B748-C32480E7512D}" presName="sibTrans" presStyleLbl="sibTrans2D1" presStyleIdx="0" presStyleCnt="0"/>
      <dgm:spPr/>
    </dgm:pt>
    <dgm:pt modelId="{932ABFD0-EE3C-44B6-A899-8A253EC64DED}" type="pres">
      <dgm:prSet presAssocID="{9E90951C-6002-44FA-8447-4027D60B9569}" presName="compNode" presStyleCnt="0"/>
      <dgm:spPr/>
    </dgm:pt>
    <dgm:pt modelId="{145292AB-1FDB-4E85-8447-444BC0BBF439}" type="pres">
      <dgm:prSet presAssocID="{9E90951C-6002-44FA-8447-4027D60B9569}" presName="iconBgRect" presStyleLbl="bgShp" presStyleIdx="1" presStyleCnt="6"/>
      <dgm:spPr/>
    </dgm:pt>
    <dgm:pt modelId="{CE2986E1-C447-4DE1-9B6D-77096B0F6C66}" type="pres">
      <dgm:prSet presAssocID="{9E90951C-6002-44FA-8447-4027D60B956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765118C7-7A4D-43FD-9003-1404B3AD7CC2}" type="pres">
      <dgm:prSet presAssocID="{9E90951C-6002-44FA-8447-4027D60B9569}" presName="spaceRect" presStyleCnt="0"/>
      <dgm:spPr/>
    </dgm:pt>
    <dgm:pt modelId="{5EA22534-491B-430A-9494-A45BC409D21B}" type="pres">
      <dgm:prSet presAssocID="{9E90951C-6002-44FA-8447-4027D60B9569}" presName="textRect" presStyleLbl="revTx" presStyleIdx="1" presStyleCnt="6">
        <dgm:presLayoutVars>
          <dgm:chMax val="1"/>
          <dgm:chPref val="1"/>
        </dgm:presLayoutVars>
      </dgm:prSet>
      <dgm:spPr/>
    </dgm:pt>
    <dgm:pt modelId="{1328E12D-F20C-42CB-AD2A-3CE419DA6A71}" type="pres">
      <dgm:prSet presAssocID="{448FEF4D-778D-49CE-AC28-70DBEC64F610}" presName="sibTrans" presStyleLbl="sibTrans2D1" presStyleIdx="0" presStyleCnt="0"/>
      <dgm:spPr/>
    </dgm:pt>
    <dgm:pt modelId="{47FA5E97-CFAE-4A3A-BDC5-143C67DFD0F2}" type="pres">
      <dgm:prSet presAssocID="{3E5E61C8-6691-4354-B7A2-88828A52DDC4}" presName="compNode" presStyleCnt="0"/>
      <dgm:spPr/>
    </dgm:pt>
    <dgm:pt modelId="{F75701E3-4712-498F-A424-268EC096400F}" type="pres">
      <dgm:prSet presAssocID="{3E5E61C8-6691-4354-B7A2-88828A52DDC4}" presName="iconBgRect" presStyleLbl="bgShp" presStyleIdx="2" presStyleCnt="6"/>
      <dgm:spPr/>
    </dgm:pt>
    <dgm:pt modelId="{CA04B391-2482-4961-8638-4606FDDB2999}" type="pres">
      <dgm:prSet presAssocID="{3E5E61C8-6691-4354-B7A2-88828A52DDC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laybook"/>
        </a:ext>
      </dgm:extLst>
    </dgm:pt>
    <dgm:pt modelId="{FC85E8C5-D14F-40E1-B98A-F5EF7641363F}" type="pres">
      <dgm:prSet presAssocID="{3E5E61C8-6691-4354-B7A2-88828A52DDC4}" presName="spaceRect" presStyleCnt="0"/>
      <dgm:spPr/>
    </dgm:pt>
    <dgm:pt modelId="{099414EA-B12E-4916-883D-C2877C4B57FC}" type="pres">
      <dgm:prSet presAssocID="{3E5E61C8-6691-4354-B7A2-88828A52DDC4}" presName="textRect" presStyleLbl="revTx" presStyleIdx="2" presStyleCnt="6">
        <dgm:presLayoutVars>
          <dgm:chMax val="1"/>
          <dgm:chPref val="1"/>
        </dgm:presLayoutVars>
      </dgm:prSet>
      <dgm:spPr/>
    </dgm:pt>
    <dgm:pt modelId="{4FBDD9B0-5B7C-46EC-8DBF-2BE872F26553}" type="pres">
      <dgm:prSet presAssocID="{BD183B05-490C-4931-916A-42871F7CC3EF}" presName="sibTrans" presStyleLbl="sibTrans2D1" presStyleIdx="0" presStyleCnt="0"/>
      <dgm:spPr/>
    </dgm:pt>
    <dgm:pt modelId="{28624617-B093-46F3-9A59-7506A8A9D7C2}" type="pres">
      <dgm:prSet presAssocID="{888FAE6C-838C-4048-8213-DC0AECB62DAB}" presName="compNode" presStyleCnt="0"/>
      <dgm:spPr/>
    </dgm:pt>
    <dgm:pt modelId="{16D46D7B-7882-4B52-A375-B09187AFA2B1}" type="pres">
      <dgm:prSet presAssocID="{888FAE6C-838C-4048-8213-DC0AECB62DAB}" presName="iconBgRect" presStyleLbl="bgShp" presStyleIdx="3" presStyleCnt="6"/>
      <dgm:spPr/>
    </dgm:pt>
    <dgm:pt modelId="{605BCCC1-41FF-4E3B-93F2-364FA3A6847F}" type="pres">
      <dgm:prSet presAssocID="{888FAE6C-838C-4048-8213-DC0AECB62DA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arning"/>
        </a:ext>
      </dgm:extLst>
    </dgm:pt>
    <dgm:pt modelId="{B5600192-91BF-4F99-856A-FA561C806054}" type="pres">
      <dgm:prSet presAssocID="{888FAE6C-838C-4048-8213-DC0AECB62DAB}" presName="spaceRect" presStyleCnt="0"/>
      <dgm:spPr/>
    </dgm:pt>
    <dgm:pt modelId="{DE68A613-428A-46FF-A83D-F1262EEA5F67}" type="pres">
      <dgm:prSet presAssocID="{888FAE6C-838C-4048-8213-DC0AECB62DAB}" presName="textRect" presStyleLbl="revTx" presStyleIdx="3" presStyleCnt="6" custScaleY="149516" custLinFactNeighborY="-30129">
        <dgm:presLayoutVars>
          <dgm:chMax val="1"/>
          <dgm:chPref val="1"/>
        </dgm:presLayoutVars>
      </dgm:prSet>
      <dgm:spPr/>
    </dgm:pt>
    <dgm:pt modelId="{AEBAF1E5-A224-4828-9B83-A0100B1501DA}" type="pres">
      <dgm:prSet presAssocID="{162737D1-A02E-4F10-A993-4783286E3686}" presName="sibTrans" presStyleLbl="sibTrans2D1" presStyleIdx="0" presStyleCnt="0"/>
      <dgm:spPr/>
    </dgm:pt>
    <dgm:pt modelId="{38DA7DCD-062A-498F-B29D-E125D31B7A69}" type="pres">
      <dgm:prSet presAssocID="{7A6B22BA-7C45-45CC-AE0B-D01F609F7746}" presName="compNode" presStyleCnt="0"/>
      <dgm:spPr/>
    </dgm:pt>
    <dgm:pt modelId="{C242BD83-1733-4997-8334-080FB9DDDE1C}" type="pres">
      <dgm:prSet presAssocID="{7A6B22BA-7C45-45CC-AE0B-D01F609F7746}" presName="iconBgRect" presStyleLbl="bgShp" presStyleIdx="4" presStyleCnt="6"/>
      <dgm:spPr/>
    </dgm:pt>
    <dgm:pt modelId="{BF9D83DB-EEE2-4F86-AB5C-7E504E8463A0}" type="pres">
      <dgm:prSet presAssocID="{7A6B22BA-7C45-45CC-AE0B-D01F609F774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pward trend"/>
        </a:ext>
      </dgm:extLst>
    </dgm:pt>
    <dgm:pt modelId="{94AF4D1C-C8E4-494A-98C9-75D5A61FE637}" type="pres">
      <dgm:prSet presAssocID="{7A6B22BA-7C45-45CC-AE0B-D01F609F7746}" presName="spaceRect" presStyleCnt="0"/>
      <dgm:spPr/>
    </dgm:pt>
    <dgm:pt modelId="{552BF6DA-5E3C-4546-A614-356C48974397}" type="pres">
      <dgm:prSet presAssocID="{7A6B22BA-7C45-45CC-AE0B-D01F609F7746}" presName="textRect" presStyleLbl="revTx" presStyleIdx="4" presStyleCnt="6">
        <dgm:presLayoutVars>
          <dgm:chMax val="1"/>
          <dgm:chPref val="1"/>
        </dgm:presLayoutVars>
      </dgm:prSet>
      <dgm:spPr/>
    </dgm:pt>
    <dgm:pt modelId="{1A290B1C-181A-4DB9-9E30-C78D0A797BE2}" type="pres">
      <dgm:prSet presAssocID="{088E8E23-4536-48D5-8F60-65836402B12E}" presName="sibTrans" presStyleLbl="sibTrans2D1" presStyleIdx="0" presStyleCnt="0"/>
      <dgm:spPr/>
    </dgm:pt>
    <dgm:pt modelId="{C076A687-BA22-4430-BFA8-40AB127C410B}" type="pres">
      <dgm:prSet presAssocID="{1B0CABA6-B65F-4341-9C7F-DAB2328C95A2}" presName="compNode" presStyleCnt="0"/>
      <dgm:spPr/>
    </dgm:pt>
    <dgm:pt modelId="{CECC9514-B89C-45AA-8444-B3F4038372D7}" type="pres">
      <dgm:prSet presAssocID="{1B0CABA6-B65F-4341-9C7F-DAB2328C95A2}" presName="iconBgRect" presStyleLbl="bgShp" presStyleIdx="5" presStyleCnt="6"/>
      <dgm:spPr/>
    </dgm:pt>
    <dgm:pt modelId="{4B99A8CE-2DC7-43FA-ACE2-BD29FD43A709}" type="pres">
      <dgm:prSet presAssocID="{1B0CABA6-B65F-4341-9C7F-DAB2328C95A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Processor"/>
        </a:ext>
      </dgm:extLst>
    </dgm:pt>
    <dgm:pt modelId="{E2B243F0-7AF4-41D2-8570-2E603B5BC544}" type="pres">
      <dgm:prSet presAssocID="{1B0CABA6-B65F-4341-9C7F-DAB2328C95A2}" presName="spaceRect" presStyleCnt="0"/>
      <dgm:spPr/>
    </dgm:pt>
    <dgm:pt modelId="{3A5EF0FE-0E3B-4C76-BF84-DFB695A19DCD}" type="pres">
      <dgm:prSet presAssocID="{1B0CABA6-B65F-4341-9C7F-DAB2328C95A2}" presName="textRect" presStyleLbl="revTx" presStyleIdx="5" presStyleCnt="6">
        <dgm:presLayoutVars>
          <dgm:chMax val="1"/>
          <dgm:chPref val="1"/>
        </dgm:presLayoutVars>
      </dgm:prSet>
      <dgm:spPr/>
    </dgm:pt>
  </dgm:ptLst>
  <dgm:cxnLst>
    <dgm:cxn modelId="{F8E66F05-5D6F-417B-ADD2-1BB32CC251AF}" type="presOf" srcId="{3E5E61C8-6691-4354-B7A2-88828A52DDC4}" destId="{099414EA-B12E-4916-883D-C2877C4B57FC}" srcOrd="0" destOrd="0" presId="urn:microsoft.com/office/officeart/2018/2/layout/IconCircleList"/>
    <dgm:cxn modelId="{7946D228-C211-4C06-B902-F77A84FED16F}" type="presOf" srcId="{9E90951C-6002-44FA-8447-4027D60B9569}" destId="{5EA22534-491B-430A-9494-A45BC409D21B}" srcOrd="0" destOrd="0" presId="urn:microsoft.com/office/officeart/2018/2/layout/IconCircleList"/>
    <dgm:cxn modelId="{D3AD7C43-160A-4EE6-932F-3093E9669848}" type="presOf" srcId="{8D6525A5-4204-49C5-A028-C816093BA6A2}" destId="{A9485B14-3694-440D-8484-9FA362AA81F9}" srcOrd="0" destOrd="0" presId="urn:microsoft.com/office/officeart/2018/2/layout/IconCircleList"/>
    <dgm:cxn modelId="{1FD2D564-CA0A-4028-89B1-EEABC3B86D85}" srcId="{8D6525A5-4204-49C5-A028-C816093BA6A2}" destId="{7F0E193E-18BF-4577-B852-20CC3AE353E1}" srcOrd="0" destOrd="0" parTransId="{24422E69-CA2E-4F18-A8BD-83AA2742416D}" sibTransId="{5FF7A58B-1372-48A8-B748-C32480E7512D}"/>
    <dgm:cxn modelId="{8A1DAA68-6636-4E81-91EB-D79A911EAFB8}" type="presOf" srcId="{088E8E23-4536-48D5-8F60-65836402B12E}" destId="{1A290B1C-181A-4DB9-9E30-C78D0A797BE2}" srcOrd="0" destOrd="0" presId="urn:microsoft.com/office/officeart/2018/2/layout/IconCircleList"/>
    <dgm:cxn modelId="{290F3672-395A-4666-B302-80EB5B30C2D8}" type="presOf" srcId="{5FF7A58B-1372-48A8-B748-C32480E7512D}" destId="{AA0BF88F-B51C-42D2-AE37-2201B0304E34}" srcOrd="0" destOrd="0" presId="urn:microsoft.com/office/officeart/2018/2/layout/IconCircleList"/>
    <dgm:cxn modelId="{7CAC0658-54BB-4412-8CA8-BAE54A5F075C}" srcId="{8D6525A5-4204-49C5-A028-C816093BA6A2}" destId="{9E90951C-6002-44FA-8447-4027D60B9569}" srcOrd="1" destOrd="0" parTransId="{8A1DC2A1-9D90-4EEE-9A2C-2F38A1E152C9}" sibTransId="{448FEF4D-778D-49CE-AC28-70DBEC64F610}"/>
    <dgm:cxn modelId="{614F767C-2759-4B37-92CF-5B8BC314AFAE}" type="presOf" srcId="{7A6B22BA-7C45-45CC-AE0B-D01F609F7746}" destId="{552BF6DA-5E3C-4546-A614-356C48974397}" srcOrd="0" destOrd="0" presId="urn:microsoft.com/office/officeart/2018/2/layout/IconCircleList"/>
    <dgm:cxn modelId="{1D9C4A8A-0F01-47BA-BC9F-FD13B45AB9F2}" type="presOf" srcId="{448FEF4D-778D-49CE-AC28-70DBEC64F610}" destId="{1328E12D-F20C-42CB-AD2A-3CE419DA6A71}" srcOrd="0" destOrd="0" presId="urn:microsoft.com/office/officeart/2018/2/layout/IconCircleList"/>
    <dgm:cxn modelId="{43458490-9B56-4043-851F-9F1356AC413D}" type="presOf" srcId="{1B0CABA6-B65F-4341-9C7F-DAB2328C95A2}" destId="{3A5EF0FE-0E3B-4C76-BF84-DFB695A19DCD}" srcOrd="0" destOrd="0" presId="urn:microsoft.com/office/officeart/2018/2/layout/IconCircleList"/>
    <dgm:cxn modelId="{E0A6B4A1-77F1-4457-81F5-562A26F1E941}" type="presOf" srcId="{BD183B05-490C-4931-916A-42871F7CC3EF}" destId="{4FBDD9B0-5B7C-46EC-8DBF-2BE872F26553}" srcOrd="0" destOrd="0" presId="urn:microsoft.com/office/officeart/2018/2/layout/IconCircleList"/>
    <dgm:cxn modelId="{18E53EBB-F8CC-463A-A636-10688BB109F3}" srcId="{8D6525A5-4204-49C5-A028-C816093BA6A2}" destId="{7A6B22BA-7C45-45CC-AE0B-D01F609F7746}" srcOrd="4" destOrd="0" parTransId="{054DF2D7-69BA-4507-95A5-12EADF31BC6F}" sibTransId="{088E8E23-4536-48D5-8F60-65836402B12E}"/>
    <dgm:cxn modelId="{DCB5F1CA-D28A-4DB1-8D66-BF80D1569D37}" type="presOf" srcId="{888FAE6C-838C-4048-8213-DC0AECB62DAB}" destId="{DE68A613-428A-46FF-A83D-F1262EEA5F67}" srcOrd="0" destOrd="0" presId="urn:microsoft.com/office/officeart/2018/2/layout/IconCircleList"/>
    <dgm:cxn modelId="{4D5DFFCD-06A5-40E5-9480-248A9C23C00A}" srcId="{8D6525A5-4204-49C5-A028-C816093BA6A2}" destId="{3E5E61C8-6691-4354-B7A2-88828A52DDC4}" srcOrd="2" destOrd="0" parTransId="{45139469-85E9-49D2-A11E-AEAE953D9F85}" sibTransId="{BD183B05-490C-4931-916A-42871F7CC3EF}"/>
    <dgm:cxn modelId="{7DB7D6D0-55F5-4807-BD8E-05D7A08133D8}" type="presOf" srcId="{7F0E193E-18BF-4577-B852-20CC3AE353E1}" destId="{5C87A26F-8B0A-49ED-9944-82A2007F76E7}" srcOrd="0" destOrd="0" presId="urn:microsoft.com/office/officeart/2018/2/layout/IconCircleList"/>
    <dgm:cxn modelId="{939513D8-7619-43DA-98EE-5195F699E549}" srcId="{8D6525A5-4204-49C5-A028-C816093BA6A2}" destId="{1B0CABA6-B65F-4341-9C7F-DAB2328C95A2}" srcOrd="5" destOrd="0" parTransId="{0AF724AB-92BA-4F48-A07C-42739E81AD5A}" sibTransId="{90518A4D-76FA-4875-9418-E58EB9D93110}"/>
    <dgm:cxn modelId="{2D0966E7-D1CA-4517-A07E-ED2AA09853DE}" srcId="{8D6525A5-4204-49C5-A028-C816093BA6A2}" destId="{888FAE6C-838C-4048-8213-DC0AECB62DAB}" srcOrd="3" destOrd="0" parTransId="{80F1C8CF-BC6B-406F-9A7D-9ECF611C71AE}" sibTransId="{162737D1-A02E-4F10-A993-4783286E3686}"/>
    <dgm:cxn modelId="{C239C8EF-D596-4CD7-BB55-3E993C792BAF}" type="presOf" srcId="{162737D1-A02E-4F10-A993-4783286E3686}" destId="{AEBAF1E5-A224-4828-9B83-A0100B1501DA}" srcOrd="0" destOrd="0" presId="urn:microsoft.com/office/officeart/2018/2/layout/IconCircleList"/>
    <dgm:cxn modelId="{8008B50B-FC53-4324-9745-A152F093B1A6}" type="presParOf" srcId="{A9485B14-3694-440D-8484-9FA362AA81F9}" destId="{EF1B34D5-8AF4-49BE-8AA5-DBB01101E086}" srcOrd="0" destOrd="0" presId="urn:microsoft.com/office/officeart/2018/2/layout/IconCircleList"/>
    <dgm:cxn modelId="{F5E708A4-5B22-4D7E-A8DD-12BA269C2DEB}" type="presParOf" srcId="{EF1B34D5-8AF4-49BE-8AA5-DBB01101E086}" destId="{D0EEAFB0-99B2-4545-8C10-FB72493AD670}" srcOrd="0" destOrd="0" presId="urn:microsoft.com/office/officeart/2018/2/layout/IconCircleList"/>
    <dgm:cxn modelId="{1213634F-6DE3-4C85-B3A5-D1C91B7640BB}" type="presParOf" srcId="{D0EEAFB0-99B2-4545-8C10-FB72493AD670}" destId="{7F578C29-E0EE-49FA-94EF-34062BA68D3D}" srcOrd="0" destOrd="0" presId="urn:microsoft.com/office/officeart/2018/2/layout/IconCircleList"/>
    <dgm:cxn modelId="{43062176-F307-431E-B79D-F6F7C390C5D8}" type="presParOf" srcId="{D0EEAFB0-99B2-4545-8C10-FB72493AD670}" destId="{AF6A9275-64B1-430B-89DF-FE245ADF43DC}" srcOrd="1" destOrd="0" presId="urn:microsoft.com/office/officeart/2018/2/layout/IconCircleList"/>
    <dgm:cxn modelId="{EDB51BA8-BF15-4FDA-8F8A-D83A7CCA38C7}" type="presParOf" srcId="{D0EEAFB0-99B2-4545-8C10-FB72493AD670}" destId="{FCCD2911-A7EE-4924-950E-F739A2BCC113}" srcOrd="2" destOrd="0" presId="urn:microsoft.com/office/officeart/2018/2/layout/IconCircleList"/>
    <dgm:cxn modelId="{B31EB696-11DB-413E-9849-457F10507E09}" type="presParOf" srcId="{D0EEAFB0-99B2-4545-8C10-FB72493AD670}" destId="{5C87A26F-8B0A-49ED-9944-82A2007F76E7}" srcOrd="3" destOrd="0" presId="urn:microsoft.com/office/officeart/2018/2/layout/IconCircleList"/>
    <dgm:cxn modelId="{DEF213A6-23FD-44C3-80B5-4AAFC80D0194}" type="presParOf" srcId="{EF1B34D5-8AF4-49BE-8AA5-DBB01101E086}" destId="{AA0BF88F-B51C-42D2-AE37-2201B0304E34}" srcOrd="1" destOrd="0" presId="urn:microsoft.com/office/officeart/2018/2/layout/IconCircleList"/>
    <dgm:cxn modelId="{4A0A38EF-D4D0-404C-B93C-B8CFF85F1C6A}" type="presParOf" srcId="{EF1B34D5-8AF4-49BE-8AA5-DBB01101E086}" destId="{932ABFD0-EE3C-44B6-A899-8A253EC64DED}" srcOrd="2" destOrd="0" presId="urn:microsoft.com/office/officeart/2018/2/layout/IconCircleList"/>
    <dgm:cxn modelId="{03F58D0C-EACE-4825-B379-C0D5A1701E61}" type="presParOf" srcId="{932ABFD0-EE3C-44B6-A899-8A253EC64DED}" destId="{145292AB-1FDB-4E85-8447-444BC0BBF439}" srcOrd="0" destOrd="0" presId="urn:microsoft.com/office/officeart/2018/2/layout/IconCircleList"/>
    <dgm:cxn modelId="{A86C48FD-14CA-4EEC-B8A6-F7F75A46055D}" type="presParOf" srcId="{932ABFD0-EE3C-44B6-A899-8A253EC64DED}" destId="{CE2986E1-C447-4DE1-9B6D-77096B0F6C66}" srcOrd="1" destOrd="0" presId="urn:microsoft.com/office/officeart/2018/2/layout/IconCircleList"/>
    <dgm:cxn modelId="{912D07B5-8B13-47EC-9B52-8F73590B0FD6}" type="presParOf" srcId="{932ABFD0-EE3C-44B6-A899-8A253EC64DED}" destId="{765118C7-7A4D-43FD-9003-1404B3AD7CC2}" srcOrd="2" destOrd="0" presId="urn:microsoft.com/office/officeart/2018/2/layout/IconCircleList"/>
    <dgm:cxn modelId="{500D76BB-6C1C-4633-AABA-DCE300753E03}" type="presParOf" srcId="{932ABFD0-EE3C-44B6-A899-8A253EC64DED}" destId="{5EA22534-491B-430A-9494-A45BC409D21B}" srcOrd="3" destOrd="0" presId="urn:microsoft.com/office/officeart/2018/2/layout/IconCircleList"/>
    <dgm:cxn modelId="{88F208B4-F6F4-451F-8CAD-9C594CDB2E3F}" type="presParOf" srcId="{EF1B34D5-8AF4-49BE-8AA5-DBB01101E086}" destId="{1328E12D-F20C-42CB-AD2A-3CE419DA6A71}" srcOrd="3" destOrd="0" presId="urn:microsoft.com/office/officeart/2018/2/layout/IconCircleList"/>
    <dgm:cxn modelId="{3BBFA65A-C16B-4B2B-8775-6259187610D0}" type="presParOf" srcId="{EF1B34D5-8AF4-49BE-8AA5-DBB01101E086}" destId="{47FA5E97-CFAE-4A3A-BDC5-143C67DFD0F2}" srcOrd="4" destOrd="0" presId="urn:microsoft.com/office/officeart/2018/2/layout/IconCircleList"/>
    <dgm:cxn modelId="{529D540B-3480-4E59-A38B-C2D04CBB0D00}" type="presParOf" srcId="{47FA5E97-CFAE-4A3A-BDC5-143C67DFD0F2}" destId="{F75701E3-4712-498F-A424-268EC096400F}" srcOrd="0" destOrd="0" presId="urn:microsoft.com/office/officeart/2018/2/layout/IconCircleList"/>
    <dgm:cxn modelId="{47CC217B-3937-44F4-8078-9325BE860805}" type="presParOf" srcId="{47FA5E97-CFAE-4A3A-BDC5-143C67DFD0F2}" destId="{CA04B391-2482-4961-8638-4606FDDB2999}" srcOrd="1" destOrd="0" presId="urn:microsoft.com/office/officeart/2018/2/layout/IconCircleList"/>
    <dgm:cxn modelId="{F27DCAA1-1863-4CB3-AB07-515B54E9605C}" type="presParOf" srcId="{47FA5E97-CFAE-4A3A-BDC5-143C67DFD0F2}" destId="{FC85E8C5-D14F-40E1-B98A-F5EF7641363F}" srcOrd="2" destOrd="0" presId="urn:microsoft.com/office/officeart/2018/2/layout/IconCircleList"/>
    <dgm:cxn modelId="{E97D08E2-6FAA-450C-9A9B-5056AE3D7B08}" type="presParOf" srcId="{47FA5E97-CFAE-4A3A-BDC5-143C67DFD0F2}" destId="{099414EA-B12E-4916-883D-C2877C4B57FC}" srcOrd="3" destOrd="0" presId="urn:microsoft.com/office/officeart/2018/2/layout/IconCircleList"/>
    <dgm:cxn modelId="{D4D13545-9A91-43F2-BAFA-11897C282B75}" type="presParOf" srcId="{EF1B34D5-8AF4-49BE-8AA5-DBB01101E086}" destId="{4FBDD9B0-5B7C-46EC-8DBF-2BE872F26553}" srcOrd="5" destOrd="0" presId="urn:microsoft.com/office/officeart/2018/2/layout/IconCircleList"/>
    <dgm:cxn modelId="{0E19AC24-78B2-4712-ADC8-355E6F8E958D}" type="presParOf" srcId="{EF1B34D5-8AF4-49BE-8AA5-DBB01101E086}" destId="{28624617-B093-46F3-9A59-7506A8A9D7C2}" srcOrd="6" destOrd="0" presId="urn:microsoft.com/office/officeart/2018/2/layout/IconCircleList"/>
    <dgm:cxn modelId="{AB3F2E47-7555-492E-B29B-D8DF341E2AA7}" type="presParOf" srcId="{28624617-B093-46F3-9A59-7506A8A9D7C2}" destId="{16D46D7B-7882-4B52-A375-B09187AFA2B1}" srcOrd="0" destOrd="0" presId="urn:microsoft.com/office/officeart/2018/2/layout/IconCircleList"/>
    <dgm:cxn modelId="{B5ACBE4F-474F-4700-A711-D3F067C10F6B}" type="presParOf" srcId="{28624617-B093-46F3-9A59-7506A8A9D7C2}" destId="{605BCCC1-41FF-4E3B-93F2-364FA3A6847F}" srcOrd="1" destOrd="0" presId="urn:microsoft.com/office/officeart/2018/2/layout/IconCircleList"/>
    <dgm:cxn modelId="{FE477F8B-E614-4CA9-8432-7C4B303302A0}" type="presParOf" srcId="{28624617-B093-46F3-9A59-7506A8A9D7C2}" destId="{B5600192-91BF-4F99-856A-FA561C806054}" srcOrd="2" destOrd="0" presId="urn:microsoft.com/office/officeart/2018/2/layout/IconCircleList"/>
    <dgm:cxn modelId="{C8DB31D8-4F98-4EBC-8301-60C9DD3A3247}" type="presParOf" srcId="{28624617-B093-46F3-9A59-7506A8A9D7C2}" destId="{DE68A613-428A-46FF-A83D-F1262EEA5F67}" srcOrd="3" destOrd="0" presId="urn:microsoft.com/office/officeart/2018/2/layout/IconCircleList"/>
    <dgm:cxn modelId="{3D419B9E-F930-42CB-8576-0224AC9EBC11}" type="presParOf" srcId="{EF1B34D5-8AF4-49BE-8AA5-DBB01101E086}" destId="{AEBAF1E5-A224-4828-9B83-A0100B1501DA}" srcOrd="7" destOrd="0" presId="urn:microsoft.com/office/officeart/2018/2/layout/IconCircleList"/>
    <dgm:cxn modelId="{E68A07B3-FEA5-426C-8231-E30D6A77136C}" type="presParOf" srcId="{EF1B34D5-8AF4-49BE-8AA5-DBB01101E086}" destId="{38DA7DCD-062A-498F-B29D-E125D31B7A69}" srcOrd="8" destOrd="0" presId="urn:microsoft.com/office/officeart/2018/2/layout/IconCircleList"/>
    <dgm:cxn modelId="{7F92F073-5BE7-46AF-AEA4-71881913D3E9}" type="presParOf" srcId="{38DA7DCD-062A-498F-B29D-E125D31B7A69}" destId="{C242BD83-1733-4997-8334-080FB9DDDE1C}" srcOrd="0" destOrd="0" presId="urn:microsoft.com/office/officeart/2018/2/layout/IconCircleList"/>
    <dgm:cxn modelId="{A27A350B-F191-4641-BD0E-DB6FDE6E3537}" type="presParOf" srcId="{38DA7DCD-062A-498F-B29D-E125D31B7A69}" destId="{BF9D83DB-EEE2-4F86-AB5C-7E504E8463A0}" srcOrd="1" destOrd="0" presId="urn:microsoft.com/office/officeart/2018/2/layout/IconCircleList"/>
    <dgm:cxn modelId="{8E124078-F628-41CB-BD55-77A314DB4F1F}" type="presParOf" srcId="{38DA7DCD-062A-498F-B29D-E125D31B7A69}" destId="{94AF4D1C-C8E4-494A-98C9-75D5A61FE637}" srcOrd="2" destOrd="0" presId="urn:microsoft.com/office/officeart/2018/2/layout/IconCircleList"/>
    <dgm:cxn modelId="{F673243F-ACB0-43E4-AD34-FB03A432AFED}" type="presParOf" srcId="{38DA7DCD-062A-498F-B29D-E125D31B7A69}" destId="{552BF6DA-5E3C-4546-A614-356C48974397}" srcOrd="3" destOrd="0" presId="urn:microsoft.com/office/officeart/2018/2/layout/IconCircleList"/>
    <dgm:cxn modelId="{5A67FE67-CAFE-4EF8-871A-A509CBD1096A}" type="presParOf" srcId="{EF1B34D5-8AF4-49BE-8AA5-DBB01101E086}" destId="{1A290B1C-181A-4DB9-9E30-C78D0A797BE2}" srcOrd="9" destOrd="0" presId="urn:microsoft.com/office/officeart/2018/2/layout/IconCircleList"/>
    <dgm:cxn modelId="{B5347C22-4189-42C0-B6A5-AD1E01EC134E}" type="presParOf" srcId="{EF1B34D5-8AF4-49BE-8AA5-DBB01101E086}" destId="{C076A687-BA22-4430-BFA8-40AB127C410B}" srcOrd="10" destOrd="0" presId="urn:microsoft.com/office/officeart/2018/2/layout/IconCircleList"/>
    <dgm:cxn modelId="{89079473-6A8B-4692-AF82-9EA6BC0BEA22}" type="presParOf" srcId="{C076A687-BA22-4430-BFA8-40AB127C410B}" destId="{CECC9514-B89C-45AA-8444-B3F4038372D7}" srcOrd="0" destOrd="0" presId="urn:microsoft.com/office/officeart/2018/2/layout/IconCircleList"/>
    <dgm:cxn modelId="{62819B3D-DFE2-44C3-9CD4-DBE6CA977B4C}" type="presParOf" srcId="{C076A687-BA22-4430-BFA8-40AB127C410B}" destId="{4B99A8CE-2DC7-43FA-ACE2-BD29FD43A709}" srcOrd="1" destOrd="0" presId="urn:microsoft.com/office/officeart/2018/2/layout/IconCircleList"/>
    <dgm:cxn modelId="{472F266B-5C0D-46C8-B565-62F6F5FA7D30}" type="presParOf" srcId="{C076A687-BA22-4430-BFA8-40AB127C410B}" destId="{E2B243F0-7AF4-41D2-8570-2E603B5BC544}" srcOrd="2" destOrd="0" presId="urn:microsoft.com/office/officeart/2018/2/layout/IconCircleList"/>
    <dgm:cxn modelId="{D86086A6-165A-439C-B93C-7383CBDACBA3}" type="presParOf" srcId="{C076A687-BA22-4430-BFA8-40AB127C410B}" destId="{3A5EF0FE-0E3B-4C76-BF84-DFB695A19DCD}"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5DB4F-2CFC-48C0-9DCF-9A28E5A1B377}">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CE86BA-FDB8-4FCB-81CB-04238E342391}">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just" defTabSz="1022350">
            <a:lnSpc>
              <a:spcPct val="90000"/>
            </a:lnSpc>
            <a:spcBef>
              <a:spcPct val="0"/>
            </a:spcBef>
            <a:spcAft>
              <a:spcPct val="35000"/>
            </a:spcAft>
            <a:buNone/>
          </a:pPr>
          <a:r>
            <a:rPr lang="en-US" sz="2300" kern="1200" dirty="0"/>
            <a:t>With the onset of the Covid-19 pandemic, increasingly harsh economic conditions, unavailable and/or inadequate infrastructure and inflation, several opportunities exist for lessors to benefit and impact the economy.</a:t>
          </a:r>
        </a:p>
      </dsp:txBody>
      <dsp:txXfrm>
        <a:off x="0" y="2703"/>
        <a:ext cx="6900512" cy="1843578"/>
      </dsp:txXfrm>
    </dsp:sp>
    <dsp:sp modelId="{504B4159-4006-414E-8E61-7982FDC4DF13}">
      <dsp:nvSpPr>
        <dsp:cNvPr id="0" name=""/>
        <dsp:cNvSpPr/>
      </dsp:nvSpPr>
      <dsp:spPr>
        <a:xfrm>
          <a:off x="0" y="18462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4267B5-BF5D-436D-9340-AC3CF43D0BEE}">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just" defTabSz="1022350">
            <a:lnSpc>
              <a:spcPct val="90000"/>
            </a:lnSpc>
            <a:spcBef>
              <a:spcPct val="0"/>
            </a:spcBef>
            <a:spcAft>
              <a:spcPct val="35000"/>
            </a:spcAft>
            <a:buNone/>
          </a:pPr>
          <a:r>
            <a:rPr lang="en-US" sz="2300" kern="1200" dirty="0"/>
            <a:t>The business disruption brought by the Pandemic will require players in the leasing industry to have a strong vision and guiding strategy as well as make necessary adjustments in its operation model.</a:t>
          </a:r>
        </a:p>
      </dsp:txBody>
      <dsp:txXfrm>
        <a:off x="0" y="1846281"/>
        <a:ext cx="6900512" cy="1843578"/>
      </dsp:txXfrm>
    </dsp:sp>
    <dsp:sp modelId="{197FA566-6356-4EF2-8EEC-2CA2A81620EC}">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C98300-FCD8-4125-A7A7-99605CF45C31}">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just" defTabSz="1022350">
            <a:lnSpc>
              <a:spcPct val="90000"/>
            </a:lnSpc>
            <a:spcBef>
              <a:spcPct val="0"/>
            </a:spcBef>
            <a:spcAft>
              <a:spcPct val="35000"/>
            </a:spcAft>
            <a:buNone/>
          </a:pPr>
          <a:r>
            <a:rPr lang="en-US" sz="2300" kern="1200" dirty="0"/>
            <a:t>The development focus of the government and government policy also plays a vital role in creating opportunities for lessors and serves as a pointer to opportunities that can be harnessed.</a:t>
          </a:r>
        </a:p>
      </dsp:txBody>
      <dsp:txXfrm>
        <a:off x="0" y="3689859"/>
        <a:ext cx="6900512" cy="18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78C29-E0EE-49FA-94EF-34062BA68D3D}">
      <dsp:nvSpPr>
        <dsp:cNvPr id="0" name=""/>
        <dsp:cNvSpPr/>
      </dsp:nvSpPr>
      <dsp:spPr>
        <a:xfrm>
          <a:off x="132153" y="140197"/>
          <a:ext cx="909452" cy="90945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6A9275-64B1-430B-89DF-FE245ADF43DC}">
      <dsp:nvSpPr>
        <dsp:cNvPr id="0" name=""/>
        <dsp:cNvSpPr/>
      </dsp:nvSpPr>
      <dsp:spPr>
        <a:xfrm>
          <a:off x="323138" y="331182"/>
          <a:ext cx="527482" cy="5274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87A26F-8B0A-49ED-9944-82A2007F76E7}">
      <dsp:nvSpPr>
        <dsp:cNvPr id="0" name=""/>
        <dsp:cNvSpPr/>
      </dsp:nvSpPr>
      <dsp:spPr>
        <a:xfrm>
          <a:off x="1236488" y="140197"/>
          <a:ext cx="2143710" cy="909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b="1" i="1" kern="1200"/>
            <a:t>Constructive engagement with market</a:t>
          </a:r>
          <a:r>
            <a:rPr lang="en-US" sz="1200" kern="1200"/>
            <a:t> </a:t>
          </a:r>
          <a:r>
            <a:rPr lang="en-US" sz="1200" b="1" i="1" kern="1200"/>
            <a:t>and relevant stakeholders: </a:t>
          </a:r>
          <a:endParaRPr lang="en-US" sz="1200" kern="1200"/>
        </a:p>
      </dsp:txBody>
      <dsp:txXfrm>
        <a:off x="1236488" y="140197"/>
        <a:ext cx="2143710" cy="909452"/>
      </dsp:txXfrm>
    </dsp:sp>
    <dsp:sp modelId="{145292AB-1FDB-4E85-8447-444BC0BBF439}">
      <dsp:nvSpPr>
        <dsp:cNvPr id="0" name=""/>
        <dsp:cNvSpPr/>
      </dsp:nvSpPr>
      <dsp:spPr>
        <a:xfrm>
          <a:off x="3753724" y="140197"/>
          <a:ext cx="909452" cy="90945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2986E1-C447-4DE1-9B6D-77096B0F6C66}">
      <dsp:nvSpPr>
        <dsp:cNvPr id="0" name=""/>
        <dsp:cNvSpPr/>
      </dsp:nvSpPr>
      <dsp:spPr>
        <a:xfrm>
          <a:off x="3944709" y="331182"/>
          <a:ext cx="527482" cy="5274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A22534-491B-430A-9494-A45BC409D21B}">
      <dsp:nvSpPr>
        <dsp:cNvPr id="0" name=""/>
        <dsp:cNvSpPr/>
      </dsp:nvSpPr>
      <dsp:spPr>
        <a:xfrm>
          <a:off x="4858059" y="140197"/>
          <a:ext cx="2143710" cy="909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kern="1200" dirty="0"/>
            <a:t>This is necessary to secure support from customers, employees, suppliers, creditors, investors and regulatory authorities. </a:t>
          </a:r>
        </a:p>
      </dsp:txBody>
      <dsp:txXfrm>
        <a:off x="4858059" y="140197"/>
        <a:ext cx="2143710" cy="909452"/>
      </dsp:txXfrm>
    </dsp:sp>
    <dsp:sp modelId="{F75701E3-4712-498F-A424-268EC096400F}">
      <dsp:nvSpPr>
        <dsp:cNvPr id="0" name=""/>
        <dsp:cNvSpPr/>
      </dsp:nvSpPr>
      <dsp:spPr>
        <a:xfrm>
          <a:off x="132153" y="2165786"/>
          <a:ext cx="909452" cy="90945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04B391-2482-4961-8638-4606FDDB2999}">
      <dsp:nvSpPr>
        <dsp:cNvPr id="0" name=""/>
        <dsp:cNvSpPr/>
      </dsp:nvSpPr>
      <dsp:spPr>
        <a:xfrm>
          <a:off x="323138" y="2356771"/>
          <a:ext cx="527482" cy="5274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9414EA-B12E-4916-883D-C2877C4B57FC}">
      <dsp:nvSpPr>
        <dsp:cNvPr id="0" name=""/>
        <dsp:cNvSpPr/>
      </dsp:nvSpPr>
      <dsp:spPr>
        <a:xfrm>
          <a:off x="1236488" y="2165786"/>
          <a:ext cx="2143710" cy="909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US" sz="1200" b="1" i="1" kern="1200"/>
            <a:t>Make risk management part of strategic planning and rethink global strategies to be more resilient</a:t>
          </a:r>
          <a:r>
            <a:rPr lang="en-NZ" sz="1200" b="1" i="1" kern="1200"/>
            <a:t>:</a:t>
          </a:r>
          <a:endParaRPr lang="en-US" sz="1200" kern="1200"/>
        </a:p>
      </dsp:txBody>
      <dsp:txXfrm>
        <a:off x="1236488" y="2165786"/>
        <a:ext cx="2143710" cy="909452"/>
      </dsp:txXfrm>
    </dsp:sp>
    <dsp:sp modelId="{16D46D7B-7882-4B52-A375-B09187AFA2B1}">
      <dsp:nvSpPr>
        <dsp:cNvPr id="0" name=""/>
        <dsp:cNvSpPr/>
      </dsp:nvSpPr>
      <dsp:spPr>
        <a:xfrm>
          <a:off x="3753724" y="2165786"/>
          <a:ext cx="909452" cy="90945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5BCCC1-41FF-4E3B-93F2-364FA3A6847F}">
      <dsp:nvSpPr>
        <dsp:cNvPr id="0" name=""/>
        <dsp:cNvSpPr/>
      </dsp:nvSpPr>
      <dsp:spPr>
        <a:xfrm>
          <a:off x="3944709" y="2356771"/>
          <a:ext cx="527482" cy="52748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68A613-428A-46FF-A83D-F1262EEA5F67}">
      <dsp:nvSpPr>
        <dsp:cNvPr id="0" name=""/>
        <dsp:cNvSpPr/>
      </dsp:nvSpPr>
      <dsp:spPr>
        <a:xfrm>
          <a:off x="4858059" y="1666615"/>
          <a:ext cx="2143710" cy="1359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NZ" sz="1200" kern="1200" dirty="0"/>
            <a:t>This will involve </a:t>
          </a:r>
          <a:r>
            <a:rPr lang="en-US" sz="1200" kern="1200" dirty="0"/>
            <a:t>monitoring in-house vulnerabilities</a:t>
          </a:r>
          <a:r>
            <a:rPr lang="en-NZ" sz="1200" kern="1200" dirty="0"/>
            <a:t> - A</a:t>
          </a:r>
          <a:r>
            <a:rPr lang="en-US" sz="1200" kern="1200" dirty="0"/>
            <a:t>assessing Financial and Operational risks. Lessors can routinely simulate how interrupting events can disrupt businesses and use those insights to design their operations and resource distribution.</a:t>
          </a:r>
        </a:p>
      </dsp:txBody>
      <dsp:txXfrm>
        <a:off x="4858059" y="1666615"/>
        <a:ext cx="2143710" cy="1359777"/>
      </dsp:txXfrm>
    </dsp:sp>
    <dsp:sp modelId="{C242BD83-1733-4997-8334-080FB9DDDE1C}">
      <dsp:nvSpPr>
        <dsp:cNvPr id="0" name=""/>
        <dsp:cNvSpPr/>
      </dsp:nvSpPr>
      <dsp:spPr>
        <a:xfrm>
          <a:off x="132153" y="4191376"/>
          <a:ext cx="909452" cy="90945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D83DB-EEE2-4F86-AB5C-7E504E8463A0}">
      <dsp:nvSpPr>
        <dsp:cNvPr id="0" name=""/>
        <dsp:cNvSpPr/>
      </dsp:nvSpPr>
      <dsp:spPr>
        <a:xfrm>
          <a:off x="323138" y="4382361"/>
          <a:ext cx="527482" cy="52748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2BF6DA-5E3C-4546-A614-356C48974397}">
      <dsp:nvSpPr>
        <dsp:cNvPr id="0" name=""/>
        <dsp:cNvSpPr/>
      </dsp:nvSpPr>
      <dsp:spPr>
        <a:xfrm>
          <a:off x="1236488" y="4191376"/>
          <a:ext cx="2143710" cy="909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NZ" sz="1200" b="1" i="1" kern="1200"/>
            <a:t>Strengthen internal capacity to improve processes and performance: </a:t>
          </a:r>
          <a:endParaRPr lang="en-US" sz="1200" kern="1200"/>
        </a:p>
      </dsp:txBody>
      <dsp:txXfrm>
        <a:off x="1236488" y="4191376"/>
        <a:ext cx="2143710" cy="909452"/>
      </dsp:txXfrm>
    </dsp:sp>
    <dsp:sp modelId="{CECC9514-B89C-45AA-8444-B3F4038372D7}">
      <dsp:nvSpPr>
        <dsp:cNvPr id="0" name=""/>
        <dsp:cNvSpPr/>
      </dsp:nvSpPr>
      <dsp:spPr>
        <a:xfrm>
          <a:off x="3753724" y="4191376"/>
          <a:ext cx="909452" cy="90945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99A8CE-2DC7-43FA-ACE2-BD29FD43A709}">
      <dsp:nvSpPr>
        <dsp:cNvPr id="0" name=""/>
        <dsp:cNvSpPr/>
      </dsp:nvSpPr>
      <dsp:spPr>
        <a:xfrm>
          <a:off x="3944709" y="4382361"/>
          <a:ext cx="527482" cy="52748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5EF0FE-0E3B-4C76-BF84-DFB695A19DCD}">
      <dsp:nvSpPr>
        <dsp:cNvPr id="0" name=""/>
        <dsp:cNvSpPr/>
      </dsp:nvSpPr>
      <dsp:spPr>
        <a:xfrm>
          <a:off x="4858059" y="4191376"/>
          <a:ext cx="2143710" cy="909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NZ" sz="1200" kern="1200" dirty="0"/>
            <a:t>This can be done by constant staff development through capacity building programs and ensuring adequate working infrastructure including the right technology. </a:t>
          </a:r>
          <a:endParaRPr lang="en-US" sz="1200" kern="1200" dirty="0"/>
        </a:p>
      </dsp:txBody>
      <dsp:txXfrm>
        <a:off x="4858059" y="4191376"/>
        <a:ext cx="2143710" cy="90945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CA6DAD-973A-4BAA-A33B-511E74D7ABA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A88F0A8-E134-4FF2-BFE9-83645AE5EC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4A444C-E34C-4257-9109-3ABBDF9025E5}" type="datetimeFigureOut">
              <a:rPr lang="en-GB" smtClean="0"/>
              <a:t>15/11/2021</a:t>
            </a:fld>
            <a:endParaRPr lang="en-GB"/>
          </a:p>
        </p:txBody>
      </p:sp>
      <p:sp>
        <p:nvSpPr>
          <p:cNvPr id="4" name="Footer Placeholder 3">
            <a:extLst>
              <a:ext uri="{FF2B5EF4-FFF2-40B4-BE49-F238E27FC236}">
                <a16:creationId xmlns:a16="http://schemas.microsoft.com/office/drawing/2014/main" id="{78A68ED4-E058-4DFB-A99C-057DCAB889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045BBBC-04F5-40F9-AA74-C96B052B778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49D70B-9350-46CF-8D0F-D8D32C755A64}" type="slidenum">
              <a:rPr lang="en-GB" smtClean="0"/>
              <a:t>‹#›</a:t>
            </a:fld>
            <a:endParaRPr lang="en-GB"/>
          </a:p>
        </p:txBody>
      </p:sp>
    </p:spTree>
    <p:extLst>
      <p:ext uri="{BB962C8B-B14F-4D97-AF65-F5344CB8AC3E}">
        <p14:creationId xmlns:p14="http://schemas.microsoft.com/office/powerpoint/2010/main" val="7018941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CAC50A-267A-4BD6-B90E-1A2DA3680FF2}" type="datetimeFigureOut">
              <a:rPr lang="en-GB" smtClean="0"/>
              <a:t>15/11/2021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73A5A-D1BE-4EF0-BD5F-B9D99537748D}" type="slidenum">
              <a:rPr lang="en-GB" smtClean="0"/>
              <a:t>‹#›</a:t>
            </a:fld>
            <a:endParaRPr lang="en-GB"/>
          </a:p>
        </p:txBody>
      </p:sp>
    </p:spTree>
    <p:extLst>
      <p:ext uri="{BB962C8B-B14F-4D97-AF65-F5344CB8AC3E}">
        <p14:creationId xmlns:p14="http://schemas.microsoft.com/office/powerpoint/2010/main" val="34377029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spcFirstLastPara="0" lIns="0" tIns="0" rIns="0" bIns="0" anchor="t"/>
          <a:lstStyle/>
          <a:p>
            <a:pPr algn="l" hangingPunct="0">
              <a:lnSpc>
                <a:spcPct val="100000"/>
              </a:lnSpc>
            </a:pPr>
            <a:r>
              <a:rPr>
                <a:latin typeface="Arial"/>
                <a:ea typeface="+mn-ea"/>
                <a:cs typeface="Arial"/>
              </a:rPr>
              <a:t>Type your notes</a:t>
            </a:r>
          </a:p>
        </p:txBody>
      </p:sp>
    </p:spTree>
    <p:extLst>
      <p:ext uri="{BB962C8B-B14F-4D97-AF65-F5344CB8AC3E}">
        <p14:creationId xmlns:p14="http://schemas.microsoft.com/office/powerpoint/2010/main" val="1743608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spcFirstLastPara="0" lIns="0" tIns="0" rIns="0" bIns="0" anchor="t"/>
          <a:lstStyle/>
          <a:p>
            <a:pPr algn="l" hangingPunct="0">
              <a:lnSpc>
                <a:spcPct val="100000"/>
              </a:lnSpc>
            </a:pPr>
            <a:r>
              <a:rPr>
                <a:latin typeface="Arial"/>
                <a:ea typeface="+mn-ea"/>
                <a:cs typeface="Arial"/>
              </a:rPr>
              <a:t>Type your notes</a:t>
            </a:r>
          </a:p>
        </p:txBody>
      </p:sp>
    </p:spTree>
    <p:extLst>
      <p:ext uri="{BB962C8B-B14F-4D97-AF65-F5344CB8AC3E}">
        <p14:creationId xmlns:p14="http://schemas.microsoft.com/office/powerpoint/2010/main" val="1743608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spcFirstLastPara="0" lIns="0" tIns="0" rIns="0" bIns="0" anchor="t"/>
          <a:lstStyle/>
          <a:p>
            <a:pPr algn="l" hangingPunct="0">
              <a:lnSpc>
                <a:spcPct val="100000"/>
              </a:lnSpc>
            </a:pPr>
            <a:r>
              <a:rPr>
                <a:latin typeface="Arial"/>
                <a:ea typeface="+mn-ea"/>
                <a:cs typeface="Arial"/>
              </a:rPr>
              <a:t>Type your notes</a:t>
            </a:r>
          </a:p>
        </p:txBody>
      </p:sp>
    </p:spTree>
    <p:extLst>
      <p:ext uri="{BB962C8B-B14F-4D97-AF65-F5344CB8AC3E}">
        <p14:creationId xmlns:p14="http://schemas.microsoft.com/office/powerpoint/2010/main" val="1743608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spcFirstLastPara="0" lIns="0" tIns="0" rIns="0" bIns="0" anchor="t"/>
          <a:lstStyle/>
          <a:p>
            <a:pPr algn="l" hangingPunct="0">
              <a:lnSpc>
                <a:spcPct val="100000"/>
              </a:lnSpc>
            </a:pPr>
            <a:r>
              <a:rPr>
                <a:latin typeface="Arial"/>
                <a:ea typeface="+mn-ea"/>
                <a:cs typeface="Arial"/>
              </a:rPr>
              <a:t>Type your notes</a:t>
            </a:r>
          </a:p>
        </p:txBody>
      </p:sp>
      <p:sp>
        <p:nvSpPr>
          <p:cNvPr id="4" name="Slide Number Placeholder 3"/>
          <p:cNvSpPr>
            <a:spLocks noGrp="1"/>
          </p:cNvSpPr>
          <p:nvPr>
            <p:ph type="sldNum" sz="quarter" idx="5"/>
          </p:nvPr>
        </p:nvSpPr>
        <p:spPr/>
        <p:txBody>
          <a:bodyPr/>
          <a:lstStyle/>
          <a:p>
            <a:fld id="{4F38AFD9-D5DB-4A47-A4BE-251B4DF1413A}" type="slidenum">
              <a:rPr lang="en-US"/>
              <a:t>22</a:t>
            </a:fld>
            <a:endParaRPr lang="en-US"/>
          </a:p>
        </p:txBody>
      </p:sp>
    </p:spTree>
    <p:extLst>
      <p:ext uri="{BB962C8B-B14F-4D97-AF65-F5344CB8AC3E}">
        <p14:creationId xmlns:p14="http://schemas.microsoft.com/office/powerpoint/2010/main" val="1743608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spcFirstLastPara="0" lIns="0" tIns="0" rIns="0" bIns="0" anchor="t"/>
          <a:lstStyle/>
          <a:p>
            <a:pPr algn="l" hangingPunct="0">
              <a:lnSpc>
                <a:spcPct val="100000"/>
              </a:lnSpc>
            </a:pPr>
            <a:r>
              <a:rPr>
                <a:latin typeface="Arial"/>
                <a:ea typeface="+mn-ea"/>
                <a:cs typeface="Arial"/>
              </a:rPr>
              <a:t>Type your notes</a:t>
            </a:r>
          </a:p>
        </p:txBody>
      </p:sp>
      <p:sp>
        <p:nvSpPr>
          <p:cNvPr id="4" name="Slide Number Placeholder 3"/>
          <p:cNvSpPr>
            <a:spLocks noGrp="1"/>
          </p:cNvSpPr>
          <p:nvPr>
            <p:ph type="sldNum" sz="quarter" idx="5"/>
          </p:nvPr>
        </p:nvSpPr>
        <p:spPr/>
        <p:txBody>
          <a:bodyPr/>
          <a:lstStyle/>
          <a:p>
            <a:fld id="{4F38AFD9-D5DB-4A47-A4BE-251B4DF1413A}" type="slidenum">
              <a:rPr lang="en-US"/>
              <a:t>38</a:t>
            </a:fld>
            <a:endParaRPr lang="en-US"/>
          </a:p>
        </p:txBody>
      </p:sp>
    </p:spTree>
    <p:extLst>
      <p:ext uri="{BB962C8B-B14F-4D97-AF65-F5344CB8AC3E}">
        <p14:creationId xmlns:p14="http://schemas.microsoft.com/office/powerpoint/2010/main" val="286002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37744-BB41-4B2F-8EF9-329306295A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6EC01F-AE2A-45BA-9AD2-A68310A358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3A9A36-DCA9-4AED-BD8E-5A9C6B7A00E5}"/>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5" name="Footer Placeholder 4">
            <a:extLst>
              <a:ext uri="{FF2B5EF4-FFF2-40B4-BE49-F238E27FC236}">
                <a16:creationId xmlns:a16="http://schemas.microsoft.com/office/drawing/2014/main" id="{4A88A1FD-5ABE-400A-9F4F-54D8B79267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2FDAB5-2BFC-41DB-9DCD-B3D8F519E342}"/>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4156565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1F415-7FD5-48B8-870B-FB59A48ED7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A8D9AC-7C24-481D-BA6E-C4112FC52B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78296F-D44D-4088-8633-C61AEE06793A}"/>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5" name="Footer Placeholder 4">
            <a:extLst>
              <a:ext uri="{FF2B5EF4-FFF2-40B4-BE49-F238E27FC236}">
                <a16:creationId xmlns:a16="http://schemas.microsoft.com/office/drawing/2014/main" id="{7E04A768-A40A-4E3A-B96D-80E735C211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CF6D15-358D-4276-B28F-BED9E018E33C}"/>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2024710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9DACA8-445B-4066-93CB-B8666E8A6A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FE8240-619F-418C-94BC-8AA799C2A9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26A63B-4E1D-48FD-8FC2-8D267121E2B1}"/>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5" name="Footer Placeholder 4">
            <a:extLst>
              <a:ext uri="{FF2B5EF4-FFF2-40B4-BE49-F238E27FC236}">
                <a16:creationId xmlns:a16="http://schemas.microsoft.com/office/drawing/2014/main" id="{C3407186-E09C-4440-A18B-92B07A891F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78E912-9C85-44C2-BD5D-BAB634108337}"/>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297596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5CB5F-3F65-47E0-93E3-7BAF889B9F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939204-7495-43C0-BC3C-30B2306EB8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AC2CF6-102C-4140-B481-F9D52C975182}"/>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5" name="Footer Placeholder 4">
            <a:extLst>
              <a:ext uri="{FF2B5EF4-FFF2-40B4-BE49-F238E27FC236}">
                <a16:creationId xmlns:a16="http://schemas.microsoft.com/office/drawing/2014/main" id="{6AA8DCC1-1EA0-4CF4-AD04-32D24C4947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6851D0-C3A9-470E-81CA-945DADB994A3}"/>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425748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4490-256B-44D3-ADED-085F796121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692969-7F1E-4BBB-94BF-B1B98FE2FB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5AA564-910A-4868-9F81-83F64BAF85DB}"/>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5" name="Footer Placeholder 4">
            <a:extLst>
              <a:ext uri="{FF2B5EF4-FFF2-40B4-BE49-F238E27FC236}">
                <a16:creationId xmlns:a16="http://schemas.microsoft.com/office/drawing/2014/main" id="{87B7B7E5-F3A4-4E20-A665-65DD6A8CDA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1857F4-D111-4DBC-8685-6AA3D7687AF5}"/>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195869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CC321-B8F8-4EA2-803A-25E2D24374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1F8445-A061-4B03-9086-859CB7C7B1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D11F22-BCC0-411F-AE4E-928DF444AD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51D2771-4D9F-4AE0-965E-341967E4E211}"/>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6" name="Footer Placeholder 5">
            <a:extLst>
              <a:ext uri="{FF2B5EF4-FFF2-40B4-BE49-F238E27FC236}">
                <a16:creationId xmlns:a16="http://schemas.microsoft.com/office/drawing/2014/main" id="{A416202D-ACED-4FD5-9D00-5CC66CB2B5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F9384E-8962-47E4-B4E4-85832C4E1ED1}"/>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270267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D29F-48CF-4E30-A2A6-34002461E5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BB104D-582E-437A-8009-3CE613A934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878D20-DFC8-442C-B49C-934F38AA3C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785AA8-52E0-4845-9F28-7C092B2D9F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02016D-E434-44BC-B37B-1EC48E8FC8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4D07B6-75C0-44DF-8C1A-9E140A9BE7C2}"/>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8" name="Footer Placeholder 7">
            <a:extLst>
              <a:ext uri="{FF2B5EF4-FFF2-40B4-BE49-F238E27FC236}">
                <a16:creationId xmlns:a16="http://schemas.microsoft.com/office/drawing/2014/main" id="{4ADC5FDA-203E-4D35-8955-2A2A88F7E30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4CAD34-4995-420E-A9BF-715B99B4C8DC}"/>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392062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061D0-E7A7-4C6A-A588-F79CDBD24B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858AFA-8BCA-44FE-9E77-8AA026CBDCBA}"/>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4" name="Footer Placeholder 3">
            <a:extLst>
              <a:ext uri="{FF2B5EF4-FFF2-40B4-BE49-F238E27FC236}">
                <a16:creationId xmlns:a16="http://schemas.microsoft.com/office/drawing/2014/main" id="{584246E1-3FBB-4E16-892A-F8065741A3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6212E9-BB9E-4CDE-A5C6-DE5F6EE77C33}"/>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158710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DBFFC-11AB-4C00-A9B5-EC87ADA0874F}"/>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3" name="Footer Placeholder 2">
            <a:extLst>
              <a:ext uri="{FF2B5EF4-FFF2-40B4-BE49-F238E27FC236}">
                <a16:creationId xmlns:a16="http://schemas.microsoft.com/office/drawing/2014/main" id="{820FC9F6-8AC7-4DD9-BBBD-2E7E72BF46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C0D289-A48D-42E3-9B64-11B6CFB3757E}"/>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1475715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6F0B-6A33-4AB0-8996-9886579F36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8378BE6-32FC-4945-B38B-4FF7329DA3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A2769F-5236-440F-B55C-4C200C19B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D4BB1D-D436-46F9-95C0-E1F0EC391E2B}"/>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6" name="Footer Placeholder 5">
            <a:extLst>
              <a:ext uri="{FF2B5EF4-FFF2-40B4-BE49-F238E27FC236}">
                <a16:creationId xmlns:a16="http://schemas.microsoft.com/office/drawing/2014/main" id="{D4E0FE14-36C6-4278-B0FE-811F91B89A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591043-3112-4CA7-ACA0-F531A8331D26}"/>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313611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60D8-8887-4E4A-8C95-FC7096A97B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555C95F-BB4F-4CBA-8819-0027BC44F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2A18A8-5341-4747-A3AD-C36E4A2D5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0E9A56-0E41-41AD-B769-1CFA130A5132}"/>
              </a:ext>
            </a:extLst>
          </p:cNvPr>
          <p:cNvSpPr>
            <a:spLocks noGrp="1"/>
          </p:cNvSpPr>
          <p:nvPr>
            <p:ph type="dt" sz="half" idx="10"/>
          </p:nvPr>
        </p:nvSpPr>
        <p:spPr/>
        <p:txBody>
          <a:bodyPr/>
          <a:lstStyle/>
          <a:p>
            <a:fld id="{ED933B91-8EE7-41CF-B95E-E33AB1A5B99F}" type="datetimeFigureOut">
              <a:rPr lang="en-GB" smtClean="0"/>
              <a:t>15/11/2021</a:t>
            </a:fld>
            <a:endParaRPr lang="en-GB"/>
          </a:p>
        </p:txBody>
      </p:sp>
      <p:sp>
        <p:nvSpPr>
          <p:cNvPr id="6" name="Footer Placeholder 5">
            <a:extLst>
              <a:ext uri="{FF2B5EF4-FFF2-40B4-BE49-F238E27FC236}">
                <a16:creationId xmlns:a16="http://schemas.microsoft.com/office/drawing/2014/main" id="{17D6BD52-404F-4DF4-9B8C-0CA1BB8247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AC5FE5-40FE-4702-8F70-299488E5353F}"/>
              </a:ext>
            </a:extLst>
          </p:cNvPr>
          <p:cNvSpPr>
            <a:spLocks noGrp="1"/>
          </p:cNvSpPr>
          <p:nvPr>
            <p:ph type="sldNum" sz="quarter" idx="12"/>
          </p:nvPr>
        </p:nvSpPr>
        <p:spPr/>
        <p:txBody>
          <a:bodyPr/>
          <a:lstStyle/>
          <a:p>
            <a:fld id="{C5585A8F-D499-4D6D-AEB2-24B561372A05}" type="slidenum">
              <a:rPr lang="en-GB" smtClean="0"/>
              <a:t>‹#›</a:t>
            </a:fld>
            <a:endParaRPr lang="en-GB"/>
          </a:p>
        </p:txBody>
      </p:sp>
    </p:spTree>
    <p:extLst>
      <p:ext uri="{BB962C8B-B14F-4D97-AF65-F5344CB8AC3E}">
        <p14:creationId xmlns:p14="http://schemas.microsoft.com/office/powerpoint/2010/main" val="3564900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860B9E-CF9A-40A3-BDB9-95A55C8D7C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0A5747-9D1B-4117-9DC0-811516ED00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05C1B4-0BF1-4393-9616-1DAFE1772D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33B91-8EE7-41CF-B95E-E33AB1A5B99F}" type="datetimeFigureOut">
              <a:rPr lang="en-GB" smtClean="0"/>
              <a:t>15/11/2021</a:t>
            </a:fld>
            <a:endParaRPr lang="en-GB"/>
          </a:p>
        </p:txBody>
      </p:sp>
      <p:sp>
        <p:nvSpPr>
          <p:cNvPr id="5" name="Footer Placeholder 4">
            <a:extLst>
              <a:ext uri="{FF2B5EF4-FFF2-40B4-BE49-F238E27FC236}">
                <a16:creationId xmlns:a16="http://schemas.microsoft.com/office/drawing/2014/main" id="{5CA2AE38-1E03-4FF8-9AE5-B3A134AEC2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4B01D2-7BAF-458A-B14D-ECA6EA6D8F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85A8F-D499-4D6D-AEB2-24B561372A05}" type="slidenum">
              <a:rPr lang="en-GB" smtClean="0"/>
              <a:t>‹#›</a:t>
            </a:fld>
            <a:endParaRPr lang="en-GB"/>
          </a:p>
        </p:txBody>
      </p:sp>
      <p:sp>
        <p:nvSpPr>
          <p:cNvPr id="8" name="MSIPCMContentMarking" descr="{&quot;HashCode&quot;:-2006503498,&quot;Placement&quot;:&quot;Footer&quot;}">
            <a:extLst>
              <a:ext uri="{FF2B5EF4-FFF2-40B4-BE49-F238E27FC236}">
                <a16:creationId xmlns:a16="http://schemas.microsoft.com/office/drawing/2014/main" id="{FAF867B1-6309-4462-B7CE-FAC9CDBC9203}"/>
              </a:ext>
            </a:extLst>
          </p:cNvPr>
          <p:cNvSpPr txBox="1"/>
          <p:nvPr userDrawn="1"/>
        </p:nvSpPr>
        <p:spPr>
          <a:xfrm>
            <a:off x="10738865" y="6603407"/>
            <a:ext cx="1453135" cy="254593"/>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000000"/>
                </a:solidFill>
                <a:latin typeface="Gill Sans MT" panose="020B0502020104020203" pitchFamily="34" charset="0"/>
              </a:rPr>
              <a:t>Heritage Bank Internal</a:t>
            </a:r>
          </a:p>
        </p:txBody>
      </p:sp>
    </p:spTree>
    <p:extLst>
      <p:ext uri="{BB962C8B-B14F-4D97-AF65-F5344CB8AC3E}">
        <p14:creationId xmlns:p14="http://schemas.microsoft.com/office/powerpoint/2010/main" val="1217698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38.png"/></Relationships>
</file>

<file path=ppt/slides/_rels/slide39.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5.jp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jp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E6378-2C0E-42EF-B0CB-AB3E4F024151}"/>
              </a:ext>
            </a:extLst>
          </p:cNvPr>
          <p:cNvSpPr>
            <a:spLocks noGrp="1"/>
          </p:cNvSpPr>
          <p:nvPr>
            <p:ph type="ctrTitle"/>
          </p:nvPr>
        </p:nvSpPr>
        <p:spPr>
          <a:xfrm>
            <a:off x="838200" y="451381"/>
            <a:ext cx="10512552" cy="4066540"/>
          </a:xfrm>
        </p:spPr>
        <p:txBody>
          <a:bodyPr anchor="b">
            <a:normAutofit/>
          </a:bodyPr>
          <a:lstStyle/>
          <a:p>
            <a:pPr algn="l"/>
            <a:r>
              <a:rPr lang="en-US" sz="5600"/>
              <a:t>HARNESSING THE EMERGING OPPORTUNITIES FOR THE NIGERIAN LEASING INDUSTRY: STRATEGIES AND IMPACT ANALYSIS</a:t>
            </a:r>
            <a:endParaRPr lang="en-GB" sz="5600"/>
          </a:p>
        </p:txBody>
      </p:sp>
      <p:sp>
        <p:nvSpPr>
          <p:cNvPr id="3" name="Subtitle 2">
            <a:extLst>
              <a:ext uri="{FF2B5EF4-FFF2-40B4-BE49-F238E27FC236}">
                <a16:creationId xmlns:a16="http://schemas.microsoft.com/office/drawing/2014/main" id="{C0C3D488-E98B-4339-8AB0-B65BB2EEC619}"/>
              </a:ext>
            </a:extLst>
          </p:cNvPr>
          <p:cNvSpPr>
            <a:spLocks noGrp="1"/>
          </p:cNvSpPr>
          <p:nvPr>
            <p:ph type="subTitle" idx="1"/>
          </p:nvPr>
        </p:nvSpPr>
        <p:spPr>
          <a:xfrm>
            <a:off x="838199" y="4983276"/>
            <a:ext cx="10512552" cy="1126680"/>
          </a:xfrm>
        </p:spPr>
        <p:txBody>
          <a:bodyPr>
            <a:normAutofit/>
          </a:bodyPr>
          <a:lstStyle/>
          <a:p>
            <a:pPr algn="l"/>
            <a:r>
              <a:rPr lang="en-US" sz="1700" b="1"/>
              <a:t>ELAN 19</a:t>
            </a:r>
            <a:r>
              <a:rPr lang="en-US" sz="1700" b="1" baseline="30000"/>
              <a:t>TH</a:t>
            </a:r>
            <a:r>
              <a:rPr lang="en-US" sz="1700" b="1"/>
              <a:t> NATIONAL LEASE CONFERENCE </a:t>
            </a:r>
          </a:p>
          <a:p>
            <a:pPr algn="l"/>
            <a:r>
              <a:rPr lang="en-US" sz="1700"/>
              <a:t>Paper Presented By</a:t>
            </a:r>
          </a:p>
          <a:p>
            <a:pPr algn="l"/>
            <a:r>
              <a:rPr lang="en-US" sz="1700" b="1"/>
              <a:t>JUDE MONYE, Ph.D</a:t>
            </a:r>
            <a:endParaRPr lang="en-GB" sz="1700" b="1" dirty="0"/>
          </a:p>
        </p:txBody>
      </p:sp>
      <p:sp>
        <p:nvSpPr>
          <p:cNvPr id="114"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15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A98EB1-C2B5-4E68-9EBB-33CC32DB257C}"/>
              </a:ext>
            </a:extLst>
          </p:cNvPr>
          <p:cNvSpPr>
            <a:spLocks noGrp="1"/>
          </p:cNvSpPr>
          <p:nvPr>
            <p:ph type="title"/>
          </p:nvPr>
        </p:nvSpPr>
        <p:spPr>
          <a:xfrm>
            <a:off x="838200" y="365125"/>
            <a:ext cx="10515600" cy="1325563"/>
          </a:xfrm>
        </p:spPr>
        <p:txBody>
          <a:bodyPr>
            <a:normAutofit/>
          </a:bodyPr>
          <a:lstStyle/>
          <a:p>
            <a:r>
              <a:rPr lang="en-US" sz="2600" b="1">
                <a:effectLst/>
                <a:latin typeface="Arial" panose="020B0604020202020204" pitchFamily="34" charset="0"/>
                <a:ea typeface="Calibri" panose="020F0502020204030204" pitchFamily="34" charset="0"/>
                <a:cs typeface="Times New Roman" panose="02020603050405020304" pitchFamily="18" charset="0"/>
              </a:rPr>
              <a:t>Table 1: Equipment Leasing Table by Sector (2016 – 2020) (N‘000)</a:t>
            </a:r>
            <a:br>
              <a:rPr lang="en-US" sz="2600">
                <a:effectLst/>
                <a:latin typeface="Calibri" panose="020F0502020204030204" pitchFamily="34" charset="0"/>
                <a:ea typeface="Calibri" panose="020F0502020204030204" pitchFamily="34" charset="0"/>
                <a:cs typeface="Times New Roman" panose="02020603050405020304" pitchFamily="18" charset="0"/>
              </a:rPr>
            </a:br>
            <a:endParaRPr lang="en-US" sz="2600"/>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2EFA11B8-01D2-482F-B519-B8578E5910C8}"/>
              </a:ext>
            </a:extLst>
          </p:cNvPr>
          <p:cNvGraphicFramePr>
            <a:graphicFrameLocks noGrp="1"/>
          </p:cNvGraphicFramePr>
          <p:nvPr>
            <p:ph idx="1"/>
            <p:extLst>
              <p:ext uri="{D42A27DB-BD31-4B8C-83A1-F6EECF244321}">
                <p14:modId xmlns:p14="http://schemas.microsoft.com/office/powerpoint/2010/main" val="2696607860"/>
              </p:ext>
            </p:extLst>
          </p:nvPr>
        </p:nvGraphicFramePr>
        <p:xfrm>
          <a:off x="838200" y="2280728"/>
          <a:ext cx="10515602" cy="3843597"/>
        </p:xfrm>
        <a:graphic>
          <a:graphicData uri="http://schemas.openxmlformats.org/drawingml/2006/table">
            <a:tbl>
              <a:tblPr firstRow="1" bandRow="1">
                <a:tableStyleId>{5C22544A-7EE6-4342-B048-85BDC9FD1C3A}</a:tableStyleId>
              </a:tblPr>
              <a:tblGrid>
                <a:gridCol w="1707651">
                  <a:extLst>
                    <a:ext uri="{9D8B030D-6E8A-4147-A177-3AD203B41FA5}">
                      <a16:colId xmlns:a16="http://schemas.microsoft.com/office/drawing/2014/main" val="2893712319"/>
                    </a:ext>
                  </a:extLst>
                </a:gridCol>
                <a:gridCol w="1972487">
                  <a:extLst>
                    <a:ext uri="{9D8B030D-6E8A-4147-A177-3AD203B41FA5}">
                      <a16:colId xmlns:a16="http://schemas.microsoft.com/office/drawing/2014/main" val="3802526023"/>
                    </a:ext>
                  </a:extLst>
                </a:gridCol>
                <a:gridCol w="1827576">
                  <a:extLst>
                    <a:ext uri="{9D8B030D-6E8A-4147-A177-3AD203B41FA5}">
                      <a16:colId xmlns:a16="http://schemas.microsoft.com/office/drawing/2014/main" val="3340541631"/>
                    </a:ext>
                  </a:extLst>
                </a:gridCol>
                <a:gridCol w="1669296">
                  <a:extLst>
                    <a:ext uri="{9D8B030D-6E8A-4147-A177-3AD203B41FA5}">
                      <a16:colId xmlns:a16="http://schemas.microsoft.com/office/drawing/2014/main" val="510872692"/>
                    </a:ext>
                  </a:extLst>
                </a:gridCol>
                <a:gridCol w="1669296">
                  <a:extLst>
                    <a:ext uri="{9D8B030D-6E8A-4147-A177-3AD203B41FA5}">
                      <a16:colId xmlns:a16="http://schemas.microsoft.com/office/drawing/2014/main" val="708229976"/>
                    </a:ext>
                  </a:extLst>
                </a:gridCol>
                <a:gridCol w="1669296">
                  <a:extLst>
                    <a:ext uri="{9D8B030D-6E8A-4147-A177-3AD203B41FA5}">
                      <a16:colId xmlns:a16="http://schemas.microsoft.com/office/drawing/2014/main" val="1403262198"/>
                    </a:ext>
                  </a:extLst>
                </a:gridCol>
              </a:tblGrid>
              <a:tr h="418941">
                <a:tc>
                  <a:txBody>
                    <a:bodyPr/>
                    <a:lstStyle/>
                    <a:p>
                      <a:pPr marL="0" marR="0" algn="just">
                        <a:lnSpc>
                          <a:spcPct val="107000"/>
                        </a:lnSpc>
                        <a:spcBef>
                          <a:spcPts val="0"/>
                        </a:spcBef>
                        <a:spcAft>
                          <a:spcPts val="0"/>
                        </a:spcAft>
                      </a:pPr>
                      <a:r>
                        <a:rPr lang="en-US" sz="120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2020</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just">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2019</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just">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2018</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just">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2017</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just">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2016</a:t>
                      </a:r>
                      <a:endParaRPr lang="en-US" sz="12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extLst>
                  <a:ext uri="{0D108BD9-81ED-4DB2-BD59-A6C34878D82A}">
                    <a16:rowId xmlns:a16="http://schemas.microsoft.com/office/drawing/2014/main" val="910807388"/>
                  </a:ext>
                </a:extLst>
              </a:tr>
              <a:tr h="418941">
                <a:tc>
                  <a:txBody>
                    <a:bodyPr/>
                    <a:lstStyle/>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Manufacturing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279,725,073.29</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269,254,555.08 </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245,432,614.52</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217,167,991.02</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180,569,189.39</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extLst>
                  <a:ext uri="{0D108BD9-81ED-4DB2-BD59-A6C34878D82A}">
                    <a16:rowId xmlns:a16="http://schemas.microsoft.com/office/drawing/2014/main" val="3643533911"/>
                  </a:ext>
                </a:extLst>
              </a:tr>
              <a:tr h="418941">
                <a:tc>
                  <a:txBody>
                    <a:bodyPr/>
                    <a:lstStyle/>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Transport/</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Logistics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490,720,981/52</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469,779,945.09 </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421,909,188.36</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355,958,400.20</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319,359,598.57</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extLst>
                  <a:ext uri="{0D108BD9-81ED-4DB2-BD59-A6C34878D82A}">
                    <a16:rowId xmlns:a16="http://schemas.microsoft.com/office/drawing/2014/main" val="478439602"/>
                  </a:ext>
                </a:extLst>
              </a:tr>
              <a:tr h="418941">
                <a:tc>
                  <a:txBody>
                    <a:bodyPr/>
                    <a:lstStyle/>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Agriculture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148,565,322.14</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145,130,992.17 </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133,106,584.08</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96,618,887.04</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89,299,126.71</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extLst>
                  <a:ext uri="{0D108BD9-81ED-4DB2-BD59-A6C34878D82A}">
                    <a16:rowId xmlns:a16="http://schemas.microsoft.com/office/drawing/2014/main" val="490406127"/>
                  </a:ext>
                </a:extLst>
              </a:tr>
              <a:tr h="418941">
                <a:tc>
                  <a:txBody>
                    <a:bodyPr/>
                    <a:lstStyle/>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Oil and Gas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602,120,031.43</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577,828,429.18 </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518,160,139.98</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449,853,966.53</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398,615,644.24</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extLst>
                  <a:ext uri="{0D108BD9-81ED-4DB2-BD59-A6C34878D82A}">
                    <a16:rowId xmlns:a16="http://schemas.microsoft.com/office/drawing/2014/main" val="1105960186"/>
                  </a:ext>
                </a:extLst>
              </a:tr>
              <a:tr h="418941">
                <a:tc>
                  <a:txBody>
                    <a:bodyPr/>
                    <a:lstStyle/>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Government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00" b="1" dirty="0">
                          <a:solidFill>
                            <a:schemeClr val="accent3">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127,206,394.15      </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123,772,064.18 </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111,697,656.09</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88,143,803.18</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80,824,042.85</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extLst>
                  <a:ext uri="{0D108BD9-81ED-4DB2-BD59-A6C34878D82A}">
                    <a16:rowId xmlns:a16="http://schemas.microsoft.com/office/drawing/2014/main" val="3744431801"/>
                  </a:ext>
                </a:extLst>
              </a:tr>
              <a:tr h="418941">
                <a:tc>
                  <a:txBody>
                    <a:bodyPr/>
                    <a:lstStyle/>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Telecoms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177,853,183.57</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170,900,759.48 </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147,078,818.92</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128,235,736.59</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120,915,976.26</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extLst>
                  <a:ext uri="{0D108BD9-81ED-4DB2-BD59-A6C34878D82A}">
                    <a16:rowId xmlns:a16="http://schemas.microsoft.com/office/drawing/2014/main" val="425534805"/>
                  </a:ext>
                </a:extLst>
              </a:tr>
              <a:tr h="418941">
                <a:tc>
                  <a:txBody>
                    <a:bodyPr/>
                    <a:lstStyle/>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Others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185,285,839.80</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171,045,935.03 </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123,175,178.30</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109,042,866.55</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72,444,064.92</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extLst>
                  <a:ext uri="{0D108BD9-81ED-4DB2-BD59-A6C34878D82A}">
                    <a16:rowId xmlns:a16="http://schemas.microsoft.com/office/drawing/2014/main" val="4083978440"/>
                  </a:ext>
                </a:extLst>
              </a:tr>
              <a:tr h="492069">
                <a:tc>
                  <a:txBody>
                    <a:bodyPr/>
                    <a:lstStyle/>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b="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Total</a:t>
                      </a:r>
                      <a:endParaRPr lang="en-US"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2,011,476,831.90</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b"/>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1,927,712,680.21    </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b"/>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1,680,560,180.25</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000" b="1">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1,445,021,651.11</a:t>
                      </a:r>
                      <a:endParaRPr lang="en-US" sz="1000" b="1">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tc>
                  <a:txBody>
                    <a:bodyPr/>
                    <a:lstStyle/>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000" b="1" dirty="0">
                          <a:solidFill>
                            <a:schemeClr val="accent3">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1,262,027,642.73</a:t>
                      </a:r>
                      <a:endParaRPr lang="en-US" sz="1000" b="1"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9651" marR="59651" marT="0" marB="0" anchor="ctr"/>
                </a:tc>
                <a:extLst>
                  <a:ext uri="{0D108BD9-81ED-4DB2-BD59-A6C34878D82A}">
                    <a16:rowId xmlns:a16="http://schemas.microsoft.com/office/drawing/2014/main" val="3792033138"/>
                  </a:ext>
                </a:extLst>
              </a:tr>
            </a:tbl>
          </a:graphicData>
        </a:graphic>
      </p:graphicFrame>
    </p:spTree>
    <p:extLst>
      <p:ext uri="{BB962C8B-B14F-4D97-AF65-F5344CB8AC3E}">
        <p14:creationId xmlns:p14="http://schemas.microsoft.com/office/powerpoint/2010/main" val="242087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2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23629A-DDCA-4694-8AE3-779D1FFFBBC6}"/>
              </a:ext>
            </a:extLst>
          </p:cNvPr>
          <p:cNvSpPr>
            <a:spLocks noGrp="1"/>
          </p:cNvSpPr>
          <p:nvPr>
            <p:ph type="title"/>
          </p:nvPr>
        </p:nvSpPr>
        <p:spPr>
          <a:xfrm>
            <a:off x="841248" y="548640"/>
            <a:ext cx="3600860" cy="5431536"/>
          </a:xfrm>
        </p:spPr>
        <p:txBody>
          <a:bodyPr>
            <a:normAutofit/>
          </a:bodyPr>
          <a:lstStyle/>
          <a:p>
            <a:r>
              <a:rPr lang="en-US" sz="4200" dirty="0"/>
              <a:t>GOVERNMENT ECONOMIC AGENDA</a:t>
            </a:r>
          </a:p>
        </p:txBody>
      </p:sp>
      <p:sp>
        <p:nvSpPr>
          <p:cNvPr id="3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4E78E5B-F381-42B9-A257-7BEF1E72C614}"/>
              </a:ext>
            </a:extLst>
          </p:cNvPr>
          <p:cNvSpPr>
            <a:spLocks noGrp="1"/>
          </p:cNvSpPr>
          <p:nvPr>
            <p:ph idx="1"/>
          </p:nvPr>
        </p:nvSpPr>
        <p:spPr>
          <a:xfrm>
            <a:off x="5126418" y="552091"/>
            <a:ext cx="6224335" cy="5431536"/>
          </a:xfrm>
        </p:spPr>
        <p:txBody>
          <a:bodyPr anchor="ctr">
            <a:normAutofit lnSpcReduction="10000"/>
          </a:bodyPr>
          <a:lstStyle/>
          <a:p>
            <a:pPr marL="0" algn="just">
              <a:spcBef>
                <a:spcPts val="0"/>
              </a:spcBef>
              <a:spcAft>
                <a:spcPts val="775"/>
              </a:spcAft>
            </a:pPr>
            <a:endParaRPr lang="en-US" sz="1500" dirty="0">
              <a:effectLst/>
              <a:latin typeface="Arial" panose="020B0604020202020204" pitchFamily="34" charset="0"/>
              <a:ea typeface="Calibri" panose="020F0502020204030204" pitchFamily="34" charset="0"/>
              <a:cs typeface="Times New Roman" panose="02020603050405020304" pitchFamily="18" charset="0"/>
            </a:endParaRPr>
          </a:p>
          <a:p>
            <a:pPr marL="0" algn="just">
              <a:spcBef>
                <a:spcPts val="0"/>
              </a:spcBef>
              <a:spcAft>
                <a:spcPts val="775"/>
              </a:spcAft>
            </a:pPr>
            <a:r>
              <a:rPr lang="en-US" sz="1500" dirty="0">
                <a:effectLst/>
                <a:latin typeface="Arial" panose="020B0604020202020204" pitchFamily="34" charset="0"/>
                <a:ea typeface="Calibri" panose="020F0502020204030204" pitchFamily="34" charset="0"/>
                <a:cs typeface="Times New Roman" panose="02020603050405020304" pitchFamily="18" charset="0"/>
              </a:rPr>
              <a:t>Nigeria is the largest economy in Africa, </a:t>
            </a:r>
            <a:r>
              <a:rPr lang="en-US" sz="1500" dirty="0">
                <a:latin typeface="Arial" panose="020B0604020202020204" pitchFamily="34" charset="0"/>
                <a:ea typeface="Calibri" panose="020F0502020204030204" pitchFamily="34" charset="0"/>
                <a:cs typeface="Times New Roman" panose="02020603050405020304" pitchFamily="18" charset="0"/>
              </a:rPr>
              <a:t>t</a:t>
            </a:r>
            <a:r>
              <a:rPr lang="en-US" sz="1500" dirty="0">
                <a:effectLst/>
                <a:latin typeface="Arial" panose="020B0604020202020204" pitchFamily="34" charset="0"/>
                <a:ea typeface="Calibri" panose="020F0502020204030204" pitchFamily="34" charset="0"/>
                <a:cs typeface="Times New Roman" panose="02020603050405020304" pitchFamily="18" charset="0"/>
              </a:rPr>
              <a:t>hough </a:t>
            </a:r>
            <a:r>
              <a:rPr lang="en-US" sz="1500" dirty="0">
                <a:effectLst/>
                <a:latin typeface="Arial" panose="020B0604020202020204" pitchFamily="34" charset="0"/>
                <a:ea typeface="Calibri" panose="020F0502020204030204" pitchFamily="34" charset="0"/>
              </a:rPr>
              <a:t>weighed heavily with a structurally weak economy.</a:t>
            </a:r>
            <a:r>
              <a:rPr lang="en-US" sz="1500" b="1" i="1" dirty="0">
                <a:effectLst/>
                <a:latin typeface="Arial" panose="020B0604020202020204" pitchFamily="34" charset="0"/>
                <a:ea typeface="Calibri" panose="020F0502020204030204" pitchFamily="34" charset="0"/>
              </a:rPr>
              <a:t> </a:t>
            </a:r>
          </a:p>
          <a:p>
            <a:pPr marL="0" algn="just">
              <a:spcBef>
                <a:spcPts val="0"/>
              </a:spcBef>
              <a:spcAft>
                <a:spcPts val="775"/>
              </a:spcAft>
            </a:pPr>
            <a:r>
              <a:rPr lang="en-US" sz="1500" dirty="0">
                <a:effectLst/>
                <a:latin typeface="Arial" panose="020B0604020202020204" pitchFamily="34" charset="0"/>
                <a:ea typeface="Calibri" panose="020F0502020204030204" pitchFamily="34" charset="0"/>
                <a:cs typeface="Times New Roman" panose="02020603050405020304" pitchFamily="18" charset="0"/>
              </a:rPr>
              <a:t>In response to its persistent </a:t>
            </a:r>
            <a:r>
              <a:rPr lang="en-US" sz="1500" dirty="0">
                <a:latin typeface="Arial" panose="020B0604020202020204" pitchFamily="34" charset="0"/>
                <a:ea typeface="Calibri" panose="020F0502020204030204" pitchFamily="34" charset="0"/>
                <a:cs typeface="Times New Roman" panose="02020603050405020304" pitchFamily="18" charset="0"/>
              </a:rPr>
              <a:t>economic/structural challenges, g</a:t>
            </a:r>
            <a:r>
              <a:rPr lang="en-US" sz="1500" dirty="0">
                <a:effectLst/>
                <a:latin typeface="Arial" panose="020B0604020202020204" pitchFamily="34" charset="0"/>
                <a:ea typeface="Calibri" panose="020F0502020204030204" pitchFamily="34" charset="0"/>
                <a:cs typeface="Times New Roman" panose="02020603050405020304" pitchFamily="18" charset="0"/>
              </a:rPr>
              <a:t>overnment’s focus over the years has been on its economic recovery plans. </a:t>
            </a:r>
          </a:p>
          <a:p>
            <a:pPr marL="0" algn="just">
              <a:spcBef>
                <a:spcPts val="0"/>
              </a:spcBef>
              <a:spcAft>
                <a:spcPts val="775"/>
              </a:spcAft>
            </a:pPr>
            <a:r>
              <a:rPr lang="en-US" sz="1500" dirty="0">
                <a:effectLst/>
                <a:latin typeface="Arial" panose="020B0604020202020204" pitchFamily="34" charset="0"/>
                <a:ea typeface="Calibri" panose="020F0502020204030204" pitchFamily="34" charset="0"/>
              </a:rPr>
              <a:t>Policymakers continue to face formidable pressure as they seek to revamp the economy worsened by the devastating health, macroeconomic, and social effects of the Covid</a:t>
            </a:r>
            <a:r>
              <a:rPr lang="en-US" sz="1500" dirty="0">
                <a:latin typeface="Arial" panose="020B0604020202020204" pitchFamily="34" charset="0"/>
                <a:ea typeface="Calibri" panose="020F0502020204030204" pitchFamily="34" charset="0"/>
              </a:rPr>
              <a:t>-</a:t>
            </a:r>
            <a:r>
              <a:rPr lang="en-US" sz="1500" dirty="0">
                <a:effectLst/>
                <a:latin typeface="Arial" panose="020B0604020202020204" pitchFamily="34" charset="0"/>
                <a:ea typeface="Calibri" panose="020F0502020204030204" pitchFamily="34" charset="0"/>
              </a:rPr>
              <a:t>19  pandemic.</a:t>
            </a:r>
          </a:p>
          <a:p>
            <a:pPr marL="0" indent="0" algn="just">
              <a:spcBef>
                <a:spcPts val="0"/>
              </a:spcBef>
              <a:spcAft>
                <a:spcPts val="775"/>
              </a:spcAft>
              <a:buNone/>
            </a:pPr>
            <a:r>
              <a:rPr lang="en-US" sz="1500" dirty="0">
                <a:effectLst/>
                <a:latin typeface="Arial" panose="020B0604020202020204" pitchFamily="34" charset="0"/>
                <a:ea typeface="Calibri" panose="020F0502020204030204" pitchFamily="34" charset="0"/>
              </a:rPr>
              <a:t> </a:t>
            </a:r>
            <a:r>
              <a:rPr lang="en-US" sz="1500" dirty="0">
                <a:latin typeface="Arial" panose="020B0604020202020204" pitchFamily="34" charset="0"/>
                <a:ea typeface="Calibri" panose="020F0502020204030204" pitchFamily="34" charset="0"/>
                <a:cs typeface="Times New Roman" panose="02020603050405020304" pitchFamily="18" charset="0"/>
              </a:rPr>
              <a:t>Various intervention programs have been made. They focus mainly on national economic recovery and growth. </a:t>
            </a:r>
          </a:p>
          <a:p>
            <a:pPr marL="0" algn="just">
              <a:spcBef>
                <a:spcPts val="0"/>
              </a:spcBef>
              <a:spcAft>
                <a:spcPts val="775"/>
              </a:spcAft>
            </a:pPr>
            <a:r>
              <a:rPr lang="en-US" sz="1500" dirty="0">
                <a:effectLst/>
                <a:latin typeface="Arial" panose="020B0604020202020204" pitchFamily="34" charset="0"/>
                <a:ea typeface="Calibri" panose="020F0502020204030204" pitchFamily="34" charset="0"/>
                <a:cs typeface="Times New Roman" panose="02020603050405020304" pitchFamily="18" charset="0"/>
              </a:rPr>
              <a:t>For instance, the Nigeria Economic Sustainability Plan (NESP) </a:t>
            </a:r>
            <a:r>
              <a:rPr lang="en-US" sz="1500" dirty="0">
                <a:latin typeface="Arial" panose="020B0604020202020204" pitchFamily="34" charset="0"/>
                <a:ea typeface="Calibri" panose="020F0502020204030204" pitchFamily="34" charset="0"/>
                <a:cs typeface="Times New Roman" panose="02020603050405020304" pitchFamily="18" charset="0"/>
              </a:rPr>
              <a:t>in response to health and economic emergencies has at its disposal, </a:t>
            </a:r>
            <a:r>
              <a:rPr lang="en-US" sz="1500" dirty="0">
                <a:effectLst/>
                <a:latin typeface="Arial" panose="020B0604020202020204" pitchFamily="34" charset="0"/>
                <a:ea typeface="Calibri" panose="020F0502020204030204" pitchFamily="34" charset="0"/>
                <a:cs typeface="Times New Roman" panose="02020603050405020304" pitchFamily="18" charset="0"/>
              </a:rPr>
              <a:t>a stimulus package of N2.3trillion. </a:t>
            </a:r>
          </a:p>
          <a:p>
            <a:pPr marL="0" algn="just">
              <a:spcBef>
                <a:spcPts val="0"/>
              </a:spcBef>
              <a:spcAft>
                <a:spcPts val="775"/>
              </a:spcAft>
            </a:pPr>
            <a:r>
              <a:rPr lang="en-US" sz="1500" dirty="0">
                <a:effectLst/>
                <a:latin typeface="Arial" panose="020B0604020202020204" pitchFamily="34" charset="0"/>
                <a:ea typeface="Calibri" panose="020F0502020204030204" pitchFamily="34" charset="0"/>
                <a:cs typeface="Times New Roman" panose="02020603050405020304" pitchFamily="18" charset="0"/>
              </a:rPr>
              <a:t>Under the plan, focus is on mass agriculture, public works and road construction, support for MSMES, digital technology etc. </a:t>
            </a:r>
            <a:r>
              <a:rPr lang="en-US" sz="1500" dirty="0">
                <a:latin typeface="Arial" panose="020B0604020202020204" pitchFamily="34" charset="0"/>
                <a:ea typeface="Calibri" panose="020F0502020204030204" pitchFamily="34" charset="0"/>
                <a:cs typeface="Times New Roman" panose="02020603050405020304" pitchFamily="18" charset="0"/>
              </a:rPr>
              <a:t>These projects are</a:t>
            </a:r>
            <a:r>
              <a:rPr lang="en-US" sz="1500" dirty="0">
                <a:effectLst/>
                <a:latin typeface="Arial" panose="020B0604020202020204" pitchFamily="34" charset="0"/>
                <a:ea typeface="Calibri" panose="020F0502020204030204" pitchFamily="34" charset="0"/>
                <a:cs typeface="Times New Roman" panose="02020603050405020304" pitchFamily="18" charset="0"/>
              </a:rPr>
              <a:t> expected to sustain economic activity, boost production, create jobs and save foreign exchange.</a:t>
            </a:r>
          </a:p>
          <a:p>
            <a:pPr marL="0" algn="just">
              <a:spcBef>
                <a:spcPts val="0"/>
              </a:spcBef>
              <a:spcAft>
                <a:spcPts val="775"/>
              </a:spcAft>
            </a:pPr>
            <a:r>
              <a:rPr lang="en-US" sz="1500" dirty="0">
                <a:effectLst/>
                <a:latin typeface="Arial" panose="020B0604020202020204" pitchFamily="34" charset="0"/>
                <a:ea typeface="Calibri" panose="020F0502020204030204" pitchFamily="34" charset="0"/>
                <a:cs typeface="Times New Roman" panose="02020603050405020304" pitchFamily="18" charset="0"/>
              </a:rPr>
              <a:t>Furthermore, the </a:t>
            </a:r>
            <a:r>
              <a:rPr lang="en-US" sz="1500" dirty="0">
                <a:latin typeface="Arial" panose="020B0604020202020204" pitchFamily="34" charset="0"/>
                <a:ea typeface="Calibri" panose="020F0502020204030204" pitchFamily="34" charset="0"/>
                <a:cs typeface="Times New Roman" panose="02020603050405020304" pitchFamily="18" charset="0"/>
              </a:rPr>
              <a:t>f</a:t>
            </a:r>
            <a:r>
              <a:rPr lang="en-US" sz="1500" dirty="0">
                <a:effectLst/>
                <a:latin typeface="Arial" panose="020B0604020202020204" pitchFamily="34" charset="0"/>
                <a:ea typeface="Calibri" panose="020F0502020204030204" pitchFamily="34" charset="0"/>
                <a:cs typeface="Times New Roman" panose="02020603050405020304" pitchFamily="18" charset="0"/>
              </a:rPr>
              <a:t>ederal government under the “SEA” (Security, Economy and Anti - Corruption) agenda, intends to</a:t>
            </a:r>
            <a:r>
              <a:rPr lang="en-NZ" sz="1500" dirty="0">
                <a:effectLst/>
                <a:latin typeface="Arial" panose="020B0604020202020204" pitchFamily="34" charset="0"/>
                <a:ea typeface="Calibri" panose="020F0502020204030204" pitchFamily="34" charset="0"/>
                <a:cs typeface="Times New Roman" panose="02020603050405020304" pitchFamily="18" charset="0"/>
              </a:rPr>
              <a:t> support the primary goal of national food self - sufficiency; rebuilding of national infrastructure base, interventions to boost job creation and support the entrepreneurial drive of youths.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500" dirty="0">
                <a:effectLst/>
                <a:latin typeface="Arial" panose="020B0604020202020204" pitchFamily="34" charset="0"/>
                <a:ea typeface="Calibri" panose="020F0502020204030204" pitchFamily="34" charset="0"/>
                <a:cs typeface="Times New Roman" panose="02020603050405020304" pitchFamily="18" charset="0"/>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500" dirty="0"/>
          </a:p>
        </p:txBody>
      </p:sp>
    </p:spTree>
    <p:extLst>
      <p:ext uri="{BB962C8B-B14F-4D97-AF65-F5344CB8AC3E}">
        <p14:creationId xmlns:p14="http://schemas.microsoft.com/office/powerpoint/2010/main" val="3039958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08E0C0-97E2-4154-BB92-1B57102EDF4D}"/>
              </a:ext>
            </a:extLst>
          </p:cNvPr>
          <p:cNvSpPr>
            <a:spLocks noGrp="1"/>
          </p:cNvSpPr>
          <p:nvPr>
            <p:ph type="title"/>
          </p:nvPr>
        </p:nvSpPr>
        <p:spPr>
          <a:xfrm>
            <a:off x="838200" y="365125"/>
            <a:ext cx="10515600" cy="1325563"/>
          </a:xfrm>
        </p:spPr>
        <p:txBody>
          <a:bodyPr>
            <a:normAutofit/>
          </a:bodyPr>
          <a:lstStyle/>
          <a:p>
            <a:r>
              <a:rPr lang="en-US" sz="5400"/>
              <a:t>ECONOMIC AGENDA CONT’D…</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E34BEA1-F97B-406D-AC7D-D1B1282B4CEB}"/>
              </a:ext>
            </a:extLst>
          </p:cNvPr>
          <p:cNvSpPr>
            <a:spLocks noGrp="1"/>
          </p:cNvSpPr>
          <p:nvPr>
            <p:ph idx="1"/>
          </p:nvPr>
        </p:nvSpPr>
        <p:spPr>
          <a:xfrm>
            <a:off x="838200" y="1929384"/>
            <a:ext cx="10515600" cy="4251960"/>
          </a:xfrm>
        </p:spPr>
        <p:txBody>
          <a:bodyPr>
            <a:normAutofit fontScale="85000" lnSpcReduction="20000"/>
          </a:bodyPr>
          <a:lstStyle/>
          <a:p>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r>
              <a:rPr lang="en-US" sz="2000" dirty="0">
                <a:latin typeface="Arial" panose="020B0604020202020204" pitchFamily="34" charset="0"/>
                <a:ea typeface="Calibri" panose="020F0502020204030204" pitchFamily="34" charset="0"/>
              </a:rPr>
              <a:t>Government re-echoed its economic plan in</a:t>
            </a:r>
            <a:r>
              <a:rPr lang="en-US" sz="2000" dirty="0">
                <a:effectLst/>
                <a:latin typeface="Arial" panose="020B0604020202020204" pitchFamily="34" charset="0"/>
                <a:ea typeface="Calibri" panose="020F0502020204030204" pitchFamily="34" charset="0"/>
              </a:rPr>
              <a:t> </a:t>
            </a:r>
            <a:r>
              <a:rPr lang="en-US" sz="2000" dirty="0">
                <a:latin typeface="Arial" panose="020B0604020202020204" pitchFamily="34" charset="0"/>
                <a:ea typeface="Calibri" panose="020F0502020204030204" pitchFamily="34" charset="0"/>
              </a:rPr>
              <a:t>its</a:t>
            </a:r>
            <a:r>
              <a:rPr lang="en-US" sz="2000" dirty="0">
                <a:effectLst/>
                <a:latin typeface="Arial" panose="020B0604020202020204" pitchFamily="34" charset="0"/>
                <a:ea typeface="Calibri" panose="020F0502020204030204" pitchFamily="34" charset="0"/>
              </a:rPr>
              <a:t> </a:t>
            </a:r>
            <a:r>
              <a:rPr lang="en-US" sz="2000" dirty="0">
                <a:latin typeface="Arial" panose="020B0604020202020204" pitchFamily="34" charset="0"/>
                <a:ea typeface="Calibri" panose="020F0502020204030204" pitchFamily="34" charset="0"/>
              </a:rPr>
              <a:t>2022, N</a:t>
            </a:r>
            <a:r>
              <a:rPr lang="en-US" sz="2000" dirty="0">
                <a:latin typeface="Arial" panose="020B0604020202020204" pitchFamily="34" charset="0"/>
                <a:ea typeface="Times New Roman" panose="02020603050405020304" pitchFamily="18" charset="0"/>
              </a:rPr>
              <a:t>16.39 trillion</a:t>
            </a:r>
            <a:r>
              <a:rPr lang="en-US" sz="2000" dirty="0">
                <a:latin typeface="Arial" panose="020B0604020202020204" pitchFamily="34" charset="0"/>
                <a:ea typeface="Calibri" panose="020F0502020204030204" pitchFamily="34" charset="0"/>
              </a:rPr>
              <a:t> budget </a:t>
            </a:r>
            <a:r>
              <a:rPr lang="en-US" sz="2000" dirty="0">
                <a:effectLst/>
                <a:latin typeface="Arial" panose="020B0604020202020204" pitchFamily="34" charset="0"/>
                <a:ea typeface="Calibri" panose="020F0502020204030204" pitchFamily="34" charset="0"/>
              </a:rPr>
              <a:t>tagged </a:t>
            </a:r>
            <a:r>
              <a:rPr lang="en-US" sz="2000" dirty="0">
                <a:effectLst/>
                <a:latin typeface="Arial" panose="020B0604020202020204" pitchFamily="34" charset="0"/>
                <a:ea typeface="Times New Roman" panose="02020603050405020304" pitchFamily="18" charset="0"/>
              </a:rPr>
              <a:t> “Budget of Economic Growth and Stability” </a:t>
            </a:r>
          </a:p>
          <a:p>
            <a:r>
              <a:rPr lang="en-US" sz="2000" dirty="0">
                <a:effectLst/>
                <a:latin typeface="Arial" panose="020B0604020202020204" pitchFamily="34" charset="0"/>
                <a:ea typeface="Times New Roman" panose="02020603050405020304" pitchFamily="18" charset="0"/>
              </a:rPr>
              <a:t>As a matter of priority, the budget focuses on economic diversification. </a:t>
            </a:r>
          </a:p>
          <a:p>
            <a:r>
              <a:rPr lang="en-US" sz="2000" dirty="0">
                <a:effectLst/>
                <a:latin typeface="Arial" panose="020B0604020202020204" pitchFamily="34" charset="0"/>
                <a:ea typeface="Times New Roman" panose="02020603050405020304" pitchFamily="18" charset="0"/>
              </a:rPr>
              <a:t>Government has projected robust investment in MSMEs growth, infrastructure, security, education, agriculture, healthcare as priority areas. </a:t>
            </a:r>
          </a:p>
          <a:p>
            <a:r>
              <a:rPr lang="en-US" sz="2000" dirty="0">
                <a:latin typeface="Arial" panose="020B0604020202020204" pitchFamily="34" charset="0"/>
                <a:ea typeface="Times New Roman" panose="02020603050405020304" pitchFamily="18" charset="0"/>
              </a:rPr>
              <a:t>The</a:t>
            </a:r>
            <a:r>
              <a:rPr lang="en-US" sz="2000" dirty="0">
                <a:effectLst/>
                <a:latin typeface="Arial" panose="020B0604020202020204" pitchFamily="34" charset="0"/>
                <a:ea typeface="Times New Roman" panose="02020603050405020304" pitchFamily="18" charset="0"/>
              </a:rPr>
              <a:t> </a:t>
            </a:r>
            <a:r>
              <a:rPr lang="en-US" sz="2000" dirty="0">
                <a:latin typeface="Arial" panose="020B0604020202020204" pitchFamily="34" charset="0"/>
                <a:ea typeface="Times New Roman" panose="02020603050405020304" pitchFamily="18" charset="0"/>
              </a:rPr>
              <a:t>c</a:t>
            </a:r>
            <a:r>
              <a:rPr lang="en-US" sz="2000" dirty="0">
                <a:effectLst/>
                <a:latin typeface="Arial" panose="020B0604020202020204" pitchFamily="34" charset="0"/>
                <a:ea typeface="Times New Roman" panose="02020603050405020304" pitchFamily="18" charset="0"/>
              </a:rPr>
              <a:t>apital </a:t>
            </a:r>
            <a:r>
              <a:rPr lang="en-US" sz="2000" dirty="0">
                <a:latin typeface="Arial" panose="020B0604020202020204" pitchFamily="34" charset="0"/>
                <a:ea typeface="Times New Roman" panose="02020603050405020304" pitchFamily="18" charset="0"/>
              </a:rPr>
              <a:t>e</a:t>
            </a:r>
            <a:r>
              <a:rPr lang="en-US" sz="2000" dirty="0">
                <a:effectLst/>
                <a:latin typeface="Arial" panose="020B0604020202020204" pitchFamily="34" charset="0"/>
                <a:ea typeface="Times New Roman" panose="02020603050405020304" pitchFamily="18" charset="0"/>
              </a:rPr>
              <a:t>xpenditure of N5.3 trillion perhaps reveals government’s intention in this area.</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r>
              <a:rPr lang="en-US" sz="2000" dirty="0">
                <a:latin typeface="Arial" panose="020B0604020202020204" pitchFamily="34" charset="0"/>
                <a:ea typeface="Times New Roman" panose="02020603050405020304" pitchFamily="18" charset="0"/>
                <a:cs typeface="Times New Roman" panose="02020603050405020304" pitchFamily="18" charset="0"/>
              </a:rPr>
              <a:t>Essentially,</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Government is prioritizing investments in critical infrastructure such as power, roads and rail. </a:t>
            </a:r>
          </a:p>
          <a:p>
            <a:r>
              <a:rPr lang="en-US" sz="2000" dirty="0">
                <a:effectLst/>
                <a:latin typeface="Arial" panose="020B0604020202020204" pitchFamily="34" charset="0"/>
                <a:ea typeface="Times New Roman" panose="02020603050405020304" pitchFamily="18" charset="0"/>
                <a:cs typeface="Times New Roman" panose="02020603050405020304" pitchFamily="18" charset="0"/>
              </a:rPr>
              <a:t>Progress has been made on various railway projects connecting different parts of the country.</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r>
              <a:rPr lang="en-US" sz="2000" dirty="0">
                <a:effectLst/>
                <a:latin typeface="Arial" panose="020B0604020202020204" pitchFamily="34" charset="0"/>
                <a:ea typeface="Times New Roman" panose="02020603050405020304" pitchFamily="18" charset="0"/>
              </a:rPr>
              <a:t>To Facilitate infrastructural development, government recently established a N15trillion Infrastructure Corporation of Nigeria Limited (INFRA-CO), which is expected to begin operation by the fourth quarter of this year. </a:t>
            </a:r>
          </a:p>
          <a:p>
            <a:r>
              <a:rPr lang="en-US" sz="2000" dirty="0">
                <a:effectLst/>
                <a:latin typeface="Arial" panose="020B0604020202020204" pitchFamily="34" charset="0"/>
                <a:ea typeface="Times New Roman" panose="02020603050405020304" pitchFamily="18" charset="0"/>
              </a:rPr>
              <a:t>INFRA-CO will focus on leveraging resources on a public-private sector basis.  </a:t>
            </a:r>
          </a:p>
          <a:p>
            <a:r>
              <a:rPr lang="en-US" sz="2000" dirty="0">
                <a:effectLst/>
                <a:latin typeface="Arial" panose="020B0604020202020204" pitchFamily="34" charset="0"/>
                <a:ea typeface="Times New Roman" panose="02020603050405020304" pitchFamily="18" charset="0"/>
              </a:rPr>
              <a:t>Government also intends strengthening the frameworks for concessions and public private partnerships (PPPs) to encourage private sector participation in capital projects.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609300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AB2323-6AC8-4970-BBB6-EBCAE12964B7}"/>
              </a:ext>
            </a:extLst>
          </p:cNvPr>
          <p:cNvSpPr>
            <a:spLocks noGrp="1"/>
          </p:cNvSpPr>
          <p:nvPr>
            <p:ph type="title"/>
          </p:nvPr>
        </p:nvSpPr>
        <p:spPr>
          <a:xfrm>
            <a:off x="838200" y="365125"/>
            <a:ext cx="10515600" cy="1325563"/>
          </a:xfrm>
        </p:spPr>
        <p:txBody>
          <a:bodyPr>
            <a:normAutofit/>
          </a:bodyPr>
          <a:lstStyle/>
          <a:p>
            <a:r>
              <a:rPr lang="en-US" sz="5400"/>
              <a:t>ECONOMIC AGENDA CONT’D…</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22F9FA-2207-47B9-94A7-3D898D8CA95F}"/>
              </a:ext>
            </a:extLst>
          </p:cNvPr>
          <p:cNvSpPr>
            <a:spLocks noGrp="1"/>
          </p:cNvSpPr>
          <p:nvPr>
            <p:ph idx="1"/>
          </p:nvPr>
        </p:nvSpPr>
        <p:spPr>
          <a:xfrm>
            <a:off x="838200" y="1929384"/>
            <a:ext cx="10515600" cy="4251960"/>
          </a:xfrm>
        </p:spPr>
        <p:txBody>
          <a:bodyPr>
            <a:normAutofit/>
          </a:bodyPr>
          <a:lstStyle/>
          <a:p>
            <a:r>
              <a:rPr lang="en-US" sz="2200" dirty="0">
                <a:latin typeface="Arial" panose="020B0604020202020204" pitchFamily="34" charset="0"/>
                <a:cs typeface="Arial" panose="020B0604020202020204" pitchFamily="34" charset="0"/>
              </a:rPr>
              <a:t>In the oil and gas sector, the enactment of the Petroleum Industry Act (PIA) is expected to overhaul and transform the Nigerian oil and gas industry to make it more attractive to investors. </a:t>
            </a:r>
          </a:p>
          <a:p>
            <a:r>
              <a:rPr lang="en-US" sz="2200" dirty="0">
                <a:latin typeface="Arial" panose="020B0604020202020204" pitchFamily="34" charset="0"/>
                <a:cs typeface="Arial" panose="020B0604020202020204" pitchFamily="34" charset="0"/>
              </a:rPr>
              <a:t>PIA is expected to further boast activities in the sector, though there are skepticisms whether it will be a game changer at a time where major oil producers are seeking to transit to clean energy.</a:t>
            </a:r>
          </a:p>
          <a:p>
            <a:r>
              <a:rPr lang="en-US" sz="2200" dirty="0">
                <a:effectLst/>
                <a:latin typeface="Arial" panose="020B0604020202020204" pitchFamily="34" charset="0"/>
                <a:ea typeface="Times New Roman" panose="02020603050405020304" pitchFamily="18" charset="0"/>
                <a:cs typeface="Arial" panose="020B0604020202020204" pitchFamily="34" charset="0"/>
              </a:rPr>
              <a:t>The  “Decade of Gas” initiative is equally being implemented. </a:t>
            </a:r>
            <a:r>
              <a:rPr lang="en-US" sz="2200" dirty="0">
                <a:latin typeface="Arial" panose="020B0604020202020204" pitchFamily="34" charset="0"/>
                <a:ea typeface="Times New Roman" panose="02020603050405020304" pitchFamily="18" charset="0"/>
                <a:cs typeface="Arial" panose="020B0604020202020204" pitchFamily="34" charset="0"/>
              </a:rPr>
              <a:t>This</a:t>
            </a:r>
            <a:r>
              <a:rPr lang="en-US" sz="2200" dirty="0">
                <a:effectLst/>
                <a:latin typeface="Arial" panose="020B0604020202020204" pitchFamily="34" charset="0"/>
                <a:ea typeface="Times New Roman" panose="02020603050405020304" pitchFamily="18" charset="0"/>
                <a:cs typeface="Arial" panose="020B0604020202020204" pitchFamily="34" charset="0"/>
              </a:rPr>
              <a:t> is aimed at bringing to focus the utilization of the nation’s huge gas resources. </a:t>
            </a:r>
          </a:p>
          <a:p>
            <a:r>
              <a:rPr lang="en-US" sz="2200" dirty="0">
                <a:effectLst/>
                <a:latin typeface="Arial" panose="020B0604020202020204" pitchFamily="34" charset="0"/>
                <a:ea typeface="Times New Roman" panose="02020603050405020304" pitchFamily="18" charset="0"/>
                <a:cs typeface="Arial" panose="020B0604020202020204" pitchFamily="34" charset="0"/>
              </a:rPr>
              <a:t>Already, government is supporting and promoting various gas-based projects including NLNG Train 7 and the mega urea and ammonia projects in the South-South region.</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3058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AF90AA-6864-4ACB-9BAC-8B3FFB00265E}"/>
              </a:ext>
            </a:extLst>
          </p:cNvPr>
          <p:cNvSpPr>
            <a:spLocks noGrp="1"/>
          </p:cNvSpPr>
          <p:nvPr>
            <p:ph type="title"/>
          </p:nvPr>
        </p:nvSpPr>
        <p:spPr>
          <a:xfrm>
            <a:off x="838200" y="365125"/>
            <a:ext cx="10515600" cy="1325563"/>
          </a:xfrm>
        </p:spPr>
        <p:txBody>
          <a:bodyPr>
            <a:normAutofit/>
          </a:bodyPr>
          <a:lstStyle/>
          <a:p>
            <a:r>
              <a:rPr lang="en-US" sz="5400"/>
              <a:t>ECONOMIC AGENDA CONT’D…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962260-620B-44FC-8185-A7ECFE66D2FF}"/>
              </a:ext>
            </a:extLst>
          </p:cNvPr>
          <p:cNvSpPr>
            <a:spLocks noGrp="1"/>
          </p:cNvSpPr>
          <p:nvPr>
            <p:ph idx="1"/>
          </p:nvPr>
        </p:nvSpPr>
        <p:spPr>
          <a:xfrm>
            <a:off x="838200" y="1929384"/>
            <a:ext cx="10515600" cy="4251960"/>
          </a:xfrm>
        </p:spPr>
        <p:txBody>
          <a:bodyPr>
            <a:normAutofit fontScale="92500" lnSpcReduction="10000"/>
          </a:bodyPr>
          <a:lstStyle/>
          <a:p>
            <a:pPr marL="0" marR="0" algn="just">
              <a:spcBef>
                <a:spcPts val="0"/>
              </a:spcBef>
              <a:spcAft>
                <a:spcPts val="75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Efforts are also being made to diversify the economy with the persistent increase in the  non-oil sector contribution to GDP. </a:t>
            </a:r>
          </a:p>
          <a:p>
            <a:pPr marL="0" marR="0" algn="just">
              <a:spcBef>
                <a:spcPts val="0"/>
              </a:spcBef>
              <a:spcAft>
                <a:spcPts val="7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The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Agricultural sector remains key to the economic diversification efforts of government.</a:t>
            </a:r>
          </a:p>
          <a:p>
            <a:pPr marL="0" marR="0" algn="just">
              <a:spcBef>
                <a:spcPts val="0"/>
              </a:spcBef>
              <a:spcAft>
                <a:spcPts val="750"/>
              </a:spcAft>
            </a:pPr>
            <a:r>
              <a:rPr lang="en-US" sz="2000" dirty="0">
                <a:latin typeface="Arial" panose="020B0604020202020204" pitchFamily="34" charset="0"/>
                <a:ea typeface="Times New Roman" panose="02020603050405020304" pitchFamily="18" charset="0"/>
                <a:cs typeface="Times New Roman" panose="02020603050405020304" pitchFamily="18" charset="0"/>
              </a:rPr>
              <a:t>T</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he sector has been a consistent driver of the non-oil sector. </a:t>
            </a:r>
          </a:p>
          <a:p>
            <a:pPr marL="0" marR="0" algn="just">
              <a:spcBef>
                <a:spcPts val="0"/>
              </a:spcBef>
              <a:spcAft>
                <a:spcPts val="75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It contributed 22.35% and 23.78% to the overall GDP in the first and second quarter of  2021. </a:t>
            </a:r>
          </a:p>
          <a:p>
            <a:pPr marL="0" marR="0">
              <a:spcBef>
                <a:spcPts val="0"/>
              </a:spcBef>
              <a:spcAft>
                <a:spcPts val="75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There are significant private sector investments in almost all areas of the agricultural value chain. </a:t>
            </a:r>
          </a:p>
          <a:p>
            <a:pPr marL="0" marR="0" algn="just">
              <a:spcBef>
                <a:spcPts val="0"/>
              </a:spcBef>
              <a:spcAft>
                <a:spcPts val="75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Mining is another emerging sector that is being developed as part of the diversification program of  the government.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1440"/>
              </a:spcAft>
            </a:pPr>
            <a:r>
              <a:rPr lang="en-NZ" sz="2000" dirty="0">
                <a:effectLst/>
                <a:latin typeface="Arial" panose="020B0604020202020204" pitchFamily="34" charset="0"/>
                <a:ea typeface="Calibri" panose="020F0502020204030204" pitchFamily="34" charset="0"/>
              </a:rPr>
              <a:t>Rebuilding the economy requires enormous capital and the growing cost of assets generally, presents immense opportunity for leasing as an alternative option. </a:t>
            </a:r>
          </a:p>
          <a:p>
            <a:pPr marL="0" marR="0" algn="just">
              <a:spcBef>
                <a:spcPts val="0"/>
              </a:spcBef>
              <a:spcAft>
                <a:spcPts val="1440"/>
              </a:spcAft>
            </a:pPr>
            <a:r>
              <a:rPr lang="en-NZ" sz="2000" dirty="0">
                <a:effectLst/>
                <a:latin typeface="Arial" panose="020B0604020202020204" pitchFamily="34" charset="0"/>
                <a:ea typeface="Calibri" panose="020F0502020204030204" pitchFamily="34" charset="0"/>
              </a:rPr>
              <a:t>The Federal government’s (and even some states like </a:t>
            </a:r>
            <a:r>
              <a:rPr lang="en-NZ" sz="2000" dirty="0">
                <a:latin typeface="Arial" panose="020B0604020202020204" pitchFamily="34" charset="0"/>
                <a:ea typeface="Calibri" panose="020F0502020204030204" pitchFamily="34" charset="0"/>
              </a:rPr>
              <a:t>L</a:t>
            </a:r>
            <a:r>
              <a:rPr lang="en-NZ" sz="2000" dirty="0">
                <a:effectLst/>
                <a:latin typeface="Arial" panose="020B0604020202020204" pitchFamily="34" charset="0"/>
                <a:ea typeface="Calibri" panose="020F0502020204030204" pitchFamily="34" charset="0"/>
              </a:rPr>
              <a:t>agos) intervention programs and investment in priority areas - infrastructure, power, food, security, works and housing, job creation, </a:t>
            </a:r>
            <a:r>
              <a:rPr lang="en-US" sz="2000" dirty="0">
                <a:effectLst/>
                <a:latin typeface="Arial" panose="020B0604020202020204" pitchFamily="34" charset="0"/>
                <a:ea typeface="Calibri" panose="020F0502020204030204" pitchFamily="34" charset="0"/>
              </a:rPr>
              <a:t>Information and Telecommunications (ICT) </a:t>
            </a:r>
            <a:r>
              <a:rPr lang="en-US" sz="2000" dirty="0" err="1">
                <a:effectLst/>
                <a:latin typeface="Arial" panose="020B0604020202020204" pitchFamily="34" charset="0"/>
                <a:ea typeface="Calibri" panose="020F0502020204030204" pitchFamily="34" charset="0"/>
              </a:rPr>
              <a:t>etc</a:t>
            </a:r>
            <a:r>
              <a:rPr lang="en-US" sz="2000" dirty="0">
                <a:latin typeface="Arial" panose="020B0604020202020204" pitchFamily="34" charset="0"/>
                <a:ea typeface="Calibri" panose="020F0502020204030204" pitchFamily="34" charset="0"/>
              </a:rPr>
              <a:t>, </a:t>
            </a:r>
            <a:r>
              <a:rPr lang="en-US" sz="2000" dirty="0">
                <a:effectLst/>
                <a:latin typeface="Arial" panose="020B0604020202020204" pitchFamily="34" charset="0"/>
                <a:ea typeface="Calibri" panose="020F0502020204030204" pitchFamily="34" charset="0"/>
              </a:rPr>
              <a:t>underscore the scope of demand.  </a:t>
            </a:r>
            <a:endParaRPr lang="en-US" sz="2000" dirty="0"/>
          </a:p>
        </p:txBody>
      </p:sp>
    </p:spTree>
    <p:extLst>
      <p:ext uri="{BB962C8B-B14F-4D97-AF65-F5344CB8AC3E}">
        <p14:creationId xmlns:p14="http://schemas.microsoft.com/office/powerpoint/2010/main" val="230319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09CB62-2D28-4B2D-B377-A86472DD690C}"/>
              </a:ext>
            </a:extLst>
          </p:cNvPr>
          <p:cNvSpPr>
            <a:spLocks noGrp="1"/>
          </p:cNvSpPr>
          <p:nvPr>
            <p:ph type="title"/>
          </p:nvPr>
        </p:nvSpPr>
        <p:spPr>
          <a:xfrm>
            <a:off x="808638" y="386930"/>
            <a:ext cx="9236700" cy="1188950"/>
          </a:xfrm>
        </p:spPr>
        <p:txBody>
          <a:bodyPr anchor="b">
            <a:normAutofit/>
          </a:bodyPr>
          <a:lstStyle/>
          <a:p>
            <a:r>
              <a:rPr lang="en-US" sz="5400"/>
              <a:t>EMERGING OPPORTUNITIES</a:t>
            </a:r>
            <a:endParaRPr lang="en-GB" sz="5400"/>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A69410-9C2F-4F5D-97B0-BAA4776676EF}"/>
              </a:ext>
            </a:extLst>
          </p:cNvPr>
          <p:cNvSpPr>
            <a:spLocks noGrp="1"/>
          </p:cNvSpPr>
          <p:nvPr>
            <p:ph idx="1"/>
          </p:nvPr>
        </p:nvSpPr>
        <p:spPr>
          <a:xfrm>
            <a:off x="793660" y="2599509"/>
            <a:ext cx="10143668" cy="3435531"/>
          </a:xfrm>
        </p:spPr>
        <p:txBody>
          <a:bodyPr anchor="ctr">
            <a:normAutofit/>
          </a:bodyPr>
          <a:lstStyle/>
          <a:p>
            <a:r>
              <a:rPr lang="en-US" sz="2400"/>
              <a:t>The impact of Covid-19 has changed the way business is conducted generally.</a:t>
            </a:r>
          </a:p>
          <a:p>
            <a:pPr lvl="1"/>
            <a:r>
              <a:rPr lang="en-US"/>
              <a:t>Remote working</a:t>
            </a:r>
          </a:p>
          <a:p>
            <a:pPr lvl="1"/>
            <a:r>
              <a:rPr lang="en-US"/>
              <a:t>Increased need and use of technology</a:t>
            </a:r>
          </a:p>
          <a:p>
            <a:pPr lvl="1"/>
            <a:r>
              <a:rPr lang="en-US"/>
              <a:t>Speed of obsolescence of equipment</a:t>
            </a:r>
          </a:p>
          <a:p>
            <a:pPr lvl="1"/>
            <a:r>
              <a:rPr lang="en-US"/>
              <a:t>Provides opportunity for different types of production/services to adapt to the new normal – medical; teleconferencing etc.</a:t>
            </a:r>
          </a:p>
          <a:p>
            <a:pPr lvl="1"/>
            <a:r>
              <a:rPr lang="en-US"/>
              <a:t>With technological dynamism comes new, more specialized, expensive job specific equipment.</a:t>
            </a:r>
          </a:p>
          <a:p>
            <a:pPr marL="266700" lvl="1"/>
            <a:r>
              <a:rPr lang="en-US"/>
              <a:t>This opens the window of opportunity for the leasing industry</a:t>
            </a:r>
            <a:endParaRPr lang="en-GB"/>
          </a:p>
        </p:txBody>
      </p:sp>
    </p:spTree>
    <p:extLst>
      <p:ext uri="{BB962C8B-B14F-4D97-AF65-F5344CB8AC3E}">
        <p14:creationId xmlns:p14="http://schemas.microsoft.com/office/powerpoint/2010/main" val="3292970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114D12-AAA1-4C78-9608-65928ECA929E}"/>
              </a:ext>
            </a:extLst>
          </p:cNvPr>
          <p:cNvSpPr>
            <a:spLocks noGrp="1"/>
          </p:cNvSpPr>
          <p:nvPr>
            <p:ph type="title"/>
          </p:nvPr>
        </p:nvSpPr>
        <p:spPr>
          <a:xfrm>
            <a:off x="635000" y="640823"/>
            <a:ext cx="3418659" cy="5583148"/>
          </a:xfrm>
        </p:spPr>
        <p:txBody>
          <a:bodyPr anchor="ctr">
            <a:normAutofit/>
          </a:bodyPr>
          <a:lstStyle/>
          <a:p>
            <a:r>
              <a:rPr lang="en-US" sz="3800" dirty="0"/>
              <a:t>EMERGING OPPORTUNITIES CONT’D…</a:t>
            </a:r>
            <a:endParaRPr lang="en-GB" sz="3800" dirty="0"/>
          </a:p>
        </p:txBody>
      </p:sp>
      <p:sp>
        <p:nvSpPr>
          <p:cNvPr id="4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6" name="Content Placeholder 2">
            <a:extLst>
              <a:ext uri="{FF2B5EF4-FFF2-40B4-BE49-F238E27FC236}">
                <a16:creationId xmlns:a16="http://schemas.microsoft.com/office/drawing/2014/main" id="{E0B876D8-C055-44C8-A94C-F91C80A221AD}"/>
              </a:ext>
            </a:extLst>
          </p:cNvPr>
          <p:cNvGraphicFramePr>
            <a:graphicFrameLocks noGrp="1"/>
          </p:cNvGraphicFramePr>
          <p:nvPr>
            <p:ph idx="1"/>
            <p:extLst>
              <p:ext uri="{D42A27DB-BD31-4B8C-83A1-F6EECF244321}">
                <p14:modId xmlns:p14="http://schemas.microsoft.com/office/powerpoint/2010/main" val="332924456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7194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9" name="Rectangle 98">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97A914-82A4-47B0-9761-9CEC5F53B50B}"/>
              </a:ext>
            </a:extLst>
          </p:cNvPr>
          <p:cNvSpPr>
            <a:spLocks noGrp="1"/>
          </p:cNvSpPr>
          <p:nvPr>
            <p:ph type="title"/>
          </p:nvPr>
        </p:nvSpPr>
        <p:spPr>
          <a:xfrm>
            <a:off x="841248" y="548640"/>
            <a:ext cx="3600860" cy="5431536"/>
          </a:xfrm>
        </p:spPr>
        <p:txBody>
          <a:bodyPr>
            <a:normAutofit/>
          </a:bodyPr>
          <a:lstStyle/>
          <a:p>
            <a:r>
              <a:rPr lang="en-US" sz="3800"/>
              <a:t>EMERGING OPPORTUNITIES CONT’D…</a:t>
            </a:r>
            <a:endParaRPr lang="en-GB" sz="3800"/>
          </a:p>
        </p:txBody>
      </p:sp>
      <p:sp>
        <p:nvSpPr>
          <p:cNvPr id="101"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ontent Placeholder 2">
            <a:extLst>
              <a:ext uri="{FF2B5EF4-FFF2-40B4-BE49-F238E27FC236}">
                <a16:creationId xmlns:a16="http://schemas.microsoft.com/office/drawing/2014/main" id="{FEC2C203-1EC5-4628-854C-C8BD2D766382}"/>
              </a:ext>
            </a:extLst>
          </p:cNvPr>
          <p:cNvSpPr>
            <a:spLocks noGrp="1"/>
          </p:cNvSpPr>
          <p:nvPr>
            <p:ph idx="1"/>
          </p:nvPr>
        </p:nvSpPr>
        <p:spPr>
          <a:xfrm>
            <a:off x="5126418" y="552091"/>
            <a:ext cx="6224335" cy="5431536"/>
          </a:xfrm>
        </p:spPr>
        <p:txBody>
          <a:bodyPr anchor="ctr">
            <a:normAutofit/>
          </a:bodyPr>
          <a:lstStyle/>
          <a:p>
            <a:r>
              <a:rPr lang="en-US" sz="2000"/>
              <a:t>The opportunities cut across several facets of the economy including:</a:t>
            </a:r>
          </a:p>
          <a:p>
            <a:pPr marL="0" indent="0">
              <a:buNone/>
            </a:pPr>
            <a:r>
              <a:rPr lang="en-US" sz="2000" b="1"/>
              <a:t>Traditional</a:t>
            </a:r>
          </a:p>
          <a:p>
            <a:pPr lvl="1"/>
            <a:r>
              <a:rPr lang="en-US" sz="2000"/>
              <a:t>Oil and Gas</a:t>
            </a:r>
          </a:p>
          <a:p>
            <a:pPr lvl="1"/>
            <a:r>
              <a:rPr lang="en-US" sz="2000"/>
              <a:t>Construction</a:t>
            </a:r>
          </a:p>
          <a:p>
            <a:pPr lvl="1"/>
            <a:r>
              <a:rPr lang="en-US" sz="2000"/>
              <a:t>Manufacturing</a:t>
            </a:r>
          </a:p>
          <a:p>
            <a:pPr lvl="1"/>
            <a:r>
              <a:rPr lang="en-US" sz="2000"/>
              <a:t>Transport and Logistics</a:t>
            </a:r>
          </a:p>
          <a:p>
            <a:pPr lvl="1"/>
            <a:r>
              <a:rPr lang="en-US" sz="2000"/>
              <a:t>Agriculture</a:t>
            </a:r>
          </a:p>
          <a:p>
            <a:pPr lvl="1"/>
            <a:r>
              <a:rPr lang="en-US" sz="2000"/>
              <a:t>Mining</a:t>
            </a:r>
          </a:p>
          <a:p>
            <a:pPr marL="0" lvl="1" indent="0">
              <a:buNone/>
            </a:pPr>
            <a:r>
              <a:rPr lang="en-US" sz="2000" b="1"/>
              <a:t>Emerging</a:t>
            </a:r>
          </a:p>
          <a:p>
            <a:pPr lvl="1"/>
            <a:r>
              <a:rPr lang="en-US" sz="2000"/>
              <a:t>Telecommunications</a:t>
            </a:r>
          </a:p>
          <a:p>
            <a:pPr lvl="1"/>
            <a:r>
              <a:rPr lang="en-US" sz="2000"/>
              <a:t>Education</a:t>
            </a:r>
            <a:endParaRPr lang="en-GB" sz="2000"/>
          </a:p>
          <a:p>
            <a:r>
              <a:rPr lang="en-US" sz="2000"/>
              <a:t>However, the existence of Financing Gap in the economy provides the greatest opening for leasing across sectors.</a:t>
            </a:r>
            <a:endParaRPr lang="en-GB" sz="2000"/>
          </a:p>
        </p:txBody>
      </p:sp>
    </p:spTree>
    <p:extLst>
      <p:ext uri="{BB962C8B-B14F-4D97-AF65-F5344CB8AC3E}">
        <p14:creationId xmlns:p14="http://schemas.microsoft.com/office/powerpoint/2010/main" val="2369343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6DC6A7-75C7-48F1-A189-55EF3A6BDA47}"/>
              </a:ext>
            </a:extLst>
          </p:cNvPr>
          <p:cNvSpPr>
            <a:spLocks noGrp="1"/>
          </p:cNvSpPr>
          <p:nvPr>
            <p:ph type="title"/>
          </p:nvPr>
        </p:nvSpPr>
        <p:spPr>
          <a:xfrm>
            <a:off x="838200" y="365125"/>
            <a:ext cx="10515600" cy="1325563"/>
          </a:xfrm>
        </p:spPr>
        <p:txBody>
          <a:bodyPr>
            <a:normAutofit/>
          </a:bodyPr>
          <a:lstStyle/>
          <a:p>
            <a:r>
              <a:rPr lang="en-US" sz="5000" dirty="0"/>
              <a:t>EMERGING OPPORTUNITIES CONT’D…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D063CA-65A3-4638-8316-E4180768CADF}"/>
              </a:ext>
            </a:extLst>
          </p:cNvPr>
          <p:cNvSpPr>
            <a:spLocks noGrp="1"/>
          </p:cNvSpPr>
          <p:nvPr>
            <p:ph idx="1"/>
          </p:nvPr>
        </p:nvSpPr>
        <p:spPr>
          <a:xfrm>
            <a:off x="838200" y="1929384"/>
            <a:ext cx="10515600" cy="4251960"/>
          </a:xfrm>
        </p:spPr>
        <p:txBody>
          <a:bodyPr>
            <a:normAutofit fontScale="85000" lnSpcReduction="10000"/>
          </a:bodyPr>
          <a:lstStyle/>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Some examples of emerging opportunities:</a:t>
            </a:r>
          </a:p>
          <a:p>
            <a:pPr>
              <a:buFont typeface="Wingdings" panose="05000000000000000000" pitchFamily="2" charset="2"/>
              <a:buChar char="ü"/>
            </a:pPr>
            <a:r>
              <a:rPr lang="en-US" sz="2000" b="1" dirty="0">
                <a:latin typeface="Arial" panose="020B0604020202020204" pitchFamily="34" charset="0"/>
                <a:cs typeface="Arial" panose="020B0604020202020204" pitchFamily="34" charset="0"/>
              </a:rPr>
              <a:t>Healthcare: </a:t>
            </a:r>
            <a:r>
              <a:rPr lang="en-US" sz="2000" dirty="0">
                <a:effectLst/>
                <a:latin typeface="Arial" panose="020B0604020202020204" pitchFamily="34" charset="0"/>
                <a:ea typeface="Calibri" panose="020F0502020204030204" pitchFamily="34" charset="0"/>
                <a:cs typeface="Arial" panose="020B0604020202020204" pitchFamily="34" charset="0"/>
              </a:rPr>
              <a:t>The Nigerian healthcare market is large and diverse with a potential of over $5bn USD. </a:t>
            </a:r>
          </a:p>
          <a:p>
            <a:pPr>
              <a:buFont typeface="Wingdings" panose="05000000000000000000" pitchFamily="2" charset="2"/>
              <a:buChar char="Ø"/>
            </a:pPr>
            <a:r>
              <a:rPr lang="en-US" sz="2000" dirty="0">
                <a:effectLst/>
                <a:latin typeface="Arial" panose="020B0604020202020204" pitchFamily="34" charset="0"/>
                <a:ea typeface="Calibri" panose="020F0502020204030204" pitchFamily="34" charset="0"/>
                <a:cs typeface="Arial" panose="020B0604020202020204" pitchFamily="34" charset="0"/>
              </a:rPr>
              <a:t>Its value chain comprises of: </a:t>
            </a:r>
          </a:p>
          <a:p>
            <a:pPr lvl="1">
              <a:buFont typeface="Wingdings" panose="05000000000000000000" pitchFamily="2" charset="2"/>
              <a:buChar char="ü"/>
            </a:pPr>
            <a:r>
              <a:rPr lang="en-US" sz="1600" dirty="0">
                <a:effectLst/>
                <a:latin typeface="Arial" panose="020B0604020202020204" pitchFamily="34" charset="0"/>
                <a:ea typeface="Calibri" panose="020F0502020204030204" pitchFamily="34" charset="0"/>
                <a:cs typeface="Arial" panose="020B0604020202020204" pitchFamily="34" charset="0"/>
              </a:rPr>
              <a:t>Manufacturers, </a:t>
            </a:r>
          </a:p>
          <a:p>
            <a:pPr lvl="1">
              <a:buFont typeface="Wingdings" panose="05000000000000000000" pitchFamily="2" charset="2"/>
              <a:buChar char="ü"/>
            </a:pPr>
            <a:r>
              <a:rPr lang="en-US" sz="1600" dirty="0">
                <a:latin typeface="Arial" panose="020B0604020202020204" pitchFamily="34" charset="0"/>
                <a:ea typeface="Calibri" panose="020F0502020204030204" pitchFamily="34" charset="0"/>
                <a:cs typeface="Arial" panose="020B0604020202020204" pitchFamily="34" charset="0"/>
              </a:rPr>
              <a:t>H</a:t>
            </a:r>
            <a:r>
              <a:rPr lang="en-US" sz="1600" dirty="0">
                <a:effectLst/>
                <a:latin typeface="Arial" panose="020B0604020202020204" pitchFamily="34" charset="0"/>
                <a:ea typeface="Calibri" panose="020F0502020204030204" pitchFamily="34" charset="0"/>
                <a:cs typeface="Arial" panose="020B0604020202020204" pitchFamily="34" charset="0"/>
              </a:rPr>
              <a:t>ealth </a:t>
            </a:r>
            <a:r>
              <a:rPr lang="en-US" sz="1600" dirty="0">
                <a:latin typeface="Arial" panose="020B0604020202020204" pitchFamily="34" charset="0"/>
                <a:ea typeface="Calibri" panose="020F0502020204030204" pitchFamily="34" charset="0"/>
                <a:cs typeface="Arial" panose="020B0604020202020204" pitchFamily="34" charset="0"/>
              </a:rPr>
              <a:t>S</a:t>
            </a:r>
            <a:r>
              <a:rPr lang="en-US" sz="1600" dirty="0">
                <a:effectLst/>
                <a:latin typeface="Arial" panose="020B0604020202020204" pitchFamily="34" charset="0"/>
                <a:ea typeface="Calibri" panose="020F0502020204030204" pitchFamily="34" charset="0"/>
                <a:cs typeface="Arial" panose="020B0604020202020204" pitchFamily="34" charset="0"/>
              </a:rPr>
              <a:t>ervice </a:t>
            </a:r>
            <a:r>
              <a:rPr lang="en-US" sz="1600" dirty="0">
                <a:latin typeface="Arial" panose="020B0604020202020204" pitchFamily="34" charset="0"/>
                <a:ea typeface="Calibri" panose="020F0502020204030204" pitchFamily="34" charset="0"/>
                <a:cs typeface="Arial" panose="020B0604020202020204" pitchFamily="34" charset="0"/>
              </a:rPr>
              <a:t>P</a:t>
            </a:r>
            <a:r>
              <a:rPr lang="en-US" sz="1600" dirty="0">
                <a:effectLst/>
                <a:latin typeface="Arial" panose="020B0604020202020204" pitchFamily="34" charset="0"/>
                <a:ea typeface="Calibri" panose="020F0502020204030204" pitchFamily="34" charset="0"/>
                <a:cs typeface="Arial" panose="020B0604020202020204" pitchFamily="34" charset="0"/>
              </a:rPr>
              <a:t>roviders, </a:t>
            </a:r>
          </a:p>
          <a:p>
            <a:pPr lvl="1">
              <a:buFont typeface="Wingdings" panose="05000000000000000000" pitchFamily="2" charset="2"/>
              <a:buChar char="ü"/>
            </a:pPr>
            <a:r>
              <a:rPr lang="en-US" sz="1600" dirty="0">
                <a:latin typeface="Arial" panose="020B0604020202020204" pitchFamily="34" charset="0"/>
                <a:ea typeface="Calibri" panose="020F0502020204030204" pitchFamily="34" charset="0"/>
                <a:cs typeface="Arial" panose="020B0604020202020204" pitchFamily="34" charset="0"/>
              </a:rPr>
              <a:t>M</a:t>
            </a:r>
            <a:r>
              <a:rPr lang="en-US" sz="1600" dirty="0">
                <a:effectLst/>
                <a:latin typeface="Arial" panose="020B0604020202020204" pitchFamily="34" charset="0"/>
                <a:ea typeface="Calibri" panose="020F0502020204030204" pitchFamily="34" charset="0"/>
                <a:cs typeface="Arial" panose="020B0604020202020204" pitchFamily="34" charset="0"/>
              </a:rPr>
              <a:t>edical </a:t>
            </a:r>
            <a:r>
              <a:rPr lang="en-US" sz="1600" dirty="0">
                <a:latin typeface="Arial" panose="020B0604020202020204" pitchFamily="34" charset="0"/>
                <a:ea typeface="Calibri" panose="020F0502020204030204" pitchFamily="34" charset="0"/>
                <a:cs typeface="Arial" panose="020B0604020202020204" pitchFamily="34" charset="0"/>
              </a:rPr>
              <a:t>I</a:t>
            </a:r>
            <a:r>
              <a:rPr lang="en-US" sz="1600" dirty="0">
                <a:effectLst/>
                <a:latin typeface="Arial" panose="020B0604020202020204" pitchFamily="34" charset="0"/>
                <a:ea typeface="Calibri" panose="020F0502020204030204" pitchFamily="34" charset="0"/>
                <a:cs typeface="Arial" panose="020B0604020202020204" pitchFamily="34" charset="0"/>
              </a:rPr>
              <a:t>nsurance, </a:t>
            </a:r>
          </a:p>
          <a:p>
            <a:pPr lvl="1">
              <a:buFont typeface="Wingdings" panose="05000000000000000000" pitchFamily="2" charset="2"/>
              <a:buChar char="ü"/>
            </a:pPr>
            <a:r>
              <a:rPr lang="en-US" sz="1600" dirty="0">
                <a:latin typeface="Arial" panose="020B0604020202020204" pitchFamily="34" charset="0"/>
                <a:ea typeface="Calibri" panose="020F0502020204030204" pitchFamily="34" charset="0"/>
                <a:cs typeface="Arial" panose="020B0604020202020204" pitchFamily="34" charset="0"/>
              </a:rPr>
              <a:t>R</a:t>
            </a:r>
            <a:r>
              <a:rPr lang="en-US" sz="1600" dirty="0">
                <a:effectLst/>
                <a:latin typeface="Arial" panose="020B0604020202020204" pitchFamily="34" charset="0"/>
                <a:ea typeface="Calibri" panose="020F0502020204030204" pitchFamily="34" charset="0"/>
                <a:cs typeface="Arial" panose="020B0604020202020204" pitchFamily="34" charset="0"/>
              </a:rPr>
              <a:t>etailers, </a:t>
            </a:r>
          </a:p>
          <a:p>
            <a:pPr lvl="1">
              <a:buFont typeface="Wingdings" panose="05000000000000000000" pitchFamily="2" charset="2"/>
              <a:buChar char="ü"/>
            </a:pPr>
            <a:r>
              <a:rPr lang="en-US" sz="1600" dirty="0">
                <a:latin typeface="Arial" panose="020B0604020202020204" pitchFamily="34" charset="0"/>
                <a:ea typeface="Calibri" panose="020F0502020204030204" pitchFamily="34" charset="0"/>
                <a:cs typeface="Arial" panose="020B0604020202020204" pitchFamily="34" charset="0"/>
              </a:rPr>
              <a:t>D</a:t>
            </a:r>
            <a:r>
              <a:rPr lang="en-US" sz="1600" dirty="0">
                <a:effectLst/>
                <a:latin typeface="Arial" panose="020B0604020202020204" pitchFamily="34" charset="0"/>
                <a:ea typeface="Calibri" panose="020F0502020204030204" pitchFamily="34" charset="0"/>
                <a:cs typeface="Arial" panose="020B0604020202020204" pitchFamily="34" charset="0"/>
              </a:rPr>
              <a:t>istributors, </a:t>
            </a:r>
          </a:p>
          <a:p>
            <a:pPr lvl="1">
              <a:buFont typeface="Wingdings" panose="05000000000000000000" pitchFamily="2" charset="2"/>
              <a:buChar char="ü"/>
            </a:pPr>
            <a:r>
              <a:rPr lang="en-US" sz="1600" dirty="0">
                <a:latin typeface="Arial" panose="020B0604020202020204" pitchFamily="34" charset="0"/>
                <a:ea typeface="Calibri" panose="020F0502020204030204" pitchFamily="34" charset="0"/>
                <a:cs typeface="Arial" panose="020B0604020202020204" pitchFamily="34" charset="0"/>
              </a:rPr>
              <a:t>H</a:t>
            </a:r>
            <a:r>
              <a:rPr lang="en-US" sz="1600" dirty="0">
                <a:effectLst/>
                <a:latin typeface="Arial" panose="020B0604020202020204" pitchFamily="34" charset="0"/>
                <a:ea typeface="Calibri" panose="020F0502020204030204" pitchFamily="34" charset="0"/>
                <a:cs typeface="Arial" panose="020B0604020202020204" pitchFamily="34" charset="0"/>
              </a:rPr>
              <a:t>ealth </a:t>
            </a:r>
            <a:r>
              <a:rPr lang="en-US" sz="1600" dirty="0">
                <a:latin typeface="Arial" panose="020B0604020202020204" pitchFamily="34" charset="0"/>
                <a:ea typeface="Calibri" panose="020F0502020204030204" pitchFamily="34" charset="0"/>
                <a:cs typeface="Arial" panose="020B0604020202020204" pitchFamily="34" charset="0"/>
              </a:rPr>
              <a:t>F</a:t>
            </a:r>
            <a:r>
              <a:rPr lang="en-US" sz="1600" dirty="0">
                <a:effectLst/>
                <a:latin typeface="Arial" panose="020B0604020202020204" pitchFamily="34" charset="0"/>
                <a:ea typeface="Calibri" panose="020F0502020204030204" pitchFamily="34" charset="0"/>
                <a:cs typeface="Arial" panose="020B0604020202020204" pitchFamily="34" charset="0"/>
              </a:rPr>
              <a:t>inancing </a:t>
            </a:r>
            <a:r>
              <a:rPr lang="en-US" sz="1600" dirty="0">
                <a:latin typeface="Arial" panose="020B0604020202020204" pitchFamily="34" charset="0"/>
                <a:ea typeface="Calibri" panose="020F0502020204030204" pitchFamily="34" charset="0"/>
                <a:cs typeface="Arial" panose="020B0604020202020204" pitchFamily="34" charset="0"/>
              </a:rPr>
              <a:t>E</a:t>
            </a:r>
            <a:r>
              <a:rPr lang="en-US" sz="1600" dirty="0">
                <a:effectLst/>
                <a:latin typeface="Arial" panose="020B0604020202020204" pitchFamily="34" charset="0"/>
                <a:ea typeface="Calibri" panose="020F0502020204030204" pitchFamily="34" charset="0"/>
                <a:cs typeface="Arial" panose="020B0604020202020204" pitchFamily="34" charset="0"/>
              </a:rPr>
              <a:t>ntities, and </a:t>
            </a:r>
          </a:p>
          <a:p>
            <a:pPr lvl="1">
              <a:buFont typeface="Wingdings" panose="05000000000000000000" pitchFamily="2" charset="2"/>
              <a:buChar char="ü"/>
            </a:pPr>
            <a:r>
              <a:rPr lang="en-US" sz="1600" dirty="0">
                <a:latin typeface="Arial" panose="020B0604020202020204" pitchFamily="34" charset="0"/>
                <a:ea typeface="Calibri" panose="020F0502020204030204" pitchFamily="34" charset="0"/>
                <a:cs typeface="Arial" panose="020B0604020202020204" pitchFamily="34" charset="0"/>
              </a:rPr>
              <a:t>M</a:t>
            </a:r>
            <a:r>
              <a:rPr lang="en-US" sz="1600" dirty="0">
                <a:effectLst/>
                <a:latin typeface="Arial" panose="020B0604020202020204" pitchFamily="34" charset="0"/>
                <a:ea typeface="Calibri" panose="020F0502020204030204" pitchFamily="34" charset="0"/>
                <a:cs typeface="Arial" panose="020B0604020202020204" pitchFamily="34" charset="0"/>
              </a:rPr>
              <a:t>edical </a:t>
            </a:r>
            <a:r>
              <a:rPr lang="en-US" sz="1600" dirty="0">
                <a:latin typeface="Arial" panose="020B0604020202020204" pitchFamily="34" charset="0"/>
                <a:ea typeface="Calibri" panose="020F0502020204030204" pitchFamily="34" charset="0"/>
                <a:cs typeface="Arial" panose="020B0604020202020204" pitchFamily="34" charset="0"/>
              </a:rPr>
              <a:t>E</a:t>
            </a:r>
            <a:r>
              <a:rPr lang="en-US" sz="1600" dirty="0">
                <a:effectLst/>
                <a:latin typeface="Arial" panose="020B0604020202020204" pitchFamily="34" charset="0"/>
                <a:ea typeface="Calibri" panose="020F0502020204030204" pitchFamily="34" charset="0"/>
                <a:cs typeface="Arial" panose="020B0604020202020204" pitchFamily="34" charset="0"/>
              </a:rPr>
              <a:t>ducation </a:t>
            </a:r>
            <a:r>
              <a:rPr lang="en-US" sz="1600" dirty="0">
                <a:latin typeface="Arial" panose="020B0604020202020204" pitchFamily="34" charset="0"/>
                <a:ea typeface="Calibri" panose="020F0502020204030204" pitchFamily="34" charset="0"/>
                <a:cs typeface="Arial" panose="020B0604020202020204" pitchFamily="34" charset="0"/>
              </a:rPr>
              <a:t>P</a:t>
            </a:r>
            <a:r>
              <a:rPr lang="en-US" sz="1600" dirty="0">
                <a:effectLst/>
                <a:latin typeface="Arial" panose="020B0604020202020204" pitchFamily="34" charset="0"/>
                <a:ea typeface="Calibri" panose="020F0502020204030204" pitchFamily="34" charset="0"/>
                <a:cs typeface="Arial" panose="020B0604020202020204" pitchFamily="34" charset="0"/>
              </a:rPr>
              <a:t>roviders. </a:t>
            </a:r>
          </a:p>
          <a:p>
            <a:pPr marL="328613" lvl="1"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A myriad of investment opportunities exist, </a:t>
            </a:r>
            <a:r>
              <a:rPr lang="x-none" sz="2000" dirty="0">
                <a:latin typeface="Arial" panose="020B0604020202020204" pitchFamily="34" charset="0"/>
                <a:cs typeface="Arial" panose="020B0604020202020204" pitchFamily="34" charset="0"/>
              </a:rPr>
              <a:t>especially in replacing outdated healthcare technology and addressing the deficiency in infrastructure</a:t>
            </a:r>
            <a:r>
              <a:rPr lang="en-US" sz="2000" dirty="0">
                <a:latin typeface="Arial" panose="020B0604020202020204" pitchFamily="34" charset="0"/>
                <a:cs typeface="Arial" panose="020B0604020202020204" pitchFamily="34" charset="0"/>
              </a:rPr>
              <a:t>.</a:t>
            </a:r>
          </a:p>
          <a:p>
            <a:pPr>
              <a:buFont typeface="Wingdings" panose="05000000000000000000" pitchFamily="2" charset="2"/>
              <a:buChar char="ü"/>
            </a:pPr>
            <a:r>
              <a:rPr lang="en-US" sz="2000" b="1" dirty="0">
                <a:latin typeface="Arial" panose="020B0604020202020204" pitchFamily="34" charset="0"/>
              </a:rPr>
              <a:t>Construction: </a:t>
            </a:r>
            <a:r>
              <a:rPr lang="en-US" sz="2000" dirty="0">
                <a:latin typeface="Arial" panose="020B0604020202020204" pitchFamily="34" charset="0"/>
              </a:rPr>
              <a:t>T</a:t>
            </a:r>
            <a:r>
              <a:rPr lang="en-US" sz="2000" dirty="0">
                <a:effectLst/>
                <a:latin typeface="Arial" panose="020B0604020202020204" pitchFamily="34" charset="0"/>
                <a:ea typeface="Calibri" panose="020F0502020204030204" pitchFamily="34" charset="0"/>
              </a:rPr>
              <a:t>he industry is expected to post an average growth rate of 3.2% in real terms between 2022 - 2025. </a:t>
            </a:r>
          </a:p>
          <a:p>
            <a:pPr>
              <a:buFont typeface="Wingdings" panose="05000000000000000000" pitchFamily="2" charset="2"/>
              <a:buChar char="Ø"/>
            </a:pPr>
            <a:r>
              <a:rPr lang="en-US" sz="2000" dirty="0">
                <a:latin typeface="Arial" panose="020B0604020202020204" pitchFamily="34" charset="0"/>
                <a:ea typeface="Calibri" panose="020F0502020204030204" pitchFamily="34" charset="0"/>
              </a:rPr>
              <a:t>T</a:t>
            </a:r>
            <a:r>
              <a:rPr lang="en-US" sz="2000" dirty="0">
                <a:effectLst/>
                <a:latin typeface="Arial" panose="020B0604020202020204" pitchFamily="34" charset="0"/>
                <a:ea typeface="Calibri" panose="020F0502020204030204" pitchFamily="34" charset="0"/>
              </a:rPr>
              <a:t>he demand for heavy construction equipment and technology is huge as various projects are being undertaken across the nation.</a:t>
            </a:r>
          </a:p>
          <a:p>
            <a:pPr marL="0" indent="0">
              <a:buNone/>
            </a:pPr>
            <a:endParaRPr lang="en-US" sz="20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038923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E0F5DD-CD50-458F-8BDC-A1D10C31256B}"/>
              </a:ext>
            </a:extLst>
          </p:cNvPr>
          <p:cNvSpPr>
            <a:spLocks noGrp="1"/>
          </p:cNvSpPr>
          <p:nvPr>
            <p:ph type="title"/>
          </p:nvPr>
        </p:nvSpPr>
        <p:spPr>
          <a:xfrm>
            <a:off x="838200" y="365125"/>
            <a:ext cx="10515600" cy="1325563"/>
          </a:xfrm>
        </p:spPr>
        <p:txBody>
          <a:bodyPr>
            <a:normAutofit/>
          </a:bodyPr>
          <a:lstStyle/>
          <a:p>
            <a:r>
              <a:rPr lang="en-US" sz="5000"/>
              <a:t>EMERGING OPPORTUNITIES CONT’D…</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842FB0-492F-4024-8DC2-7EC13861F5D0}"/>
              </a:ext>
            </a:extLst>
          </p:cNvPr>
          <p:cNvSpPr>
            <a:spLocks noGrp="1"/>
          </p:cNvSpPr>
          <p:nvPr>
            <p:ph idx="1"/>
          </p:nvPr>
        </p:nvSpPr>
        <p:spPr>
          <a:xfrm>
            <a:off x="838200" y="1929384"/>
            <a:ext cx="10515600" cy="4251960"/>
          </a:xfrm>
        </p:spPr>
        <p:txBody>
          <a:bodyPr>
            <a:normAutofit/>
          </a:bodyPr>
          <a:lstStyle/>
          <a:p>
            <a:pPr>
              <a:buFont typeface="Wingdings" panose="05000000000000000000" pitchFamily="2" charset="2"/>
              <a:buChar char="ü"/>
            </a:pPr>
            <a:r>
              <a:rPr lang="en-US" sz="2000" b="1">
                <a:latin typeface="Arial" panose="020B0604020202020204" pitchFamily="34" charset="0"/>
                <a:ea typeface="Calibri" panose="020F0502020204030204" pitchFamily="34" charset="0"/>
              </a:rPr>
              <a:t>Agriculture: </a:t>
            </a:r>
            <a:r>
              <a:rPr lang="en-US" sz="2000">
                <a:latin typeface="Arial" panose="020B0604020202020204" pitchFamily="34" charset="0"/>
                <a:ea typeface="Calibri" panose="020F0502020204030204" pitchFamily="34" charset="0"/>
              </a:rPr>
              <a:t>Despite interventions from government, agriculture remains constrained by poor infrastructure. </a:t>
            </a:r>
          </a:p>
          <a:p>
            <a:pPr>
              <a:buFont typeface="Wingdings" panose="05000000000000000000" pitchFamily="2" charset="2"/>
              <a:buChar char="Ø"/>
            </a:pPr>
            <a:r>
              <a:rPr lang="en-US" sz="2000">
                <a:latin typeface="Arial" panose="020B0604020202020204" pitchFamily="34" charset="0"/>
                <a:ea typeface="Calibri" panose="020F0502020204030204" pitchFamily="34" charset="0"/>
              </a:rPr>
              <a:t>There are financing gaps across the value chain:</a:t>
            </a:r>
          </a:p>
          <a:p>
            <a:pPr lvl="1">
              <a:buFont typeface="Wingdings" panose="05000000000000000000" pitchFamily="2" charset="2"/>
              <a:buChar char="ü"/>
            </a:pPr>
            <a:r>
              <a:rPr lang="en-US" sz="2000">
                <a:latin typeface="Arial" panose="020B0604020202020204" pitchFamily="34" charset="0"/>
                <a:ea typeface="Calibri" panose="020F0502020204030204" pitchFamily="34" charset="0"/>
              </a:rPr>
              <a:t>Production, </a:t>
            </a:r>
          </a:p>
          <a:p>
            <a:pPr lvl="1">
              <a:buFont typeface="Wingdings" panose="05000000000000000000" pitchFamily="2" charset="2"/>
              <a:buChar char="ü"/>
            </a:pPr>
            <a:r>
              <a:rPr lang="en-US" sz="2000">
                <a:latin typeface="Arial" panose="020B0604020202020204" pitchFamily="34" charset="0"/>
                <a:ea typeface="Calibri" panose="020F0502020204030204" pitchFamily="34" charset="0"/>
              </a:rPr>
              <a:t>Processing, </a:t>
            </a:r>
          </a:p>
          <a:p>
            <a:pPr lvl="1">
              <a:buFont typeface="Wingdings" panose="05000000000000000000" pitchFamily="2" charset="2"/>
              <a:buChar char="ü"/>
            </a:pPr>
            <a:r>
              <a:rPr lang="en-US" sz="2000">
                <a:latin typeface="Arial" panose="020B0604020202020204" pitchFamily="34" charset="0"/>
                <a:ea typeface="Calibri" panose="020F0502020204030204" pitchFamily="34" charset="0"/>
              </a:rPr>
              <a:t>Packaging, </a:t>
            </a:r>
          </a:p>
          <a:p>
            <a:pPr lvl="1">
              <a:buFont typeface="Wingdings" panose="05000000000000000000" pitchFamily="2" charset="2"/>
              <a:buChar char="ü"/>
            </a:pPr>
            <a:r>
              <a:rPr lang="en-US" sz="2000">
                <a:latin typeface="Arial" panose="020B0604020202020204" pitchFamily="34" charset="0"/>
                <a:ea typeface="Calibri" panose="020F0502020204030204" pitchFamily="34" charset="0"/>
              </a:rPr>
              <a:t>Storage and </a:t>
            </a:r>
          </a:p>
          <a:p>
            <a:pPr lvl="1">
              <a:buFont typeface="Wingdings" panose="05000000000000000000" pitchFamily="2" charset="2"/>
              <a:buChar char="ü"/>
            </a:pPr>
            <a:r>
              <a:rPr lang="en-US" sz="2000">
                <a:latin typeface="Arial" panose="020B0604020202020204" pitchFamily="34" charset="0"/>
                <a:ea typeface="Calibri" panose="020F0502020204030204" pitchFamily="34" charset="0"/>
              </a:rPr>
              <a:t>Distribution</a:t>
            </a:r>
            <a:endParaRPr lang="en-US" sz="2000" b="1">
              <a:latin typeface="Arial" panose="020B0604020202020204" pitchFamily="34" charset="0"/>
              <a:cs typeface="Arial" panose="020B0604020202020204" pitchFamily="34" charset="0"/>
            </a:endParaRPr>
          </a:p>
          <a:p>
            <a:pPr>
              <a:buFont typeface="Wingdings" panose="05000000000000000000" pitchFamily="2" charset="2"/>
              <a:buChar char="ü"/>
            </a:pPr>
            <a:r>
              <a:rPr lang="en-US" sz="2000" b="1">
                <a:latin typeface="Arial" panose="020B0604020202020204" pitchFamily="34" charset="0"/>
                <a:cs typeface="Arial" panose="020B0604020202020204" pitchFamily="34" charset="0"/>
              </a:rPr>
              <a:t>Mining: </a:t>
            </a:r>
            <a:r>
              <a:rPr lang="en-US" sz="2000">
                <a:latin typeface="Arial" panose="020B0604020202020204" pitchFamily="34" charset="0"/>
                <a:cs typeface="Arial" panose="020B0604020202020204" pitchFamily="34" charset="0"/>
              </a:rPr>
              <a:t>With m</a:t>
            </a:r>
            <a:r>
              <a:rPr lang="en-US" sz="2000">
                <a:latin typeface="Arial" panose="020B0604020202020204" pitchFamily="34" charset="0"/>
                <a:ea typeface="Calibri" panose="020F0502020204030204" pitchFamily="34" charset="0"/>
                <a:cs typeface="Arial" panose="020B0604020202020204" pitchFamily="34" charset="0"/>
              </a:rPr>
              <a:t>ineral resources being discovered and exploited in various states and</a:t>
            </a:r>
            <a:r>
              <a:rPr lang="en-US" sz="2000">
                <a:latin typeface="Arial" panose="020B0604020202020204" pitchFamily="34" charset="0"/>
                <a:cs typeface="Arial" panose="020B0604020202020204" pitchFamily="34" charset="0"/>
              </a:rPr>
              <a:t> the active support of the Federal Government, this</a:t>
            </a:r>
            <a:r>
              <a:rPr lang="en-US" sz="2000">
                <a:effectLst/>
                <a:latin typeface="Arial" panose="020B0604020202020204" pitchFamily="34" charset="0"/>
                <a:ea typeface="Calibri" panose="020F0502020204030204" pitchFamily="34" charset="0"/>
                <a:cs typeface="Arial" panose="020B0604020202020204" pitchFamily="34" charset="0"/>
              </a:rPr>
              <a:t> sector is an ever-growing one. </a:t>
            </a:r>
          </a:p>
          <a:p>
            <a:pPr>
              <a:buFont typeface="Wingdings" panose="05000000000000000000" pitchFamily="2" charset="2"/>
              <a:buChar char="Ø"/>
            </a:pPr>
            <a:r>
              <a:rPr lang="en-US" sz="2000">
                <a:effectLst/>
                <a:latin typeface="Arial" panose="020B0604020202020204" pitchFamily="34" charset="0"/>
                <a:ea typeface="Calibri" panose="020F0502020204030204" pitchFamily="34" charset="0"/>
                <a:cs typeface="Arial" panose="020B0604020202020204" pitchFamily="34" charset="0"/>
              </a:rPr>
              <a:t>Mining activities require the use of specialized and general equipment which the mining firm, especially artisan miners may not have the capacity to do.</a:t>
            </a:r>
            <a:endParaRPr lang="en-US" sz="200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00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US" sz="2000" b="1"/>
          </a:p>
        </p:txBody>
      </p:sp>
    </p:spTree>
    <p:extLst>
      <p:ext uri="{BB962C8B-B14F-4D97-AF65-F5344CB8AC3E}">
        <p14:creationId xmlns:p14="http://schemas.microsoft.com/office/powerpoint/2010/main" val="670092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58260A-AC7F-4D7A-9CE7-1D331AC487D0}"/>
              </a:ext>
            </a:extLst>
          </p:cNvPr>
          <p:cNvSpPr>
            <a:spLocks noGrp="1"/>
          </p:cNvSpPr>
          <p:nvPr>
            <p:ph type="title"/>
          </p:nvPr>
        </p:nvSpPr>
        <p:spPr>
          <a:xfrm>
            <a:off x="838200" y="365125"/>
            <a:ext cx="10515600" cy="1325563"/>
          </a:xfrm>
        </p:spPr>
        <p:txBody>
          <a:bodyPr>
            <a:normAutofit/>
          </a:bodyPr>
          <a:lstStyle/>
          <a:p>
            <a:r>
              <a:rPr lang="en-US" sz="5400" dirty="0"/>
              <a:t>OVERVIEW</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A2AA8C-1559-46E7-9258-B0157BFCEA0B}"/>
              </a:ext>
            </a:extLst>
          </p:cNvPr>
          <p:cNvSpPr>
            <a:spLocks noGrp="1"/>
          </p:cNvSpPr>
          <p:nvPr>
            <p:ph idx="1"/>
          </p:nvPr>
        </p:nvSpPr>
        <p:spPr>
          <a:xfrm>
            <a:off x="838200" y="1929384"/>
            <a:ext cx="10515600" cy="4251960"/>
          </a:xfrm>
        </p:spPr>
        <p:txBody>
          <a:bodyPr>
            <a:normAutofit fontScale="92500"/>
          </a:bodyPr>
          <a:lstStyle/>
          <a:p>
            <a:r>
              <a:rPr lang="en-US" sz="1900" dirty="0">
                <a:effectLst/>
                <a:latin typeface="Arial" panose="020B0604020202020204" pitchFamily="34" charset="0"/>
                <a:ea typeface="Calibri" panose="020F0502020204030204" pitchFamily="34" charset="0"/>
                <a:cs typeface="Arial" panose="020B0604020202020204" pitchFamily="34" charset="0"/>
              </a:rPr>
              <a:t>Equipment leasing is an innovative financing alternative that has been contributing to capital formation in the global economy.</a:t>
            </a:r>
          </a:p>
          <a:p>
            <a:r>
              <a:rPr lang="en-US" sz="1900" dirty="0">
                <a:effectLst/>
                <a:latin typeface="Arial" panose="020B0604020202020204" pitchFamily="34" charset="0"/>
                <a:ea typeface="Calibri" panose="020F0502020204030204" pitchFamily="34" charset="0"/>
                <a:cs typeface="Arial" panose="020B0604020202020204" pitchFamily="34" charset="0"/>
              </a:rPr>
              <a:t> In Nigeria, the impact of leasing is glaring in all major sectors of the economy and becoming increasingly relevant in the present economic situation of the country, with the persistent rise in the prices of assets and diminishing purchasing power of the people. </a:t>
            </a:r>
          </a:p>
          <a:p>
            <a:r>
              <a:rPr lang="en-US" sz="1900" dirty="0">
                <a:effectLst/>
                <a:latin typeface="Arial" panose="020B0604020202020204" pitchFamily="34" charset="0"/>
                <a:ea typeface="Calibri" panose="020F0502020204030204" pitchFamily="34" charset="0"/>
                <a:cs typeface="Arial" panose="020B0604020202020204" pitchFamily="34" charset="0"/>
              </a:rPr>
              <a:t>The Nigerian Leasing industry continues to demonstrate its remarkable contribution to economic development and sustaining its resilience amidst challenging operating environment. </a:t>
            </a:r>
          </a:p>
          <a:p>
            <a:r>
              <a:rPr lang="en-US" sz="1900" dirty="0">
                <a:effectLst/>
                <a:latin typeface="Arial" panose="020B0604020202020204" pitchFamily="34" charset="0"/>
                <a:ea typeface="Calibri" panose="020F0502020204030204" pitchFamily="34" charset="0"/>
                <a:cs typeface="Arial" panose="020B0604020202020204" pitchFamily="34" charset="0"/>
              </a:rPr>
              <a:t>Available statistics from ELAN indicate that the leasing industry has made significant contribution to capital formation in the Nigerian economy, contributing in excess of N12 trillion in the past decade.</a:t>
            </a:r>
          </a:p>
          <a:p>
            <a:r>
              <a:rPr lang="en-US" sz="1900" dirty="0">
                <a:effectLst/>
                <a:latin typeface="Arial" panose="020B0604020202020204" pitchFamily="34" charset="0"/>
                <a:ea typeface="Calibri" panose="020F0502020204030204" pitchFamily="34" charset="0"/>
                <a:cs typeface="Arial" panose="020B0604020202020204" pitchFamily="34" charset="0"/>
              </a:rPr>
              <a:t>Oil and gas has been the dominant sector</a:t>
            </a:r>
            <a:r>
              <a:rPr lang="en-US" sz="1900" dirty="0">
                <a:latin typeface="Arial" panose="020B0604020202020204" pitchFamily="34" charset="0"/>
                <a:ea typeface="Calibri" panose="020F0502020204030204" pitchFamily="34" charset="0"/>
                <a:cs typeface="Arial" panose="020B0604020202020204" pitchFamily="34" charset="0"/>
              </a:rPr>
              <a:t> - </a:t>
            </a:r>
            <a:r>
              <a:rPr lang="en-US" sz="1900" dirty="0">
                <a:effectLst/>
                <a:latin typeface="Arial" panose="020B0604020202020204" pitchFamily="34" charset="0"/>
                <a:ea typeface="Calibri" panose="020F0502020204030204" pitchFamily="34" charset="0"/>
                <a:cs typeface="Arial" panose="020B0604020202020204" pitchFamily="34" charset="0"/>
              </a:rPr>
              <a:t>perhaps in reflection of the level of activities in the sector  - of the Nigerian economy. </a:t>
            </a:r>
          </a:p>
          <a:p>
            <a:r>
              <a:rPr lang="en-US" sz="1900" dirty="0">
                <a:effectLst/>
                <a:latin typeface="Arial" panose="020B0604020202020204" pitchFamily="34" charset="0"/>
                <a:ea typeface="Calibri" panose="020F0502020204030204" pitchFamily="34" charset="0"/>
                <a:cs typeface="Arial" panose="020B0604020202020204" pitchFamily="34" charset="0"/>
              </a:rPr>
              <a:t>Transport, Manufacturing and Agriculture are some of the traditional areas for leasing while telecommunications has been making considerable inroad over the years, especially with the deregulation of the sector.</a:t>
            </a:r>
            <a:endParaRPr lang="en-US" sz="1900" dirty="0">
              <a:latin typeface="Arial" panose="020B0604020202020204" pitchFamily="34" charset="0"/>
              <a:ea typeface="Calibri" panose="020F0502020204030204" pitchFamily="34" charset="0"/>
              <a:cs typeface="Arial" panose="020B0604020202020204" pitchFamily="34" charset="0"/>
            </a:endParaRPr>
          </a:p>
          <a:p>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900" dirty="0"/>
          </a:p>
        </p:txBody>
      </p:sp>
    </p:spTree>
    <p:extLst>
      <p:ext uri="{BB962C8B-B14F-4D97-AF65-F5344CB8AC3E}">
        <p14:creationId xmlns:p14="http://schemas.microsoft.com/office/powerpoint/2010/main" val="2721086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E0F5DD-CD50-458F-8BDC-A1D10C31256B}"/>
              </a:ext>
            </a:extLst>
          </p:cNvPr>
          <p:cNvSpPr>
            <a:spLocks noGrp="1"/>
          </p:cNvSpPr>
          <p:nvPr>
            <p:ph type="title"/>
          </p:nvPr>
        </p:nvSpPr>
        <p:spPr>
          <a:xfrm>
            <a:off x="841248" y="548640"/>
            <a:ext cx="3600860" cy="5431536"/>
          </a:xfrm>
        </p:spPr>
        <p:txBody>
          <a:bodyPr>
            <a:normAutofit/>
          </a:bodyPr>
          <a:lstStyle/>
          <a:p>
            <a:r>
              <a:rPr lang="en-US" sz="3800"/>
              <a:t>EMERGING OPPORTUNITIES CONT’D…</a:t>
            </a:r>
          </a:p>
        </p:txBody>
      </p:sp>
      <p:sp>
        <p:nvSpPr>
          <p:cNvPr id="1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842FB0-492F-4024-8DC2-7EC13861F5D0}"/>
              </a:ext>
            </a:extLst>
          </p:cNvPr>
          <p:cNvSpPr>
            <a:spLocks noGrp="1"/>
          </p:cNvSpPr>
          <p:nvPr>
            <p:ph idx="1"/>
          </p:nvPr>
        </p:nvSpPr>
        <p:spPr>
          <a:xfrm>
            <a:off x="5126418" y="552091"/>
            <a:ext cx="6224335" cy="5431536"/>
          </a:xfrm>
        </p:spPr>
        <p:txBody>
          <a:bodyPr anchor="ctr">
            <a:normAutofit/>
          </a:bodyPr>
          <a:lstStyle/>
          <a:p>
            <a:pPr>
              <a:buFont typeface="Wingdings" panose="05000000000000000000" pitchFamily="2" charset="2"/>
              <a:buChar char="ü"/>
            </a:pPr>
            <a:r>
              <a:rPr lang="en-US" sz="2200" b="1">
                <a:latin typeface="Arial" panose="020B0604020202020204" pitchFamily="34" charset="0"/>
                <a:ea typeface="Calibri" panose="020F0502020204030204" pitchFamily="34" charset="0"/>
                <a:cs typeface="Arial" panose="020B0604020202020204" pitchFamily="34" charset="0"/>
              </a:rPr>
              <a:t>I</a:t>
            </a:r>
            <a:r>
              <a:rPr lang="en-US" sz="2200" b="1">
                <a:effectLst/>
                <a:latin typeface="Arial" panose="020B0604020202020204" pitchFamily="34" charset="0"/>
                <a:ea typeface="Calibri" panose="020F0502020204030204" pitchFamily="34" charset="0"/>
                <a:cs typeface="Arial" panose="020B0604020202020204" pitchFamily="34" charset="0"/>
              </a:rPr>
              <a:t>nformation and Communication Technology (</a:t>
            </a:r>
            <a:r>
              <a:rPr lang="en-US" sz="2200" b="1">
                <a:latin typeface="Arial" panose="020B0604020202020204" pitchFamily="34" charset="0"/>
                <a:cs typeface="Arial" panose="020B0604020202020204" pitchFamily="34" charset="0"/>
              </a:rPr>
              <a:t>ICT): </a:t>
            </a:r>
            <a:r>
              <a:rPr lang="en-US" sz="2200">
                <a:latin typeface="Arial" panose="020B0604020202020204" pitchFamily="34" charset="0"/>
                <a:cs typeface="Arial" panose="020B0604020202020204" pitchFamily="34" charset="0"/>
              </a:rPr>
              <a:t>D</a:t>
            </a:r>
            <a:r>
              <a:rPr lang="en-US" sz="2200">
                <a:effectLst/>
                <a:latin typeface="Arial" panose="020B0604020202020204" pitchFamily="34" charset="0"/>
                <a:ea typeface="Calibri" panose="020F0502020204030204" pitchFamily="34" charset="0"/>
                <a:cs typeface="Arial" panose="020B0604020202020204" pitchFamily="34" charset="0"/>
              </a:rPr>
              <a:t>eveloping Nigeria’s Digital Economy has positively impacted the contribution of the ICT sector to National GDP. </a:t>
            </a:r>
          </a:p>
          <a:p>
            <a:pPr>
              <a:buFont typeface="Wingdings" panose="05000000000000000000" pitchFamily="2" charset="2"/>
              <a:buChar char="Ø"/>
            </a:pPr>
            <a:r>
              <a:rPr lang="en-US" sz="2200">
                <a:effectLst/>
                <a:latin typeface="Arial" panose="020B0604020202020204" pitchFamily="34" charset="0"/>
                <a:ea typeface="Calibri" panose="020F0502020204030204" pitchFamily="34" charset="0"/>
                <a:cs typeface="Arial" panose="020B0604020202020204" pitchFamily="34" charset="0"/>
              </a:rPr>
              <a:t>The sector has grown from less than 1% in 2001 to 17.92% of GDP in Q2 2021. </a:t>
            </a:r>
          </a:p>
          <a:p>
            <a:pPr>
              <a:buFont typeface="Wingdings" panose="05000000000000000000" pitchFamily="2" charset="2"/>
              <a:buChar char="Ø"/>
            </a:pPr>
            <a:r>
              <a:rPr lang="en-US" sz="2200">
                <a:latin typeface="Arial" panose="020B0604020202020204" pitchFamily="34" charset="0"/>
                <a:ea typeface="Calibri" panose="020F0502020204030204" pitchFamily="34" charset="0"/>
                <a:cs typeface="Arial" panose="020B0604020202020204" pitchFamily="34" charset="0"/>
              </a:rPr>
              <a:t>Nigeria is</a:t>
            </a:r>
            <a:r>
              <a:rPr lang="en-US" sz="2200">
                <a:effectLst/>
                <a:latin typeface="Arial" panose="020B0604020202020204" pitchFamily="34" charset="0"/>
                <a:ea typeface="Calibri" panose="020F0502020204030204" pitchFamily="34" charset="0"/>
                <a:cs typeface="Arial" panose="020B0604020202020204" pitchFamily="34" charset="0"/>
              </a:rPr>
              <a:t> Africa’s biggest technology market and accounts for 23% of internet users in Africa with 122million people. </a:t>
            </a:r>
          </a:p>
          <a:p>
            <a:pPr>
              <a:buFont typeface="Wingdings" panose="05000000000000000000" pitchFamily="2" charset="2"/>
              <a:buChar char="Ø"/>
            </a:pPr>
            <a:r>
              <a:rPr lang="en-US" sz="2200">
                <a:effectLst/>
                <a:latin typeface="Arial" panose="020B0604020202020204" pitchFamily="34" charset="0"/>
                <a:ea typeface="Calibri" panose="020F0502020204030204" pitchFamily="34" charset="0"/>
                <a:cs typeface="Arial" panose="020B0604020202020204" pitchFamily="34" charset="0"/>
              </a:rPr>
              <a:t>It also has the largest number of telecommunication subscribers, with tele-density figure of almost 90 percent. </a:t>
            </a:r>
          </a:p>
          <a:p>
            <a:pPr>
              <a:buFont typeface="Wingdings" panose="05000000000000000000" pitchFamily="2" charset="2"/>
              <a:buChar char="Ø"/>
            </a:pPr>
            <a:r>
              <a:rPr lang="en-US" sz="2200">
                <a:effectLst/>
                <a:latin typeface="Arial" panose="020B0604020202020204" pitchFamily="34" charset="0"/>
                <a:ea typeface="Calibri" panose="020F0502020204030204" pitchFamily="34" charset="0"/>
                <a:cs typeface="Arial" panose="020B0604020202020204" pitchFamily="34" charset="0"/>
              </a:rPr>
              <a:t>The provision of telecom infrastructure and ancillary equipment provides a viable market for leasing.</a:t>
            </a:r>
          </a:p>
          <a:p>
            <a:endParaRPr lang="en-US" sz="220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US" sz="2200" b="1"/>
          </a:p>
        </p:txBody>
      </p:sp>
    </p:spTree>
    <p:extLst>
      <p:ext uri="{BB962C8B-B14F-4D97-AF65-F5344CB8AC3E}">
        <p14:creationId xmlns:p14="http://schemas.microsoft.com/office/powerpoint/2010/main" val="315544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99547C-CA29-47BA-8EDD-8AC3FDF0DE7A}"/>
              </a:ext>
            </a:extLst>
          </p:cNvPr>
          <p:cNvSpPr>
            <a:spLocks noGrp="1"/>
          </p:cNvSpPr>
          <p:nvPr>
            <p:ph type="title"/>
          </p:nvPr>
        </p:nvSpPr>
        <p:spPr>
          <a:xfrm>
            <a:off x="686834" y="1153572"/>
            <a:ext cx="3200400" cy="4461163"/>
          </a:xfrm>
        </p:spPr>
        <p:txBody>
          <a:bodyPr>
            <a:normAutofit/>
          </a:bodyPr>
          <a:lstStyle/>
          <a:p>
            <a:r>
              <a:rPr lang="en-US" sz="3400">
                <a:solidFill>
                  <a:srgbClr val="FFFFFF"/>
                </a:solidFill>
              </a:rPr>
              <a:t>HARNESSING THE OPPORTUNITIES</a:t>
            </a:r>
            <a:br>
              <a:rPr lang="en-US" sz="3400">
                <a:solidFill>
                  <a:srgbClr val="FFFFFF"/>
                </a:solidFill>
              </a:rPr>
            </a:br>
            <a:endParaRPr lang="en-US" sz="3400">
              <a:solidFill>
                <a:srgbClr val="FFFFFF"/>
              </a:solidFill>
            </a:endParaRP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17BB50E-99D1-44F6-906A-A43ED5BA497A}"/>
              </a:ext>
            </a:extLst>
          </p:cNvPr>
          <p:cNvSpPr>
            <a:spLocks noGrp="1"/>
          </p:cNvSpPr>
          <p:nvPr>
            <p:ph idx="1"/>
          </p:nvPr>
        </p:nvSpPr>
        <p:spPr>
          <a:xfrm>
            <a:off x="4447308" y="591344"/>
            <a:ext cx="6906491" cy="5585619"/>
          </a:xfrm>
        </p:spPr>
        <p:txBody>
          <a:bodyPr anchor="ctr">
            <a:normAutofit/>
          </a:bodyPr>
          <a:lstStyle/>
          <a:p>
            <a:pPr marL="0" indent="0">
              <a:buNone/>
            </a:pPr>
            <a:r>
              <a:rPr lang="en-US" sz="1800" b="1" dirty="0">
                <a:latin typeface="Arial" panose="020B0604020202020204" pitchFamily="34" charset="0"/>
                <a:cs typeface="Arial" panose="020B0604020202020204" pitchFamily="34" charset="0"/>
              </a:rPr>
              <a:t>CONSTRAINTS</a:t>
            </a:r>
          </a:p>
          <a:p>
            <a:pPr marL="0" indent="0">
              <a:buNone/>
            </a:pPr>
            <a:r>
              <a:rPr lang="en-US" sz="1800" dirty="0">
                <a:latin typeface="Arial" panose="020B0604020202020204" pitchFamily="34" charset="0"/>
                <a:cs typeface="Arial" panose="020B0604020202020204" pitchFamily="34" charset="0"/>
              </a:rPr>
              <a:t>There are a number of constraints that may affect the effective harnessing of opportunities in the leasing industry.</a:t>
            </a:r>
          </a:p>
          <a:p>
            <a:r>
              <a:rPr lang="en-US" sz="1800" b="1" dirty="0">
                <a:latin typeface="Arial" panose="020B0604020202020204" pitchFamily="34" charset="0"/>
                <a:cs typeface="Arial" panose="020B0604020202020204" pitchFamily="34" charset="0"/>
              </a:rPr>
              <a:t>Funding: </a:t>
            </a:r>
            <a:r>
              <a:rPr lang="en-US" sz="1800" dirty="0">
                <a:latin typeface="Arial" panose="020B0604020202020204" pitchFamily="34" charset="0"/>
                <a:cs typeface="Arial" panose="020B0604020202020204" pitchFamily="34" charset="0"/>
              </a:rPr>
              <a:t>Sources and availability are restrictive, worsened by the cost of funds and increasing cost of assets.</a:t>
            </a:r>
          </a:p>
          <a:p>
            <a:r>
              <a:rPr lang="en-US" sz="1800" b="1" dirty="0">
                <a:latin typeface="Arial" panose="020B0604020202020204" pitchFamily="34" charset="0"/>
                <a:cs typeface="Arial" panose="020B0604020202020204" pitchFamily="34" charset="0"/>
              </a:rPr>
              <a:t>Knowledge gap:</a:t>
            </a:r>
            <a:r>
              <a:rPr lang="en-US" sz="1800" dirty="0">
                <a:latin typeface="Arial" panose="020B0604020202020204" pitchFamily="34" charset="0"/>
                <a:cs typeface="Arial" panose="020B0604020202020204" pitchFamily="34" charset="0"/>
              </a:rPr>
              <a:t> There is dearth of knowledge of the risk and market dynamics of various sectors and specialized assets. Even with knowledge and experience, the high risk profile of some markets and specialized equipment, deter further investment and participation.</a:t>
            </a:r>
          </a:p>
          <a:p>
            <a:r>
              <a:rPr lang="en-US" sz="1800" b="1" dirty="0">
                <a:latin typeface="Arial" panose="020B0604020202020204" pitchFamily="34" charset="0"/>
                <a:cs typeface="Arial" panose="020B0604020202020204" pitchFamily="34" charset="0"/>
              </a:rPr>
              <a:t>Leasing Infrastructure:  </a:t>
            </a:r>
            <a:r>
              <a:rPr lang="en-US" sz="1800" dirty="0">
                <a:latin typeface="Arial" panose="020B0604020202020204" pitchFamily="34" charset="0"/>
                <a:cs typeface="Arial" panose="020B0604020202020204" pitchFamily="34" charset="0"/>
              </a:rPr>
              <a:t>The legal and regulatory mechanisms to support activities in the industry is not adequate especially in the areas of taxation and enforcement of rights.</a:t>
            </a:r>
          </a:p>
          <a:p>
            <a:r>
              <a:rPr lang="en-US" sz="1800" b="1" dirty="0">
                <a:latin typeface="Arial" panose="020B0604020202020204" pitchFamily="34" charset="0"/>
                <a:cs typeface="Arial" panose="020B0604020202020204" pitchFamily="34" charset="0"/>
              </a:rPr>
              <a:t>General Operating Environment: </a:t>
            </a:r>
            <a:r>
              <a:rPr lang="en-US" sz="1800" dirty="0">
                <a:latin typeface="Arial" panose="020B0604020202020204" pitchFamily="34" charset="0"/>
                <a:cs typeface="Arial" panose="020B0604020202020204" pitchFamily="34" charset="0"/>
              </a:rPr>
              <a:t>This includes poor security and difficulty in the ease of doing business.</a:t>
            </a:r>
          </a:p>
          <a:p>
            <a:r>
              <a:rPr lang="en-US" sz="1800" b="1" dirty="0">
                <a:latin typeface="Arial" panose="020B0604020202020204" pitchFamily="34" charset="0"/>
                <a:cs typeface="Arial" panose="020B0604020202020204" pitchFamily="34" charset="0"/>
              </a:rPr>
              <a:t>Low Level of Awareness of Leasing Products: </a:t>
            </a:r>
            <a:r>
              <a:rPr lang="en-US" sz="1800" dirty="0">
                <a:latin typeface="Arial" panose="020B0604020202020204" pitchFamily="34" charset="0"/>
                <a:cs typeface="Arial" panose="020B0604020202020204" pitchFamily="34" charset="0"/>
              </a:rPr>
              <a:t>This affects patronage. </a:t>
            </a:r>
          </a:p>
        </p:txBody>
      </p:sp>
    </p:spTree>
    <p:extLst>
      <p:ext uri="{BB962C8B-B14F-4D97-AF65-F5344CB8AC3E}">
        <p14:creationId xmlns:p14="http://schemas.microsoft.com/office/powerpoint/2010/main" val="2962237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Venn Diagram copy 1"/>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9AB4C8-9178-4F7A-8404-6890510B5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ody text copy copy 10"/>
          <p:cNvSpPr/>
          <p:nvPr/>
        </p:nvSpPr>
        <p:spPr>
          <a:xfrm>
            <a:off x="638881" y="457201"/>
            <a:ext cx="10909640" cy="1832654"/>
          </a:xfrm>
          <a:prstGeom prst="rect">
            <a:avLst/>
          </a:prstGeom>
        </p:spPr>
        <p:txBody>
          <a:bodyPr spcFirstLastPara="0" vert="horz" lIns="91440" tIns="45720" rIns="91440" bIns="45720" rtlCol="0" anchor="b">
            <a:normAutofit/>
          </a:bodyPr>
          <a:lstStyle/>
          <a:p>
            <a:pPr algn="ctr">
              <a:lnSpc>
                <a:spcPct val="90000"/>
              </a:lnSpc>
              <a:spcBef>
                <a:spcPct val="0"/>
              </a:spcBef>
              <a:spcAft>
                <a:spcPts val="600"/>
              </a:spcAft>
            </a:pPr>
            <a:r>
              <a:rPr lang="en-US" sz="6100" b="1" kern="1200">
                <a:solidFill>
                  <a:schemeClr val="tx1"/>
                </a:solidFill>
                <a:latin typeface="+mj-lt"/>
                <a:ea typeface="+mj-ea"/>
                <a:cs typeface="+mj-cs"/>
              </a:rPr>
              <a:t>Strategies - </a:t>
            </a:r>
            <a:r>
              <a:rPr lang="en-US" sz="6100" kern="1200">
                <a:solidFill>
                  <a:schemeClr val="tx1"/>
                </a:solidFill>
                <a:latin typeface="+mj-lt"/>
                <a:ea typeface="+mj-ea"/>
                <a:cs typeface="+mj-cs"/>
              </a:rPr>
              <a:t>if not this, then what? </a:t>
            </a:r>
          </a:p>
        </p:txBody>
      </p:sp>
      <p:sp>
        <p:nvSpPr>
          <p:cNvPr id="10" name="sketch line">
            <a:extLst>
              <a:ext uri="{FF2B5EF4-FFF2-40B4-BE49-F238E27FC236}">
                <a16:creationId xmlns:a16="http://schemas.microsoft.com/office/drawing/2014/main" id="{4CFDFB37-4BC7-42C6-915D-A6609139B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234391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Table 1"/>
          <p:cNvPicPr/>
          <p:nvPr/>
        </p:nvPicPr>
        <p:blipFill rotWithShape="1">
          <a:blip r:embed="rId3"/>
          <a:stretch>
            <a:fillRect/>
          </a:stretch>
        </p:blipFill>
        <p:spPr>
          <a:xfrm>
            <a:off x="859971" y="2569029"/>
            <a:ext cx="10374086" cy="3871395"/>
          </a:xfrm>
          <a:prstGeom prst="rect">
            <a:avLst/>
          </a:prstGeom>
        </p:spPr>
      </p:pic>
    </p:spTree>
    <p:extLst>
      <p:ext uri="{BB962C8B-B14F-4D97-AF65-F5344CB8AC3E}">
        <p14:creationId xmlns:p14="http://schemas.microsoft.com/office/powerpoint/2010/main" val="1800878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B17B88-57DA-48B3-AE95-515F0E1BC646}"/>
              </a:ext>
            </a:extLst>
          </p:cNvPr>
          <p:cNvSpPr>
            <a:spLocks noGrp="1"/>
          </p:cNvSpPr>
          <p:nvPr>
            <p:ph type="title"/>
          </p:nvPr>
        </p:nvSpPr>
        <p:spPr>
          <a:xfrm>
            <a:off x="838200" y="365125"/>
            <a:ext cx="10515600" cy="1325563"/>
          </a:xfrm>
        </p:spPr>
        <p:txBody>
          <a:bodyPr>
            <a:normAutofit/>
          </a:bodyPr>
          <a:lstStyle/>
          <a:p>
            <a:r>
              <a:rPr lang="en-US" sz="4600" b="1"/>
              <a:t>STRATEGIES TO HARNESS OPPORTUNITIES</a:t>
            </a:r>
            <a:endParaRPr lang="en-GB" sz="4600" b="1"/>
          </a:p>
        </p:txBody>
      </p:sp>
      <p:sp>
        <p:nvSpPr>
          <p:cNvPr id="4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78E6E90-F414-4396-A717-AAD5759C5678}"/>
              </a:ext>
            </a:extLst>
          </p:cNvPr>
          <p:cNvSpPr>
            <a:spLocks noGrp="1"/>
          </p:cNvSpPr>
          <p:nvPr>
            <p:ph idx="1"/>
          </p:nvPr>
        </p:nvSpPr>
        <p:spPr>
          <a:xfrm>
            <a:off x="838200" y="1929384"/>
            <a:ext cx="10515600" cy="4251960"/>
          </a:xfrm>
        </p:spPr>
        <p:txBody>
          <a:bodyPr>
            <a:normAutofit/>
          </a:bodyPr>
          <a:lstStyle/>
          <a:p>
            <a:pPr marL="0" indent="0">
              <a:buNone/>
            </a:pPr>
            <a:r>
              <a:rPr lang="en-US" sz="1700" b="1"/>
              <a:t>Leasing firms should look at their current strategy and how it fits to rapidly changing times. </a:t>
            </a:r>
          </a:p>
          <a:p>
            <a:pPr marL="0" indent="0">
              <a:buNone/>
            </a:pPr>
            <a:r>
              <a:rPr lang="en-US" sz="1700"/>
              <a:t>To be able to harness both existing and emerging opportunities the following strategies should be adopted:</a:t>
            </a:r>
          </a:p>
          <a:p>
            <a:r>
              <a:rPr lang="en-US" sz="1700"/>
              <a:t>Reconcile (any) inconsistencies in the roles and functions of the Leasing Registration Authority provided for by the Equipment and Leasing Act of 2015, the Central Bank under the Central Bank Act and BOFIA, and the National Collateral Registry (for movable assets) established under the Secured Transactions in Movable Asset Act (STMA)’ </a:t>
            </a:r>
          </a:p>
          <a:p>
            <a:r>
              <a:rPr lang="en-US" sz="1700"/>
              <a:t>Focus on the strategic leasing opportunities brought about by business openings that are as a result of the on-set of the pandemic:</a:t>
            </a:r>
          </a:p>
          <a:p>
            <a:pPr lvl="1"/>
            <a:r>
              <a:rPr lang="en-US" sz="1700"/>
              <a:t>Finance Lease of technology equipment - Laptops, desktops, servers, networking equipment, printers and multi-function devices and telephony equipment.</a:t>
            </a:r>
          </a:p>
          <a:p>
            <a:pPr lvl="1"/>
            <a:r>
              <a:rPr lang="en-US" sz="1700"/>
              <a:t>Lease of capital assets and specialized equipment used in the agriculture, manufacturing and construction sectors of the economy </a:t>
            </a:r>
          </a:p>
          <a:p>
            <a:pPr lvl="1"/>
            <a:r>
              <a:rPr lang="en-US" sz="1700"/>
              <a:t>Important business and life saving equipment that are specialized and expensive however, may be infrequently used by a singular/particular firm – Medical equipment, Pool vehicles, Logistics Trucks etc.</a:t>
            </a:r>
            <a:endParaRPr lang="en-GB" sz="1700" dirty="0"/>
          </a:p>
        </p:txBody>
      </p:sp>
    </p:spTree>
    <p:extLst>
      <p:ext uri="{BB962C8B-B14F-4D97-AF65-F5344CB8AC3E}">
        <p14:creationId xmlns:p14="http://schemas.microsoft.com/office/powerpoint/2010/main" val="463710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52D52D-BEAB-421E-8128-3AE30ACE5B57}"/>
              </a:ext>
            </a:extLst>
          </p:cNvPr>
          <p:cNvSpPr>
            <a:spLocks noGrp="1"/>
          </p:cNvSpPr>
          <p:nvPr>
            <p:ph type="title"/>
          </p:nvPr>
        </p:nvSpPr>
        <p:spPr>
          <a:xfrm>
            <a:off x="838200" y="365125"/>
            <a:ext cx="10515600" cy="1325563"/>
          </a:xfrm>
        </p:spPr>
        <p:txBody>
          <a:bodyPr>
            <a:normAutofit/>
          </a:bodyPr>
          <a:lstStyle/>
          <a:p>
            <a:r>
              <a:rPr lang="en-US" sz="4200" b="1"/>
              <a:t>STRATEGIES TO HARNESS OPPORTUNITIES CONT’D…</a:t>
            </a:r>
            <a:endParaRPr lang="en-GB" sz="4200" b="1"/>
          </a:p>
        </p:txBody>
      </p:sp>
      <p:sp>
        <p:nvSpPr>
          <p:cNvPr id="3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64D31D7-D8B3-46D4-B6AA-D22AD4AC0A8C}"/>
              </a:ext>
            </a:extLst>
          </p:cNvPr>
          <p:cNvSpPr>
            <a:spLocks noGrp="1"/>
          </p:cNvSpPr>
          <p:nvPr>
            <p:ph idx="1"/>
          </p:nvPr>
        </p:nvSpPr>
        <p:spPr>
          <a:xfrm>
            <a:off x="838200" y="1929384"/>
            <a:ext cx="10515600" cy="4251960"/>
          </a:xfrm>
        </p:spPr>
        <p:txBody>
          <a:bodyPr>
            <a:normAutofit/>
          </a:bodyPr>
          <a:lstStyle/>
          <a:p>
            <a:r>
              <a:rPr lang="en-US" sz="2200"/>
              <a:t>Strategically deploy a Leasing company’s delivery of new propositions that will enable the Lessors:</a:t>
            </a:r>
          </a:p>
          <a:p>
            <a:pPr lvl="1"/>
            <a:r>
              <a:rPr lang="en-US" sz="2200"/>
              <a:t>Provide additional service bundles which will form part of their core offering. For instance, providing advisory services.</a:t>
            </a:r>
          </a:p>
          <a:p>
            <a:pPr lvl="1"/>
            <a:r>
              <a:rPr lang="en-US" sz="2200"/>
              <a:t>Understand that the digital ecosystems around the equipment and services provided will increasingly generate large amounts of data. The Retrieval of this data, ensuring data integrity and quality and the monetization of the data automatically becomes a strategy narrative. </a:t>
            </a:r>
          </a:p>
          <a:p>
            <a:pPr lvl="1"/>
            <a:r>
              <a:rPr lang="en-US" sz="2200"/>
              <a:t>Ensure operational excellence and free up sufficient capital to conduct the necessary investments for growth and development. To do this, leasing companies need to restructure for scale, while seeking consolidation in existing channels and scaling up new channels. </a:t>
            </a:r>
            <a:endParaRPr lang="en-GB" sz="2200"/>
          </a:p>
        </p:txBody>
      </p:sp>
    </p:spTree>
    <p:extLst>
      <p:ext uri="{BB962C8B-B14F-4D97-AF65-F5344CB8AC3E}">
        <p14:creationId xmlns:p14="http://schemas.microsoft.com/office/powerpoint/2010/main" val="968848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3A5424-3747-434D-B07D-FF7C18EDDC2D}"/>
              </a:ext>
            </a:extLst>
          </p:cNvPr>
          <p:cNvSpPr>
            <a:spLocks noGrp="1"/>
          </p:cNvSpPr>
          <p:nvPr>
            <p:ph type="title"/>
          </p:nvPr>
        </p:nvSpPr>
        <p:spPr>
          <a:xfrm>
            <a:off x="838200" y="365125"/>
            <a:ext cx="10515600" cy="1325563"/>
          </a:xfrm>
        </p:spPr>
        <p:txBody>
          <a:bodyPr>
            <a:normAutofit/>
          </a:bodyPr>
          <a:lstStyle/>
          <a:p>
            <a:r>
              <a:rPr lang="en-US" sz="4200" b="1"/>
              <a:t>STRATEGIES TO HARNESS OPPORTUNITIES CONT’D…</a:t>
            </a:r>
            <a:endParaRPr lang="en-GB" sz="4200" b="1"/>
          </a:p>
        </p:txBody>
      </p:sp>
      <p:sp>
        <p:nvSpPr>
          <p:cNvPr id="2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5F8102D-60C3-4CBE-B203-4B5FD4864348}"/>
              </a:ext>
            </a:extLst>
          </p:cNvPr>
          <p:cNvSpPr>
            <a:spLocks noGrp="1"/>
          </p:cNvSpPr>
          <p:nvPr>
            <p:ph idx="1"/>
          </p:nvPr>
        </p:nvSpPr>
        <p:spPr>
          <a:xfrm>
            <a:off x="838200" y="1929384"/>
            <a:ext cx="10515600" cy="4251960"/>
          </a:xfrm>
        </p:spPr>
        <p:txBody>
          <a:bodyPr>
            <a:normAutofit/>
          </a:bodyPr>
          <a:lstStyle/>
          <a:p>
            <a:r>
              <a:rPr lang="en-US" sz="2200"/>
              <a:t>Monitor allocation and budgetary trends to determine resource distribution to key developmental sectors of the economy.</a:t>
            </a:r>
          </a:p>
          <a:p>
            <a:r>
              <a:rPr lang="en-US" sz="2200"/>
              <a:t>Close the financing gap by partnering with the CBN in its agriculture and MSME intervention schemes.</a:t>
            </a:r>
          </a:p>
          <a:p>
            <a:r>
              <a:rPr lang="en-US" sz="2200"/>
              <a:t>Advocate for the establishment of a National Funding Structure from government. For example, establishment of a National Lease Fund. This will improve access to expensive and/or specialized equipment for the private sector.</a:t>
            </a:r>
          </a:p>
          <a:p>
            <a:r>
              <a:rPr lang="en-US" sz="2200"/>
              <a:t>Advocate to gain access to potentially idle funds such as the National Pension Fund (NPF)</a:t>
            </a:r>
          </a:p>
          <a:p>
            <a:r>
              <a:rPr lang="en-GB" sz="2200"/>
              <a:t>Encourage collaboration amongst lessors for syndicate funding of lease equipment for large projects such as the provision of transportation and logistics for the Oil and Gas sector, Mining etc.</a:t>
            </a:r>
          </a:p>
        </p:txBody>
      </p:sp>
    </p:spTree>
    <p:extLst>
      <p:ext uri="{BB962C8B-B14F-4D97-AF65-F5344CB8AC3E}">
        <p14:creationId xmlns:p14="http://schemas.microsoft.com/office/powerpoint/2010/main" val="410237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8C0703-0EF8-4AAB-B450-00607496C0D0}"/>
              </a:ext>
            </a:extLst>
          </p:cNvPr>
          <p:cNvSpPr>
            <a:spLocks noGrp="1"/>
          </p:cNvSpPr>
          <p:nvPr>
            <p:ph type="title"/>
          </p:nvPr>
        </p:nvSpPr>
        <p:spPr>
          <a:xfrm>
            <a:off x="643467" y="321734"/>
            <a:ext cx="10905066" cy="1135737"/>
          </a:xfrm>
        </p:spPr>
        <p:txBody>
          <a:bodyPr>
            <a:normAutofit/>
          </a:bodyPr>
          <a:lstStyle/>
          <a:p>
            <a:r>
              <a:rPr lang="en-US" sz="3600" b="1" dirty="0"/>
              <a:t>STRATEGIES TO HARNESS OPPORTUNITIES CONT’D…</a:t>
            </a:r>
            <a:endParaRPr lang="en-US" sz="3600" dirty="0"/>
          </a:p>
        </p:txBody>
      </p:sp>
      <p:pic>
        <p:nvPicPr>
          <p:cNvPr id="6" name="Picture 5">
            <a:extLst>
              <a:ext uri="{FF2B5EF4-FFF2-40B4-BE49-F238E27FC236}">
                <a16:creationId xmlns:a16="http://schemas.microsoft.com/office/drawing/2014/main" id="{E003D4F9-9A87-4CCC-9373-C337CBA5222F}"/>
              </a:ext>
            </a:extLst>
          </p:cNvPr>
          <p:cNvPicPr>
            <a:picLocks noChangeAspect="1"/>
          </p:cNvPicPr>
          <p:nvPr/>
        </p:nvPicPr>
        <p:blipFill rotWithShape="1">
          <a:blip r:embed="rId2"/>
          <a:srcRect l="35586" r="23042"/>
          <a:stretch/>
        </p:blipFill>
        <p:spPr>
          <a:xfrm>
            <a:off x="7777393" y="1976277"/>
            <a:ext cx="4414606" cy="4881723"/>
          </a:xfrm>
          <a:custGeom>
            <a:avLst/>
            <a:gdLst/>
            <a:ahLst/>
            <a:cxnLst/>
            <a:rect l="l" t="t" r="r" b="b"/>
            <a:pathLst>
              <a:path w="4414606" h="4881723">
                <a:moveTo>
                  <a:pt x="3151661" y="0"/>
                </a:moveTo>
                <a:lnTo>
                  <a:pt x="4414606" y="1262946"/>
                </a:lnTo>
                <a:lnTo>
                  <a:pt x="4414606" y="4881723"/>
                </a:lnTo>
                <a:lnTo>
                  <a:pt x="1730061" y="4881723"/>
                </a:lnTo>
                <a:lnTo>
                  <a:pt x="0" y="3151662"/>
                </a:lnTo>
                <a:close/>
              </a:path>
            </a:pathLst>
          </a:custGeom>
        </p:spPr>
      </p:pic>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D1DA4FD-E43C-4D8D-8431-B80E13763922}"/>
              </a:ext>
            </a:extLst>
          </p:cNvPr>
          <p:cNvGraphicFramePr>
            <a:graphicFrameLocks noGrp="1"/>
          </p:cNvGraphicFramePr>
          <p:nvPr>
            <p:ph idx="1"/>
            <p:extLst>
              <p:ext uri="{D42A27DB-BD31-4B8C-83A1-F6EECF244321}">
                <p14:modId xmlns:p14="http://schemas.microsoft.com/office/powerpoint/2010/main" val="1891653032"/>
              </p:ext>
            </p:extLst>
          </p:nvPr>
        </p:nvGraphicFramePr>
        <p:xfrm>
          <a:off x="643469" y="1295240"/>
          <a:ext cx="7133923" cy="5241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9325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C2E1791-320B-4350-9375-934F34FE4A6F}"/>
              </a:ext>
            </a:extLst>
          </p:cNvPr>
          <p:cNvSpPr>
            <a:spLocks noGrp="1"/>
          </p:cNvSpPr>
          <p:nvPr>
            <p:ph type="title"/>
          </p:nvPr>
        </p:nvSpPr>
        <p:spPr>
          <a:xfrm>
            <a:off x="838200" y="365125"/>
            <a:ext cx="10515600" cy="1325563"/>
          </a:xfrm>
        </p:spPr>
        <p:txBody>
          <a:bodyPr>
            <a:normAutofit/>
          </a:bodyPr>
          <a:lstStyle/>
          <a:p>
            <a:r>
              <a:rPr lang="en-US" b="1"/>
              <a:t>STRATEGIES TO HARNESS OPPORTUNITIES CONT’D…</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A4372FE-B2C3-4D96-A031-803B3A1CBB32}"/>
              </a:ext>
            </a:extLst>
          </p:cNvPr>
          <p:cNvSpPr>
            <a:spLocks noGrp="1"/>
          </p:cNvSpPr>
          <p:nvPr>
            <p:ph idx="1"/>
          </p:nvPr>
        </p:nvSpPr>
        <p:spPr>
          <a:xfrm>
            <a:off x="838200" y="1825625"/>
            <a:ext cx="10515600" cy="4351338"/>
          </a:xfrm>
        </p:spPr>
        <p:txBody>
          <a:bodyPr>
            <a:normAutofit/>
          </a:bodyPr>
          <a:lstStyle/>
          <a:p>
            <a:r>
              <a:rPr lang="en-US" sz="1500" b="1" i="1">
                <a:effectLst/>
                <a:latin typeface="Arial" panose="020B0604020202020204" pitchFamily="34" charset="0"/>
                <a:ea typeface="Calibri" panose="020F0502020204030204" pitchFamily="34" charset="0"/>
                <a:cs typeface="Arial" panose="020B0604020202020204" pitchFamily="34" charset="0"/>
              </a:rPr>
              <a:t>Maintaining </a:t>
            </a:r>
            <a:r>
              <a:rPr lang="en-US" sz="1500" b="1" i="1">
                <a:latin typeface="Arial" panose="020B0604020202020204" pitchFamily="34" charset="0"/>
                <a:ea typeface="Calibri" panose="020F0502020204030204" pitchFamily="34" charset="0"/>
                <a:cs typeface="Arial" panose="020B0604020202020204" pitchFamily="34" charset="0"/>
              </a:rPr>
              <a:t>and </a:t>
            </a:r>
            <a:r>
              <a:rPr lang="en-US" sz="1500" b="1" i="1">
                <a:effectLst/>
                <a:latin typeface="Arial" panose="020B0604020202020204" pitchFamily="34" charset="0"/>
                <a:ea typeface="Calibri" panose="020F0502020204030204" pitchFamily="34" charset="0"/>
                <a:cs typeface="Arial" panose="020B0604020202020204" pitchFamily="34" charset="0"/>
              </a:rPr>
              <a:t>improving portfolio quality while keeping the balance: </a:t>
            </a:r>
          </a:p>
          <a:p>
            <a:pPr marL="0" indent="0">
              <a:buNone/>
            </a:pPr>
            <a:r>
              <a:rPr lang="en-US" sz="1500">
                <a:effectLst/>
                <a:latin typeface="Arial" panose="020B0604020202020204" pitchFamily="34" charset="0"/>
                <a:ea typeface="Calibri" panose="020F0502020204030204" pitchFamily="34" charset="0"/>
                <a:cs typeface="Arial" panose="020B0604020202020204" pitchFamily="34" charset="0"/>
              </a:rPr>
              <a:t>This requires understanding of the</a:t>
            </a:r>
            <a:r>
              <a:rPr lang="en-US" sz="1500" b="1">
                <a:effectLst/>
                <a:latin typeface="Arial" panose="020B0604020202020204" pitchFamily="34" charset="0"/>
                <a:ea typeface="Calibri" panose="020F0502020204030204" pitchFamily="34" charset="0"/>
                <a:cs typeface="Arial" panose="020B0604020202020204" pitchFamily="34" charset="0"/>
              </a:rPr>
              <a:t> </a:t>
            </a:r>
            <a:r>
              <a:rPr lang="en-NZ" sz="1500">
                <a:effectLst/>
                <a:latin typeface="Arial" panose="020B0604020202020204" pitchFamily="34" charset="0"/>
                <a:ea typeface="Calibri" panose="020F0502020204030204" pitchFamily="34" charset="0"/>
                <a:cs typeface="Arial" panose="020B0604020202020204" pitchFamily="34" charset="0"/>
              </a:rPr>
              <a:t>market dynamics, market intelligence, development of product and niche market, competitive pricing</a:t>
            </a:r>
            <a:r>
              <a:rPr lang="en-NZ" sz="1500">
                <a:latin typeface="Arial" panose="020B0604020202020204" pitchFamily="34" charset="0"/>
                <a:ea typeface="Calibri" panose="020F0502020204030204" pitchFamily="34" charset="0"/>
                <a:cs typeface="Arial" panose="020B0604020202020204" pitchFamily="34" charset="0"/>
              </a:rPr>
              <a:t> </a:t>
            </a:r>
            <a:r>
              <a:rPr lang="en-NZ" sz="1500">
                <a:effectLst/>
                <a:latin typeface="Arial" panose="020B0604020202020204" pitchFamily="34" charset="0"/>
                <a:ea typeface="Calibri" panose="020F0502020204030204" pitchFamily="34" charset="0"/>
                <a:cs typeface="Arial" panose="020B0604020202020204" pitchFamily="34" charset="0"/>
              </a:rPr>
              <a:t>and adapting to market shifts, to grow portfolio within acceptable risk appetite.</a:t>
            </a:r>
          </a:p>
          <a:p>
            <a:r>
              <a:rPr lang="en-US" sz="1500" b="1" i="1">
                <a:effectLst/>
                <a:latin typeface="Arial" panose="020B0604020202020204" pitchFamily="34" charset="0"/>
                <a:ea typeface="Calibri" panose="020F0502020204030204" pitchFamily="34" charset="0"/>
                <a:cs typeface="Arial" panose="020B0604020202020204" pitchFamily="34" charset="0"/>
              </a:rPr>
              <a:t>Funding abilit</a:t>
            </a:r>
            <a:r>
              <a:rPr lang="en-US" sz="1500" b="1">
                <a:effectLst/>
                <a:latin typeface="Arial" panose="020B0604020202020204" pitchFamily="34" charset="0"/>
                <a:ea typeface="Calibri" panose="020F0502020204030204" pitchFamily="34" charset="0"/>
                <a:cs typeface="Arial" panose="020B0604020202020204" pitchFamily="34" charset="0"/>
              </a:rPr>
              <a:t>y </a:t>
            </a:r>
            <a:r>
              <a:rPr lang="en-US" sz="1500" b="1" i="1">
                <a:effectLst/>
                <a:latin typeface="Arial" panose="020B0604020202020204" pitchFamily="34" charset="0"/>
                <a:ea typeface="Calibri" panose="020F0502020204030204" pitchFamily="34" charset="0"/>
                <a:cs typeface="Arial" panose="020B0604020202020204" pitchFamily="34" charset="0"/>
              </a:rPr>
              <a:t>for sustainability and viability: </a:t>
            </a:r>
          </a:p>
          <a:p>
            <a:pPr marL="0" indent="0">
              <a:buNone/>
            </a:pPr>
            <a:r>
              <a:rPr lang="en-US" sz="1500">
                <a:effectLst/>
                <a:latin typeface="Arial" panose="020B0604020202020204" pitchFamily="34" charset="0"/>
                <a:ea typeface="Calibri" panose="020F0502020204030204" pitchFamily="34" charset="0"/>
                <a:cs typeface="Arial" panose="020B0604020202020204" pitchFamily="34" charset="0"/>
              </a:rPr>
              <a:t>Money is the raw material for leasing” and the ability to attract adequate and cheaper funds will determine the extent of participation in the leasing industry.</a:t>
            </a:r>
            <a:r>
              <a:rPr lang="en-US" sz="1500" b="1" i="1">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750"/>
              </a:spcAft>
            </a:pPr>
            <a:endParaRPr lang="en-US" sz="1500" b="1" i="1">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750"/>
              </a:spcAft>
            </a:pPr>
            <a:r>
              <a:rPr lang="en-US" sz="1500" b="1" i="1">
                <a:effectLst/>
                <a:latin typeface="Arial" panose="020B0604020202020204" pitchFamily="34" charset="0"/>
                <a:ea typeface="Calibri" panose="020F0502020204030204" pitchFamily="34" charset="0"/>
                <a:cs typeface="Arial" panose="020B0604020202020204" pitchFamily="34" charset="0"/>
              </a:rPr>
              <a:t>Enhance advocacy, engaging with Government and other relevant stakeholders:</a:t>
            </a:r>
            <a:r>
              <a:rPr lang="en-US" sz="1500" b="1" i="1">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750"/>
              </a:spcAft>
              <a:buNone/>
            </a:pPr>
            <a:r>
              <a:rPr lang="en-US" sz="1500">
                <a:latin typeface="Arial" panose="020B0604020202020204" pitchFamily="34" charset="0"/>
                <a:ea typeface="Calibri" panose="020F0502020204030204" pitchFamily="34" charset="0"/>
                <a:cs typeface="Arial" panose="020B0604020202020204" pitchFamily="34" charset="0"/>
              </a:rPr>
              <a:t>T</a:t>
            </a:r>
            <a:r>
              <a:rPr lang="en-US" sz="1500">
                <a:effectLst/>
                <a:latin typeface="Arial" panose="020B0604020202020204" pitchFamily="34" charset="0"/>
                <a:ea typeface="Calibri" panose="020F0502020204030204" pitchFamily="34" charset="0"/>
                <a:cs typeface="Arial" panose="020B0604020202020204" pitchFamily="34" charset="0"/>
              </a:rPr>
              <a:t>o create more visibility for the industry, promote the ideals of leasing, pursue favorable </a:t>
            </a:r>
            <a:r>
              <a:rPr lang="en-US" sz="1500">
                <a:latin typeface="Arial" panose="020B0604020202020204" pitchFamily="34" charset="0"/>
                <a:ea typeface="Calibri" panose="020F0502020204030204" pitchFamily="34" charset="0"/>
                <a:cs typeface="Arial" panose="020B0604020202020204" pitchFamily="34" charset="0"/>
              </a:rPr>
              <a:t> </a:t>
            </a:r>
            <a:r>
              <a:rPr lang="en-US" sz="1500">
                <a:effectLst/>
                <a:latin typeface="Arial" panose="020B0604020202020204" pitchFamily="34" charset="0"/>
                <a:ea typeface="Calibri" panose="020F0502020204030204" pitchFamily="34" charset="0"/>
                <a:cs typeface="Arial" panose="020B0604020202020204" pitchFamily="34" charset="0"/>
              </a:rPr>
              <a:t>operating environment for effective participation and 	contribution of the leasing industry.</a:t>
            </a:r>
          </a:p>
          <a:p>
            <a:pPr marL="0" marR="0">
              <a:spcBef>
                <a:spcPts val="0"/>
              </a:spcBef>
              <a:spcAft>
                <a:spcPts val="750"/>
              </a:spcAft>
            </a:pPr>
            <a:r>
              <a:rPr lang="en-US" sz="1500" b="1" i="1">
                <a:latin typeface="Arial" panose="020B0604020202020204" pitchFamily="34" charset="0"/>
                <a:ea typeface="Calibri" panose="020F0502020204030204" pitchFamily="34" charset="0"/>
                <a:cs typeface="Arial" panose="020B0604020202020204" pitchFamily="34" charset="0"/>
              </a:rPr>
              <a:t>Sound Corporate Governance:</a:t>
            </a:r>
            <a:r>
              <a:rPr lang="en-US" sz="1500" b="1" i="1">
                <a:effectLst/>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750"/>
              </a:spcAft>
              <a:buNone/>
            </a:pPr>
            <a:r>
              <a:rPr lang="en-US" sz="1500">
                <a:latin typeface="Arial" panose="020B0604020202020204" pitchFamily="34" charset="0"/>
                <a:ea typeface="Calibri" panose="020F0502020204030204" pitchFamily="34" charset="0"/>
                <a:cs typeface="Arial" panose="020B0604020202020204" pitchFamily="34" charset="0"/>
              </a:rPr>
              <a:t>T</a:t>
            </a:r>
            <a:r>
              <a:rPr lang="en-US" sz="1500">
                <a:effectLst/>
                <a:latin typeface="Arial" panose="020B0604020202020204" pitchFamily="34" charset="0"/>
                <a:ea typeface="Calibri" panose="020F0502020204030204" pitchFamily="34" charset="0"/>
                <a:cs typeface="Arial" panose="020B0604020202020204" pitchFamily="34" charset="0"/>
              </a:rPr>
              <a:t>o enhance profile and visibility  and patronage of the organization and </a:t>
            </a:r>
            <a:r>
              <a:rPr lang="en-US" sz="1500">
                <a:latin typeface="Arial" panose="020B0604020202020204" pitchFamily="34" charset="0"/>
                <a:ea typeface="Calibri" panose="020F0502020204030204" pitchFamily="34" charset="0"/>
                <a:cs typeface="Arial" panose="020B0604020202020204" pitchFamily="34" charset="0"/>
              </a:rPr>
              <a:t>endear it to potential investors.</a:t>
            </a:r>
            <a:endParaRPr lang="en-US" sz="1500" b="1" i="1">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750"/>
              </a:spcAft>
              <a:buNone/>
            </a:pPr>
            <a:r>
              <a:rPr lang="en-US" sz="1500">
                <a:latin typeface="Arial" panose="020B0604020202020204" pitchFamily="34" charset="0"/>
                <a:ea typeface="Calibri" panose="020F0502020204030204" pitchFamily="34" charset="0"/>
                <a:cs typeface="Arial" panose="020B0604020202020204" pitchFamily="34" charset="0"/>
              </a:rPr>
              <a:t> </a:t>
            </a:r>
          </a:p>
          <a:p>
            <a:pPr marL="0" marR="0" indent="0">
              <a:spcBef>
                <a:spcPts val="0"/>
              </a:spcBef>
              <a:spcAft>
                <a:spcPts val="750"/>
              </a:spcAft>
              <a:buNone/>
            </a:pPr>
            <a:endParaRPr lang="en-US" sz="150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1500" b="1">
                <a:effectLst/>
                <a:latin typeface="Arial" panose="020B0604020202020204" pitchFamily="34" charset="0"/>
                <a:ea typeface="Calibri" panose="020F0502020204030204" pitchFamily="34" charset="0"/>
                <a:cs typeface="Arial" panose="020B0604020202020204" pitchFamily="34" charset="0"/>
              </a:rPr>
              <a:t> </a:t>
            </a:r>
            <a:endParaRPr lang="en-US" sz="1500">
              <a:effectLst/>
              <a:latin typeface="Arial" panose="020B0604020202020204" pitchFamily="34" charset="0"/>
              <a:ea typeface="Calibri" panose="020F0502020204030204" pitchFamily="34" charset="0"/>
              <a:cs typeface="Arial" panose="020B0604020202020204" pitchFamily="34" charset="0"/>
            </a:endParaRPr>
          </a:p>
          <a:p>
            <a:endParaRPr lang="en-US" sz="1500"/>
          </a:p>
        </p:txBody>
      </p:sp>
    </p:spTree>
    <p:extLst>
      <p:ext uri="{BB962C8B-B14F-4D97-AF65-F5344CB8AC3E}">
        <p14:creationId xmlns:p14="http://schemas.microsoft.com/office/powerpoint/2010/main" val="238571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CAA378-4857-4449-9450-2DE0AF00AD78}"/>
              </a:ext>
            </a:extLst>
          </p:cNvPr>
          <p:cNvSpPr>
            <a:spLocks noGrp="1"/>
          </p:cNvSpPr>
          <p:nvPr>
            <p:ph type="title"/>
          </p:nvPr>
        </p:nvSpPr>
        <p:spPr>
          <a:xfrm>
            <a:off x="838200" y="365125"/>
            <a:ext cx="10515600" cy="1325563"/>
          </a:xfrm>
        </p:spPr>
        <p:txBody>
          <a:bodyPr>
            <a:normAutofit/>
          </a:bodyPr>
          <a:lstStyle/>
          <a:p>
            <a:r>
              <a:rPr lang="en-US" sz="4200" b="1"/>
              <a:t>STRATEGIES TO HARNESS OPPORTUNITIES CONT’D…</a:t>
            </a:r>
            <a:endParaRPr lang="en-US" sz="4200"/>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2">
            <a:extLst>
              <a:ext uri="{FF2B5EF4-FFF2-40B4-BE49-F238E27FC236}">
                <a16:creationId xmlns:a16="http://schemas.microsoft.com/office/drawing/2014/main" id="{AFD4284A-A277-4484-9D36-42210BFF7237}"/>
              </a:ext>
            </a:extLst>
          </p:cNvPr>
          <p:cNvSpPr>
            <a:spLocks noGrp="1"/>
          </p:cNvSpPr>
          <p:nvPr>
            <p:ph idx="1"/>
          </p:nvPr>
        </p:nvSpPr>
        <p:spPr>
          <a:xfrm>
            <a:off x="838200" y="1929384"/>
            <a:ext cx="10515600" cy="4251960"/>
          </a:xfrm>
        </p:spPr>
        <p:txBody>
          <a:bodyPr>
            <a:normAutofit/>
          </a:bodyPr>
          <a:lstStyle/>
          <a:p>
            <a:pPr marL="0" marR="0" indent="0">
              <a:spcBef>
                <a:spcPts val="0"/>
              </a:spcBef>
              <a:spcAft>
                <a:spcPts val="750"/>
              </a:spcAft>
              <a:buNone/>
            </a:pPr>
            <a:endParaRPr lang="en-US" sz="2000" b="1">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750"/>
              </a:spcAft>
              <a:buNone/>
            </a:pPr>
            <a:r>
              <a:rPr lang="en-US" sz="2000" b="1">
                <a:latin typeface="Arial" panose="020B0604020202020204" pitchFamily="34" charset="0"/>
                <a:ea typeface="Calibri" panose="020F0502020204030204" pitchFamily="34" charset="0"/>
                <a:cs typeface="Times New Roman" panose="02020603050405020304" pitchFamily="18" charset="0"/>
              </a:rPr>
              <a:t>Government on its part should deepen its support for the industry, improving the regulatory and operating environment. This will include:</a:t>
            </a:r>
          </a:p>
          <a:p>
            <a:pPr marL="0" marR="0" indent="0">
              <a:spcBef>
                <a:spcPts val="0"/>
              </a:spcBef>
              <a:spcAft>
                <a:spcPts val="750"/>
              </a:spcAft>
              <a:buNone/>
            </a:pPr>
            <a:endParaRPr lang="en-US" sz="2000">
              <a:latin typeface="Arial" panose="020B0604020202020204" pitchFamily="34" charset="0"/>
              <a:ea typeface="Calibri" panose="020F0502020204030204" pitchFamily="34" charset="0"/>
              <a:cs typeface="Times New Roman" panose="02020603050405020304" pitchFamily="18" charset="0"/>
            </a:endParaRPr>
          </a:p>
          <a:p>
            <a:pPr marR="0">
              <a:spcBef>
                <a:spcPts val="0"/>
              </a:spcBef>
              <a:spcAft>
                <a:spcPts val="750"/>
              </a:spcAft>
            </a:pPr>
            <a:r>
              <a:rPr lang="en-US" sz="2000">
                <a:latin typeface="Arial" panose="020B0604020202020204" pitchFamily="34" charset="0"/>
                <a:ea typeface="Calibri" panose="020F0502020204030204" pitchFamily="34" charset="0"/>
                <a:cs typeface="Times New Roman" panose="02020603050405020304" pitchFamily="18" charset="0"/>
              </a:rPr>
              <a:t>Full implementation of Equipment Leasing Act 2015 to strengthen the capacity of the industry</a:t>
            </a:r>
          </a:p>
          <a:p>
            <a:pPr marR="0">
              <a:spcBef>
                <a:spcPts val="0"/>
              </a:spcBef>
              <a:spcAft>
                <a:spcPts val="750"/>
              </a:spcAft>
            </a:pPr>
            <a:r>
              <a:rPr lang="en-US" sz="2000">
                <a:latin typeface="Arial" panose="020B0604020202020204" pitchFamily="34" charset="0"/>
                <a:ea typeface="Calibri" panose="020F0502020204030204" pitchFamily="34" charset="0"/>
                <a:cs typeface="Times New Roman" panose="02020603050405020304" pitchFamily="18" charset="0"/>
              </a:rPr>
              <a:t>Facilitation of long term financing e.g. access to intervention funds</a:t>
            </a:r>
          </a:p>
          <a:p>
            <a:pPr marR="0">
              <a:spcBef>
                <a:spcPts val="0"/>
              </a:spcBef>
              <a:spcAft>
                <a:spcPts val="750"/>
              </a:spcAft>
            </a:pPr>
            <a:r>
              <a:rPr lang="en-US" sz="2000">
                <a:latin typeface="Arial" panose="020B0604020202020204" pitchFamily="34" charset="0"/>
                <a:ea typeface="Calibri" panose="020F0502020204030204" pitchFamily="34" charset="0"/>
                <a:cs typeface="Times New Roman" panose="02020603050405020304" pitchFamily="18" charset="0"/>
              </a:rPr>
              <a:t>Deepen the utilization of leasing in public sector to achieve efficiency and cost savings</a:t>
            </a:r>
          </a:p>
          <a:p>
            <a:pPr marR="0">
              <a:spcBef>
                <a:spcPts val="0"/>
              </a:spcBef>
              <a:spcAft>
                <a:spcPts val="750"/>
              </a:spcAft>
            </a:pPr>
            <a:r>
              <a:rPr lang="en-US" sz="2000">
                <a:latin typeface="Arial" panose="020B0604020202020204" pitchFamily="34" charset="0"/>
                <a:ea typeface="Calibri" panose="020F0502020204030204" pitchFamily="34" charset="0"/>
                <a:cs typeface="Times New Roman" panose="02020603050405020304" pitchFamily="18" charset="0"/>
              </a:rPr>
              <a:t>Incentivizing lease investments in critical areas such as agriculture, health and mining, through access to funds and tax rebates for instance</a:t>
            </a:r>
          </a:p>
          <a:p>
            <a:pPr marR="0">
              <a:spcBef>
                <a:spcPts val="0"/>
              </a:spcBef>
              <a:spcAft>
                <a:spcPts val="750"/>
              </a:spcAft>
            </a:pPr>
            <a:r>
              <a:rPr lang="en-US" sz="2000">
                <a:latin typeface="Arial" panose="020B0604020202020204" pitchFamily="34" charset="0"/>
                <a:ea typeface="Calibri" panose="020F0502020204030204" pitchFamily="34" charset="0"/>
                <a:cs typeface="Times New Roman" panose="02020603050405020304" pitchFamily="18" charset="0"/>
              </a:rPr>
              <a:t>Checking the spate of insecurity across the country as no meaningful economic activities can be achieved without adequate security.</a:t>
            </a:r>
          </a:p>
          <a:p>
            <a:pPr marR="0">
              <a:spcBef>
                <a:spcPts val="0"/>
              </a:spcBef>
              <a:spcAft>
                <a:spcPts val="750"/>
              </a:spcAft>
            </a:pPr>
            <a:endParaRPr lang="en-US" sz="2000">
              <a:latin typeface="Arial" panose="020B0604020202020204" pitchFamily="34" charset="0"/>
              <a:ea typeface="Calibri" panose="020F0502020204030204" pitchFamily="34" charset="0"/>
              <a:cs typeface="Times New Roman" panose="02020603050405020304" pitchFamily="18" charset="0"/>
            </a:endParaRPr>
          </a:p>
          <a:p>
            <a:endParaRPr lang="en-US" sz="2000"/>
          </a:p>
        </p:txBody>
      </p:sp>
    </p:spTree>
    <p:extLst>
      <p:ext uri="{BB962C8B-B14F-4D97-AF65-F5344CB8AC3E}">
        <p14:creationId xmlns:p14="http://schemas.microsoft.com/office/powerpoint/2010/main" val="1007752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3AC279-CBF6-4B21-A4DB-07E16EC6F216}"/>
              </a:ext>
            </a:extLst>
          </p:cNvPr>
          <p:cNvSpPr>
            <a:spLocks noGrp="1"/>
          </p:cNvSpPr>
          <p:nvPr>
            <p:ph type="title"/>
          </p:nvPr>
        </p:nvSpPr>
        <p:spPr>
          <a:xfrm>
            <a:off x="841248" y="548640"/>
            <a:ext cx="3600860" cy="5431536"/>
          </a:xfrm>
        </p:spPr>
        <p:txBody>
          <a:bodyPr>
            <a:normAutofit/>
          </a:bodyPr>
          <a:lstStyle/>
          <a:p>
            <a:r>
              <a:rPr lang="en-US" sz="4200" b="1"/>
              <a:t>IMPACT FROM HARNESSING OPPORTUNITIES</a:t>
            </a:r>
            <a:endParaRPr lang="en-US" sz="4200"/>
          </a:p>
        </p:txBody>
      </p:sp>
      <p:sp>
        <p:nvSpPr>
          <p:cNvPr id="2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96E98FB-60A5-4849-B96E-763CB8B7AC9F}"/>
              </a:ext>
            </a:extLst>
          </p:cNvPr>
          <p:cNvSpPr>
            <a:spLocks noGrp="1"/>
          </p:cNvSpPr>
          <p:nvPr>
            <p:ph idx="1"/>
          </p:nvPr>
        </p:nvSpPr>
        <p:spPr>
          <a:xfrm>
            <a:off x="5126418" y="552091"/>
            <a:ext cx="6224335" cy="5431536"/>
          </a:xfrm>
        </p:spPr>
        <p:txBody>
          <a:bodyPr anchor="ctr">
            <a:normAutofit/>
          </a:bodyPr>
          <a:lstStyle/>
          <a:p>
            <a:pPr marL="0" indent="0">
              <a:buNone/>
            </a:pPr>
            <a:r>
              <a:rPr lang="en-US" sz="1700" dirty="0">
                <a:latin typeface="Arial" panose="020B0604020202020204" pitchFamily="34" charset="0"/>
                <a:ea typeface="Calibri" panose="020F0502020204030204" pitchFamily="34" charset="0"/>
              </a:rPr>
              <a:t>The effective implementation of the strategies to harness the diverse opportunities for leasing will put the leasing industry in the right footing to contribute more to capital formation that would lead to overall development and growth. </a:t>
            </a:r>
          </a:p>
          <a:p>
            <a:pPr marL="0" indent="0">
              <a:buNone/>
            </a:pPr>
            <a:endParaRPr lang="en-US" sz="1700" dirty="0">
              <a:effectLst/>
              <a:latin typeface="Arial" panose="020B060402020202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NZ" sz="1700" b="1" dirty="0">
                <a:effectLst/>
                <a:latin typeface="Arial" panose="020B0604020202020204" pitchFamily="34" charset="0"/>
                <a:ea typeface="Times New Roman" panose="02020603050405020304" pitchFamily="18" charset="0"/>
                <a:cs typeface="Times New Roman" panose="02020603050405020304" pitchFamily="18" charset="0"/>
              </a:rPr>
              <a:t>For Ordinary Nigerians: </a:t>
            </a:r>
            <a:r>
              <a:rPr lang="en-NZ" sz="1700" dirty="0">
                <a:effectLst/>
                <a:latin typeface="Arial" panose="020B0604020202020204" pitchFamily="34" charset="0"/>
                <a:ea typeface="Times New Roman" panose="02020603050405020304" pitchFamily="18" charset="0"/>
                <a:cs typeface="Times New Roman" panose="02020603050405020304" pitchFamily="18" charset="0"/>
              </a:rPr>
              <a:t>Easier ways to acquire assets to enhance quality of life and more business and job opportunities.</a:t>
            </a:r>
          </a:p>
          <a:p>
            <a:pPr marL="342900" marR="0" lvl="0" indent="-342900">
              <a:spcBef>
                <a:spcPts val="0"/>
              </a:spcBef>
              <a:spcAft>
                <a:spcPts val="0"/>
              </a:spcAft>
              <a:buFont typeface="Arial" panose="020B0604020202020204" pitchFamily="34" charset="0"/>
              <a:buChar char="•"/>
              <a:tabLst>
                <a:tab pos="457200" algn="l"/>
              </a:tabLst>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NZ" sz="1700" b="1" dirty="0">
                <a:latin typeface="Arial" panose="020B0604020202020204" pitchFamily="34" charset="0"/>
                <a:ea typeface="Times New Roman" panose="02020603050405020304" pitchFamily="18" charset="0"/>
                <a:cs typeface="Times New Roman" panose="02020603050405020304" pitchFamily="18" charset="0"/>
              </a:rPr>
              <a:t>For B</a:t>
            </a:r>
            <a:r>
              <a:rPr lang="en-NZ" sz="1700" b="1" dirty="0">
                <a:effectLst/>
                <a:latin typeface="Arial" panose="020B0604020202020204" pitchFamily="34" charset="0"/>
                <a:ea typeface="Times New Roman" panose="02020603050405020304" pitchFamily="18" charset="0"/>
                <a:cs typeface="Times New Roman" panose="02020603050405020304" pitchFamily="18" charset="0"/>
              </a:rPr>
              <a:t>usinesses:</a:t>
            </a:r>
            <a:r>
              <a:rPr lang="en-NZ" sz="1700" dirty="0">
                <a:effectLst/>
                <a:latin typeface="Arial" panose="020B0604020202020204" pitchFamily="34" charset="0"/>
                <a:ea typeface="Times New Roman" panose="02020603050405020304" pitchFamily="18" charset="0"/>
                <a:cs typeface="Times New Roman" panose="02020603050405020304" pitchFamily="18" charset="0"/>
              </a:rPr>
              <a:t> Easier access to acquire productive assets for growth and job creation.</a:t>
            </a:r>
          </a:p>
          <a:p>
            <a:pPr marL="342900" marR="0" lvl="0" indent="-342900">
              <a:spcBef>
                <a:spcPts val="0"/>
              </a:spcBef>
              <a:spcAft>
                <a:spcPts val="0"/>
              </a:spcAft>
              <a:buFont typeface="Arial" panose="020B0604020202020204" pitchFamily="34" charset="0"/>
              <a:buChar char="•"/>
              <a:tabLst>
                <a:tab pos="457200" algn="l"/>
              </a:tabLst>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NZ" sz="1700" b="1" dirty="0">
                <a:effectLst/>
                <a:latin typeface="Arial" panose="020B0604020202020204" pitchFamily="34" charset="0"/>
                <a:ea typeface="Times New Roman" panose="02020603050405020304" pitchFamily="18" charset="0"/>
                <a:cs typeface="Times New Roman" panose="02020603050405020304" pitchFamily="18" charset="0"/>
              </a:rPr>
              <a:t>For all Levels of Government: </a:t>
            </a:r>
            <a:r>
              <a:rPr lang="en-NZ" sz="1700" dirty="0">
                <a:effectLst/>
                <a:latin typeface="Arial" panose="020B0604020202020204" pitchFamily="34" charset="0"/>
                <a:ea typeface="Times New Roman" panose="02020603050405020304" pitchFamily="18" charset="0"/>
                <a:cs typeface="Times New Roman" panose="02020603050405020304" pitchFamily="18" charset="0"/>
              </a:rPr>
              <a:t>Well-regulated  sector, increased investment, increased tax revenue, job creation and poverty reduction.</a:t>
            </a:r>
          </a:p>
          <a:p>
            <a:pPr marL="0" marR="0" lvl="0" indent="0">
              <a:spcBef>
                <a:spcPts val="0"/>
              </a:spcBef>
              <a:spcAft>
                <a:spcPts val="0"/>
              </a:spcAft>
              <a:buNone/>
              <a:tabLst>
                <a:tab pos="457200" algn="l"/>
              </a:tabLst>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NZ" sz="1700" b="1" dirty="0">
                <a:effectLst/>
                <a:latin typeface="Arial" panose="020B0604020202020204" pitchFamily="34" charset="0"/>
                <a:ea typeface="Times New Roman" panose="02020603050405020304" pitchFamily="18" charset="0"/>
                <a:cs typeface="Times New Roman" panose="02020603050405020304" pitchFamily="18" charset="0"/>
              </a:rPr>
              <a:t>For the Leasing </a:t>
            </a:r>
            <a:r>
              <a:rPr lang="en-NZ" sz="1700" b="1" dirty="0">
                <a:latin typeface="Arial" panose="020B0604020202020204" pitchFamily="34" charset="0"/>
                <a:ea typeface="Times New Roman" panose="02020603050405020304" pitchFamily="18" charset="0"/>
                <a:cs typeface="Times New Roman" panose="02020603050405020304" pitchFamily="18" charset="0"/>
              </a:rPr>
              <a:t>I</a:t>
            </a:r>
            <a:r>
              <a:rPr lang="en-NZ" sz="1700" b="1" dirty="0">
                <a:effectLst/>
                <a:latin typeface="Arial" panose="020B0604020202020204" pitchFamily="34" charset="0"/>
                <a:ea typeface="Times New Roman" panose="02020603050405020304" pitchFamily="18" charset="0"/>
                <a:cs typeface="Times New Roman" panose="02020603050405020304" pitchFamily="18" charset="0"/>
              </a:rPr>
              <a:t>ndustry: </a:t>
            </a:r>
            <a:r>
              <a:rPr lang="en-NZ" sz="1700" dirty="0">
                <a:effectLst/>
                <a:latin typeface="Arial" panose="020B0604020202020204" pitchFamily="34" charset="0"/>
                <a:ea typeface="Times New Roman" panose="02020603050405020304" pitchFamily="18" charset="0"/>
                <a:cs typeface="Times New Roman" panose="02020603050405020304" pitchFamily="18" charset="0"/>
              </a:rPr>
              <a:t>Enhanced capacity,</a:t>
            </a:r>
            <a:r>
              <a:rPr lang="en-NZ" sz="1700" b="1" dirty="0">
                <a:effectLst/>
                <a:latin typeface="Arial" panose="020B0604020202020204" pitchFamily="34" charset="0"/>
                <a:ea typeface="Times New Roman" panose="02020603050405020304" pitchFamily="18" charset="0"/>
                <a:cs typeface="Times New Roman" panose="02020603050405020304" pitchFamily="18" charset="0"/>
              </a:rPr>
              <a:t> </a:t>
            </a:r>
            <a:r>
              <a:rPr lang="en-NZ" sz="1700" dirty="0">
                <a:latin typeface="Arial" panose="020B0604020202020204" pitchFamily="34" charset="0"/>
                <a:ea typeface="Times New Roman" panose="02020603050405020304" pitchFamily="18" charset="0"/>
                <a:cs typeface="Times New Roman" panose="02020603050405020304" pitchFamily="18" charset="0"/>
              </a:rPr>
              <a:t>more robust activities, increased lease penetration and growth</a:t>
            </a:r>
            <a:r>
              <a:rPr lang="en-NZ" sz="1700" b="1"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Arial" panose="020B0604020202020204" pitchFamily="34" charset="0"/>
              <a:buChar char="•"/>
              <a:tabLst>
                <a:tab pos="457200" algn="l"/>
              </a:tabLst>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NZ" sz="1700" b="1" dirty="0">
                <a:effectLst/>
                <a:latin typeface="Arial" panose="020B0604020202020204" pitchFamily="34" charset="0"/>
                <a:ea typeface="Times New Roman" panose="02020603050405020304" pitchFamily="18" charset="0"/>
              </a:rPr>
              <a:t>For Nigeria’s Economy:</a:t>
            </a:r>
            <a:r>
              <a:rPr kumimoji="0" lang="en-US" sz="17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mn-cs"/>
              </a:rPr>
              <a:t> Enhanced capital investment, production and economic growth</a:t>
            </a: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700" dirty="0"/>
          </a:p>
        </p:txBody>
      </p:sp>
    </p:spTree>
    <p:extLst>
      <p:ext uri="{BB962C8B-B14F-4D97-AF65-F5344CB8AC3E}">
        <p14:creationId xmlns:p14="http://schemas.microsoft.com/office/powerpoint/2010/main" val="1353926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8C3C63-4E62-445F-8F78-B2290EC25C5A}"/>
              </a:ext>
            </a:extLst>
          </p:cNvPr>
          <p:cNvSpPr>
            <a:spLocks noGrp="1"/>
          </p:cNvSpPr>
          <p:nvPr>
            <p:ph type="title"/>
          </p:nvPr>
        </p:nvSpPr>
        <p:spPr>
          <a:xfrm>
            <a:off x="841248" y="548640"/>
            <a:ext cx="3600860" cy="5431536"/>
          </a:xfrm>
        </p:spPr>
        <p:txBody>
          <a:bodyPr>
            <a:normAutofit/>
          </a:bodyPr>
          <a:lstStyle/>
          <a:p>
            <a:r>
              <a:rPr lang="en-US" sz="5400" dirty="0"/>
              <a:t>OVERVIEW CONT’D…</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2E6253B-00FE-4BD3-8CB2-561CBE55F533}"/>
              </a:ext>
            </a:extLst>
          </p:cNvPr>
          <p:cNvSpPr>
            <a:spLocks noGrp="1"/>
          </p:cNvSpPr>
          <p:nvPr>
            <p:ph idx="1"/>
          </p:nvPr>
        </p:nvSpPr>
        <p:spPr>
          <a:xfrm>
            <a:off x="5126418" y="552091"/>
            <a:ext cx="6224335" cy="5431536"/>
          </a:xfrm>
        </p:spPr>
        <p:txBody>
          <a:bodyPr anchor="ctr">
            <a:normAutofit lnSpcReduction="10000"/>
          </a:bodyPr>
          <a:lstStyle/>
          <a:p>
            <a:pPr algn="just"/>
            <a:endParaRPr lang="en-US" sz="2200" dirty="0">
              <a:effectLst/>
              <a:latin typeface="Arial" panose="020B0604020202020204" pitchFamily="34" charset="0"/>
              <a:ea typeface="Calibri" panose="020F0502020204030204" pitchFamily="34" charset="0"/>
              <a:cs typeface="Arial" panose="020B0604020202020204" pitchFamily="34" charset="0"/>
            </a:endParaRPr>
          </a:p>
          <a:p>
            <a:pPr algn="just"/>
            <a:r>
              <a:rPr lang="en-US" sz="2200" dirty="0">
                <a:effectLst/>
                <a:latin typeface="Arial" panose="020B0604020202020204" pitchFamily="34" charset="0"/>
                <a:ea typeface="Calibri" panose="020F0502020204030204" pitchFamily="34" charset="0"/>
                <a:cs typeface="Arial" panose="020B0604020202020204" pitchFamily="34" charset="0"/>
              </a:rPr>
              <a:t>These sectors will remain significant and continue to throw up more opportunities for leasing in addition to other emerging sectors like health, mining and education. </a:t>
            </a:r>
          </a:p>
          <a:p>
            <a:pPr algn="just"/>
            <a:r>
              <a:rPr lang="en-US" sz="2200" dirty="0">
                <a:effectLst/>
                <a:latin typeface="Arial" panose="020B0604020202020204" pitchFamily="34" charset="0"/>
                <a:ea typeface="Calibri" panose="020F0502020204030204" pitchFamily="34" charset="0"/>
                <a:cs typeface="Arial" panose="020B0604020202020204" pitchFamily="34" charset="0"/>
              </a:rPr>
              <a:t>Essentially, the huge financing gap in the economy, presents enormous scope for leasing. </a:t>
            </a:r>
          </a:p>
          <a:p>
            <a:pPr algn="just"/>
            <a:r>
              <a:rPr lang="en-US" sz="2200" dirty="0">
                <a:effectLst/>
                <a:latin typeface="Arial" panose="020B0604020202020204" pitchFamily="34" charset="0"/>
                <a:ea typeface="Calibri" panose="020F0502020204030204" pitchFamily="34" charset="0"/>
                <a:cs typeface="Arial" panose="020B0604020202020204" pitchFamily="34" charset="0"/>
              </a:rPr>
              <a:t>Government policy thrust and its developmental focus, coupled with economic dictates, based on current realities, further widens the role and scope of leasing.</a:t>
            </a:r>
          </a:p>
          <a:p>
            <a:pPr algn="just"/>
            <a:r>
              <a:rPr lang="en-US" sz="2200" dirty="0">
                <a:effectLst/>
                <a:latin typeface="Arial" panose="020B0604020202020204" pitchFamily="34" charset="0"/>
                <a:ea typeface="Calibri" panose="020F0502020204030204" pitchFamily="34" charset="0"/>
                <a:cs typeface="Arial" panose="020B0604020202020204" pitchFamily="34" charset="0"/>
              </a:rPr>
              <a:t>While the opportunities are real, the leasing industry must position itself with the active support of other stakeholders to tap and exploit these opportunities to enhance its contribution to national economic growth.</a:t>
            </a:r>
          </a:p>
          <a:p>
            <a:endParaRPr lang="en-US" sz="2200" dirty="0"/>
          </a:p>
        </p:txBody>
      </p:sp>
    </p:spTree>
    <p:extLst>
      <p:ext uri="{BB962C8B-B14F-4D97-AF65-F5344CB8AC3E}">
        <p14:creationId xmlns:p14="http://schemas.microsoft.com/office/powerpoint/2010/main" val="314987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C1275C-934B-4FEE-AE59-8FF3827BFE8E}"/>
              </a:ext>
            </a:extLst>
          </p:cNvPr>
          <p:cNvSpPr>
            <a:spLocks noGrp="1"/>
          </p:cNvSpPr>
          <p:nvPr>
            <p:ph type="title"/>
          </p:nvPr>
        </p:nvSpPr>
        <p:spPr>
          <a:xfrm>
            <a:off x="838200" y="365125"/>
            <a:ext cx="10515600" cy="1325563"/>
          </a:xfrm>
        </p:spPr>
        <p:txBody>
          <a:bodyPr>
            <a:normAutofit/>
          </a:bodyPr>
          <a:lstStyle/>
          <a:p>
            <a:r>
              <a:rPr lang="en-US" sz="4200" b="1" dirty="0"/>
              <a:t>IMPACT FROM HARNESSING OPPORTUNITIES CONT’D…</a:t>
            </a:r>
            <a:endParaRPr lang="en-GB" sz="4200" b="1" dirty="0"/>
          </a:p>
        </p:txBody>
      </p:sp>
      <p:sp>
        <p:nvSpPr>
          <p:cNvPr id="3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DD929A-DB6F-4EEF-B8A0-BC72766AEA20}"/>
              </a:ext>
            </a:extLst>
          </p:cNvPr>
          <p:cNvSpPr>
            <a:spLocks noGrp="1"/>
          </p:cNvSpPr>
          <p:nvPr>
            <p:ph idx="1"/>
          </p:nvPr>
        </p:nvSpPr>
        <p:spPr>
          <a:xfrm>
            <a:off x="838200" y="1929384"/>
            <a:ext cx="10515600" cy="4251960"/>
          </a:xfrm>
        </p:spPr>
        <p:txBody>
          <a:bodyPr>
            <a:normAutofit/>
          </a:bodyPr>
          <a:lstStyle/>
          <a:p>
            <a:r>
              <a:rPr lang="en-US" sz="2200"/>
              <a:t>Accounting treatment for the leased items either as a finance lease or operating lease can open-up windows on how tax and other finance lines are recorded in the company’s books thereby affecting the bottom line.</a:t>
            </a:r>
          </a:p>
          <a:p>
            <a:r>
              <a:rPr lang="en-GB" sz="2200"/>
              <a:t>Partnering in syndicated arrangements can free up a lessor’s capital base to promote investment diversification.</a:t>
            </a:r>
          </a:p>
          <a:p>
            <a:pPr lvl="1"/>
            <a:r>
              <a:rPr lang="en-GB" sz="2200"/>
              <a:t>Improve liquidity for the lessee/lessor</a:t>
            </a:r>
          </a:p>
          <a:p>
            <a:pPr lvl="1"/>
            <a:r>
              <a:rPr lang="en-GB" sz="2200"/>
              <a:t>Improve general business efficiency</a:t>
            </a:r>
          </a:p>
          <a:p>
            <a:r>
              <a:rPr lang="en-GB" sz="2200"/>
              <a:t>Improve growth in GDP as capital outlay for equipment is reduced and businesses expand.</a:t>
            </a:r>
          </a:p>
          <a:p>
            <a:r>
              <a:rPr lang="en-GB" sz="2200"/>
              <a:t>The flexibility and adaptability required by lessors encourages innovative ways of doing business thereby speeding up economic recovery (during covid and post covid-19).</a:t>
            </a:r>
          </a:p>
        </p:txBody>
      </p:sp>
    </p:spTree>
    <p:extLst>
      <p:ext uri="{BB962C8B-B14F-4D97-AF65-F5344CB8AC3E}">
        <p14:creationId xmlns:p14="http://schemas.microsoft.com/office/powerpoint/2010/main" val="2474540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D6E3E98-2567-4B99-B7C1-4CD19C0D8A27}"/>
              </a:ext>
            </a:extLst>
          </p:cNvPr>
          <p:cNvSpPr>
            <a:spLocks noGrp="1"/>
          </p:cNvSpPr>
          <p:nvPr>
            <p:ph type="title"/>
          </p:nvPr>
        </p:nvSpPr>
        <p:spPr>
          <a:xfrm>
            <a:off x="838200" y="365125"/>
            <a:ext cx="10515600" cy="1325563"/>
          </a:xfrm>
        </p:spPr>
        <p:txBody>
          <a:bodyPr>
            <a:normAutofit/>
          </a:bodyPr>
          <a:lstStyle/>
          <a:p>
            <a:r>
              <a:rPr lang="en-US" b="1"/>
              <a:t>IMPACT FROM HARNESSING OPPORTUNITIES</a:t>
            </a:r>
            <a:r>
              <a:rPr lang="en-US"/>
              <a:t> </a:t>
            </a:r>
            <a:r>
              <a:rPr lang="en-US" b="1"/>
              <a:t>CONT’D…</a:t>
            </a:r>
            <a:endParaRPr lang="en-GB" b="1"/>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F761F6D-C5A9-443B-8173-246492F55978}"/>
              </a:ext>
            </a:extLst>
          </p:cNvPr>
          <p:cNvSpPr>
            <a:spLocks noGrp="1"/>
          </p:cNvSpPr>
          <p:nvPr>
            <p:ph idx="1"/>
          </p:nvPr>
        </p:nvSpPr>
        <p:spPr>
          <a:xfrm>
            <a:off x="838200" y="1825625"/>
            <a:ext cx="10515600" cy="4351338"/>
          </a:xfrm>
        </p:spPr>
        <p:txBody>
          <a:bodyPr>
            <a:normAutofit/>
          </a:bodyPr>
          <a:lstStyle/>
          <a:p>
            <a:pPr marL="0" indent="0">
              <a:buNone/>
            </a:pPr>
            <a:r>
              <a:rPr lang="en-US" sz="1800" dirty="0"/>
              <a:t>When the identified emerging opportunities are harnessed, further benefits will accrue to the following stakeholders:</a:t>
            </a:r>
          </a:p>
          <a:p>
            <a:pPr marL="0" indent="0">
              <a:buNone/>
            </a:pPr>
            <a:r>
              <a:rPr lang="en-US" sz="1800" b="1" dirty="0"/>
              <a:t>Government:</a:t>
            </a:r>
          </a:p>
          <a:p>
            <a:pPr>
              <a:buFont typeface="Wingdings" panose="05000000000000000000" pitchFamily="2" charset="2"/>
              <a:buChar char="ü"/>
            </a:pPr>
            <a:r>
              <a:rPr lang="en-US" sz="1800" b="1" dirty="0"/>
              <a:t>Domestic Production and Industrial Diversification: </a:t>
            </a:r>
            <a:r>
              <a:rPr lang="en-US" sz="1800" dirty="0"/>
              <a:t>Deliberate economic policies and the synchronization of policies of different economic players will aid the development of local processing and production.  While noting that manufacturing equipment may come from overseas, this equipment enables domestic processing of locally produced raw materials, thus replacing imported items. </a:t>
            </a:r>
          </a:p>
          <a:p>
            <a:pPr>
              <a:buFont typeface="Wingdings" panose="05000000000000000000" pitchFamily="2" charset="2"/>
              <a:buChar char="ü"/>
            </a:pPr>
            <a:r>
              <a:rPr lang="en-US" sz="1800" b="1" dirty="0"/>
              <a:t>Capital Investment and Government Budget: </a:t>
            </a:r>
            <a:r>
              <a:rPr lang="en-US" sz="1800" dirty="0"/>
              <a:t>Leasing lowers the overall costs of economic development and provides a diversified source of capital (equity, debt, tax revenue). It further contributes to the development of domestic financial markets increased domestic liquidity through access to global markets.  </a:t>
            </a:r>
          </a:p>
          <a:p>
            <a:pPr>
              <a:buFont typeface="Wingdings" panose="05000000000000000000" pitchFamily="2" charset="2"/>
              <a:buChar char="ü"/>
            </a:pPr>
            <a:r>
              <a:rPr lang="en-US" sz="1800" b="1" dirty="0"/>
              <a:t>SME Development: </a:t>
            </a:r>
            <a:r>
              <a:rPr lang="en-US" sz="1800" dirty="0"/>
              <a:t>Leasing aids the growth of the domestic SME sector. </a:t>
            </a:r>
          </a:p>
          <a:p>
            <a:pPr>
              <a:buFont typeface="Wingdings" panose="05000000000000000000" pitchFamily="2" charset="2"/>
              <a:buChar char="ü"/>
            </a:pPr>
            <a:r>
              <a:rPr lang="en-US" sz="1800" b="1" dirty="0"/>
              <a:t>Infrastructure Improvements: </a:t>
            </a:r>
            <a:r>
              <a:rPr lang="en-US" sz="1800" dirty="0"/>
              <a:t>Leasing can help increase the levels of public transport, general logistics and the depth of communication networks and allow local community authorities the means to acquire quality construction and maintenance equipment.</a:t>
            </a:r>
            <a:endParaRPr lang="en-GB" sz="1800" dirty="0"/>
          </a:p>
        </p:txBody>
      </p:sp>
    </p:spTree>
    <p:extLst>
      <p:ext uri="{BB962C8B-B14F-4D97-AF65-F5344CB8AC3E}">
        <p14:creationId xmlns:p14="http://schemas.microsoft.com/office/powerpoint/2010/main" val="2191676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11BF4-BFC0-4F48-B1B8-61F85B5B01F6}"/>
              </a:ext>
            </a:extLst>
          </p:cNvPr>
          <p:cNvSpPr>
            <a:spLocks noGrp="1"/>
          </p:cNvSpPr>
          <p:nvPr>
            <p:ph type="title"/>
          </p:nvPr>
        </p:nvSpPr>
        <p:spPr>
          <a:xfrm>
            <a:off x="838200" y="365125"/>
            <a:ext cx="10515600" cy="1325563"/>
          </a:xfrm>
        </p:spPr>
        <p:txBody>
          <a:bodyPr>
            <a:normAutofit/>
          </a:bodyPr>
          <a:lstStyle/>
          <a:p>
            <a:r>
              <a:rPr lang="en-US" sz="4200" b="1"/>
              <a:t>IMPACT FROM HARNESSING OPPORTUNITIES</a:t>
            </a:r>
            <a:r>
              <a:rPr lang="en-US" sz="4200"/>
              <a:t> </a:t>
            </a:r>
            <a:r>
              <a:rPr lang="en-US" sz="4200" b="1"/>
              <a:t>CONT’D…</a:t>
            </a:r>
            <a:endParaRPr lang="en-GB" sz="4200"/>
          </a:p>
        </p:txBody>
      </p:sp>
      <p:sp>
        <p:nvSpPr>
          <p:cNvPr id="3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4D29037-0DC6-40DA-BB98-4739E52BC3B2}"/>
              </a:ext>
            </a:extLst>
          </p:cNvPr>
          <p:cNvSpPr>
            <a:spLocks noGrp="1"/>
          </p:cNvSpPr>
          <p:nvPr>
            <p:ph idx="1"/>
          </p:nvPr>
        </p:nvSpPr>
        <p:spPr>
          <a:xfrm>
            <a:off x="838200" y="1929384"/>
            <a:ext cx="10515600" cy="4251960"/>
          </a:xfrm>
        </p:spPr>
        <p:txBody>
          <a:bodyPr>
            <a:normAutofit/>
          </a:bodyPr>
          <a:lstStyle/>
          <a:p>
            <a:pPr marL="0" indent="0">
              <a:buNone/>
            </a:pPr>
            <a:r>
              <a:rPr lang="en-US" sz="2000" b="1" dirty="0"/>
              <a:t>Lessors (including Banks):</a:t>
            </a:r>
          </a:p>
          <a:p>
            <a:pPr>
              <a:buFont typeface="Wingdings" panose="05000000000000000000" pitchFamily="2" charset="2"/>
              <a:buChar char="ü"/>
            </a:pPr>
            <a:r>
              <a:rPr lang="en-US" sz="2000" b="1" dirty="0"/>
              <a:t>Risk management/reduction: </a:t>
            </a:r>
          </a:p>
          <a:p>
            <a:r>
              <a:rPr lang="en-US" sz="2000" dirty="0"/>
              <a:t>The lessor maintains legal ownership of the asset (including banks) and can exert greater control over the investment while monitoring assets easily.</a:t>
            </a:r>
          </a:p>
          <a:p>
            <a:r>
              <a:rPr lang="en-US" sz="2000" dirty="0"/>
              <a:t>This can enable the lessor actively apply specialized knowledge, such as equipment specialization. </a:t>
            </a:r>
          </a:p>
          <a:p>
            <a:pPr>
              <a:buFont typeface="Wingdings" panose="05000000000000000000" pitchFamily="2" charset="2"/>
              <a:buChar char="ü"/>
            </a:pPr>
            <a:r>
              <a:rPr lang="en-US" sz="2000" b="1" dirty="0"/>
              <a:t>Leasing Market Development, Product portfolio diversification and Customer base expansion:  </a:t>
            </a:r>
          </a:p>
          <a:p>
            <a:r>
              <a:rPr lang="en-US" sz="2000" dirty="0"/>
              <a:t>Leasing provides not just an opportunity to extend product lines, but also to deepen the organizational structure and in some cases, may allow businesses to access both lease financing and additional bank financing without increasing their collateralized debt. </a:t>
            </a:r>
          </a:p>
          <a:p>
            <a:r>
              <a:rPr lang="en-US" sz="2000" dirty="0"/>
              <a:t>It can also provide additional marketing channels for financial services.</a:t>
            </a:r>
            <a:endParaRPr lang="en-GB" sz="2000" dirty="0"/>
          </a:p>
        </p:txBody>
      </p:sp>
    </p:spTree>
    <p:extLst>
      <p:ext uri="{BB962C8B-B14F-4D97-AF65-F5344CB8AC3E}">
        <p14:creationId xmlns:p14="http://schemas.microsoft.com/office/powerpoint/2010/main" val="1681485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AF8E21-5548-42FF-8B43-3ED3033155C7}"/>
              </a:ext>
            </a:extLst>
          </p:cNvPr>
          <p:cNvSpPr>
            <a:spLocks noGrp="1"/>
          </p:cNvSpPr>
          <p:nvPr>
            <p:ph type="title"/>
          </p:nvPr>
        </p:nvSpPr>
        <p:spPr>
          <a:xfrm>
            <a:off x="838200" y="365125"/>
            <a:ext cx="10515600" cy="1325563"/>
          </a:xfrm>
        </p:spPr>
        <p:txBody>
          <a:bodyPr>
            <a:normAutofit/>
          </a:bodyPr>
          <a:lstStyle/>
          <a:p>
            <a:r>
              <a:rPr lang="en-US" sz="4200" b="1"/>
              <a:t>IMPACT FROM HARNESSING OPPORTUNITIES</a:t>
            </a:r>
            <a:r>
              <a:rPr lang="en-US" sz="4200"/>
              <a:t> </a:t>
            </a:r>
            <a:r>
              <a:rPr lang="en-US" sz="4200" b="1"/>
              <a:t>CONT’D…</a:t>
            </a:r>
            <a:endParaRPr lang="en-GB" sz="4200"/>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3E8832C-9B1C-4A9C-A96B-6282AE5BAD6E}"/>
              </a:ext>
            </a:extLst>
          </p:cNvPr>
          <p:cNvSpPr>
            <a:spLocks noGrp="1"/>
          </p:cNvSpPr>
          <p:nvPr>
            <p:ph idx="1"/>
          </p:nvPr>
        </p:nvSpPr>
        <p:spPr>
          <a:xfrm>
            <a:off x="838200" y="1929384"/>
            <a:ext cx="10515600" cy="4251960"/>
          </a:xfrm>
        </p:spPr>
        <p:txBody>
          <a:bodyPr>
            <a:normAutofit/>
          </a:bodyPr>
          <a:lstStyle/>
          <a:p>
            <a:pPr marL="0" indent="0">
              <a:buNone/>
            </a:pPr>
            <a:r>
              <a:rPr lang="en-US" sz="1700" b="1"/>
              <a:t>Lessee’s/SME’s:</a:t>
            </a:r>
          </a:p>
          <a:p>
            <a:pPr>
              <a:buFont typeface="Wingdings" panose="05000000000000000000" pitchFamily="2" charset="2"/>
              <a:buChar char="ü"/>
            </a:pPr>
            <a:r>
              <a:rPr lang="en-US" sz="1700" b="1"/>
              <a:t>Access to Finance: </a:t>
            </a:r>
          </a:p>
          <a:p>
            <a:r>
              <a:rPr lang="en-US" sz="1700"/>
              <a:t>Little or No collateral is required. </a:t>
            </a:r>
          </a:p>
          <a:p>
            <a:r>
              <a:rPr lang="en-US" sz="1700"/>
              <a:t>Leasing also offers matched maturity of assets/liabilities, since debt in emerging countries is often limited to short-term maturities.</a:t>
            </a:r>
          </a:p>
          <a:p>
            <a:r>
              <a:rPr lang="en-US" sz="1700"/>
              <a:t>In Islamic banking, “Ijara” which is a kind of leasing, is seen as an interest-free product and the rental is also considered the same. </a:t>
            </a:r>
          </a:p>
          <a:p>
            <a:pPr>
              <a:buFont typeface="Wingdings" panose="05000000000000000000" pitchFamily="2" charset="2"/>
              <a:buChar char="ü"/>
            </a:pPr>
            <a:r>
              <a:rPr lang="en-US" sz="1700" b="1"/>
              <a:t>Access to Equipment and Production Assets:	</a:t>
            </a:r>
            <a:r>
              <a:rPr lang="en-US" sz="1700"/>
              <a:t> </a:t>
            </a:r>
          </a:p>
          <a:p>
            <a:r>
              <a:rPr lang="en-US" sz="1700"/>
              <a:t>Leasing will increase flexibility and diversification of financing sources. </a:t>
            </a:r>
          </a:p>
          <a:p>
            <a:r>
              <a:rPr lang="en-US" sz="1700"/>
              <a:t>It will enable investment in equipment that can modernize production and improve productivity and profitability while reducing maintenance cost, since equipment is gotten from the Original Equipment Manufacturers (OEMs) and are newer. </a:t>
            </a:r>
          </a:p>
          <a:p>
            <a:r>
              <a:rPr lang="en-US" sz="1700"/>
              <a:t>Due to reduced upfront costs, leasing will free up capital for other business needs.</a:t>
            </a:r>
            <a:endParaRPr lang="en-GB" sz="1700" b="1"/>
          </a:p>
        </p:txBody>
      </p:sp>
    </p:spTree>
    <p:extLst>
      <p:ext uri="{BB962C8B-B14F-4D97-AF65-F5344CB8AC3E}">
        <p14:creationId xmlns:p14="http://schemas.microsoft.com/office/powerpoint/2010/main" val="770180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FBDB6A-CD92-48B7-AA71-16F3727C2FFE}"/>
              </a:ext>
            </a:extLst>
          </p:cNvPr>
          <p:cNvSpPr>
            <a:spLocks noGrp="1"/>
          </p:cNvSpPr>
          <p:nvPr>
            <p:ph type="title"/>
          </p:nvPr>
        </p:nvSpPr>
        <p:spPr>
          <a:xfrm>
            <a:off x="838200" y="365125"/>
            <a:ext cx="10515600" cy="1325563"/>
          </a:xfrm>
        </p:spPr>
        <p:txBody>
          <a:bodyPr>
            <a:normAutofit/>
          </a:bodyPr>
          <a:lstStyle/>
          <a:p>
            <a:r>
              <a:rPr lang="en-US" sz="4200" b="1"/>
              <a:t>IMPACT FROM HARNESSING OPPORTUNITIES</a:t>
            </a:r>
            <a:r>
              <a:rPr lang="en-US" sz="4200"/>
              <a:t> </a:t>
            </a:r>
            <a:r>
              <a:rPr lang="en-US" sz="4200" b="1"/>
              <a:t>CONT’D…</a:t>
            </a:r>
            <a:endParaRPr lang="en-GB" sz="4200"/>
          </a:p>
        </p:txBody>
      </p:sp>
      <p:sp>
        <p:nvSpPr>
          <p:cNvPr id="3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37A6A6-32B5-41CA-8F81-9BAF68EA71D2}"/>
              </a:ext>
            </a:extLst>
          </p:cNvPr>
          <p:cNvSpPr>
            <a:spLocks noGrp="1"/>
          </p:cNvSpPr>
          <p:nvPr>
            <p:ph idx="1"/>
          </p:nvPr>
        </p:nvSpPr>
        <p:spPr>
          <a:xfrm>
            <a:off x="838200" y="1929384"/>
            <a:ext cx="10515600" cy="4251960"/>
          </a:xfrm>
        </p:spPr>
        <p:txBody>
          <a:bodyPr>
            <a:normAutofit/>
          </a:bodyPr>
          <a:lstStyle/>
          <a:p>
            <a:pPr>
              <a:buFont typeface="Wingdings" panose="05000000000000000000" pitchFamily="2" charset="2"/>
              <a:buChar char="ü"/>
            </a:pPr>
            <a:r>
              <a:rPr lang="en-US" sz="1900" b="1"/>
              <a:t>Timeliness, Flexibility, Negotiability and Ability to Plan:	</a:t>
            </a:r>
          </a:p>
          <a:p>
            <a:r>
              <a:rPr lang="en-US" sz="1900"/>
              <a:t>Leasing will enable companies to match income and expenditure. </a:t>
            </a:r>
          </a:p>
          <a:p>
            <a:r>
              <a:rPr lang="en-US" sz="1900"/>
              <a:t>It also fosters a quick decision-making process, flexibility, and negotiability. This is in large part because the lessors operate in a less-regulated, more proprietary environment than bankers or traditional lenders. </a:t>
            </a:r>
          </a:p>
          <a:p>
            <a:r>
              <a:rPr lang="en-US" sz="1900"/>
              <a:t>Given that general knowledge and acceptability of leasing in Nigeria is limited, lessors must be fast and flexible to claim this as their unique selling proposition.</a:t>
            </a:r>
          </a:p>
          <a:p>
            <a:r>
              <a:rPr lang="en-US" sz="1900"/>
              <a:t> Due to the dynamism of the changing economic times, lease transactions may make less use of the restrictive covenants that appear in more traditional forms of lending. </a:t>
            </a:r>
          </a:p>
          <a:p>
            <a:r>
              <a:rPr lang="en-US" sz="1900"/>
              <a:t>Where lessors have asset knowledge or relations with suppliers, lessees may “outsource” certain tasks (such as negotiating with suppliers), reducing costs and risks. </a:t>
            </a:r>
          </a:p>
          <a:p>
            <a:r>
              <a:rPr lang="en-US" sz="1900"/>
              <a:t>Leasing also provides alternative funding opportunities to SMEs and SMEs can use a mix of funding options to finance their businesses.</a:t>
            </a:r>
            <a:endParaRPr lang="en-GB" sz="1900" b="1"/>
          </a:p>
        </p:txBody>
      </p:sp>
    </p:spTree>
    <p:extLst>
      <p:ext uri="{BB962C8B-B14F-4D97-AF65-F5344CB8AC3E}">
        <p14:creationId xmlns:p14="http://schemas.microsoft.com/office/powerpoint/2010/main" val="3820419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5AB4EB-D485-49FD-8988-3E1F248B640A}"/>
              </a:ext>
            </a:extLst>
          </p:cNvPr>
          <p:cNvSpPr>
            <a:spLocks noGrp="1"/>
          </p:cNvSpPr>
          <p:nvPr>
            <p:ph type="title"/>
          </p:nvPr>
        </p:nvSpPr>
        <p:spPr>
          <a:xfrm>
            <a:off x="838200" y="365125"/>
            <a:ext cx="10515600" cy="1325563"/>
          </a:xfrm>
        </p:spPr>
        <p:txBody>
          <a:bodyPr>
            <a:normAutofit/>
          </a:bodyPr>
          <a:lstStyle/>
          <a:p>
            <a:r>
              <a:rPr lang="en-US" sz="4200" b="1"/>
              <a:t>IMPACT FROM HARNESSING OPPORTUNITIES</a:t>
            </a:r>
            <a:r>
              <a:rPr lang="en-US" sz="4200"/>
              <a:t> </a:t>
            </a:r>
            <a:r>
              <a:rPr lang="en-US" sz="4200" b="1"/>
              <a:t>CONT’D…</a:t>
            </a:r>
            <a:endParaRPr lang="en-GB" sz="4200"/>
          </a:p>
        </p:txBody>
      </p:sp>
      <p:sp>
        <p:nvSpPr>
          <p:cNvPr id="3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D2E8EA1-9188-4C80-8FBA-1E83E9E5E52E}"/>
              </a:ext>
            </a:extLst>
          </p:cNvPr>
          <p:cNvSpPr>
            <a:spLocks noGrp="1"/>
          </p:cNvSpPr>
          <p:nvPr>
            <p:ph idx="1"/>
          </p:nvPr>
        </p:nvSpPr>
        <p:spPr>
          <a:xfrm>
            <a:off x="838200" y="1929384"/>
            <a:ext cx="10515600" cy="4251960"/>
          </a:xfrm>
        </p:spPr>
        <p:txBody>
          <a:bodyPr>
            <a:normAutofit/>
          </a:bodyPr>
          <a:lstStyle/>
          <a:p>
            <a:pPr marL="0" indent="0">
              <a:buNone/>
            </a:pPr>
            <a:r>
              <a:rPr lang="en-US" sz="2200" b="1"/>
              <a:t>Equipment Manufacturers:</a:t>
            </a:r>
          </a:p>
          <a:p>
            <a:pPr>
              <a:buFont typeface="Wingdings" panose="05000000000000000000" pitchFamily="2" charset="2"/>
              <a:buChar char="ü"/>
            </a:pPr>
            <a:r>
              <a:rPr lang="en-US" sz="2200" b="1"/>
              <a:t>Increased Purchase Options for Clients and Expanded Market Base for Products:</a:t>
            </a:r>
          </a:p>
          <a:p>
            <a:r>
              <a:rPr lang="en-US" sz="2200"/>
              <a:t>Leasing allows access to new equipment, by providing businesses with a mechanism to purchase equipment without incurring significant upfront costs. </a:t>
            </a:r>
          </a:p>
          <a:p>
            <a:r>
              <a:rPr lang="en-US" sz="2200"/>
              <a:t>Development of the leasing sector opens significant after-market products and services for equipment manufacturers. </a:t>
            </a:r>
          </a:p>
          <a:p>
            <a:r>
              <a:rPr lang="en-US" sz="2200"/>
              <a:t>Leasing often provides an effective marketing channel for equipment, as leasing companies are also interested in increasing sales.  </a:t>
            </a:r>
          </a:p>
          <a:p>
            <a:r>
              <a:rPr lang="en-US" sz="2200"/>
              <a:t>Effective leasing companies may bear some of the burden of dealing with inexperienced equipment purchasers, thus reducing costs and improving efficiency.</a:t>
            </a:r>
            <a:endParaRPr lang="en-GB" sz="2200"/>
          </a:p>
        </p:txBody>
      </p:sp>
    </p:spTree>
    <p:extLst>
      <p:ext uri="{BB962C8B-B14F-4D97-AF65-F5344CB8AC3E}">
        <p14:creationId xmlns:p14="http://schemas.microsoft.com/office/powerpoint/2010/main" val="2653115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F041FF-7506-4722-B096-C228103359E0}"/>
              </a:ext>
            </a:extLst>
          </p:cNvPr>
          <p:cNvSpPr>
            <a:spLocks noGrp="1"/>
          </p:cNvSpPr>
          <p:nvPr>
            <p:ph type="title"/>
          </p:nvPr>
        </p:nvSpPr>
        <p:spPr>
          <a:xfrm>
            <a:off x="838200" y="365125"/>
            <a:ext cx="10515600" cy="1325563"/>
          </a:xfrm>
        </p:spPr>
        <p:txBody>
          <a:bodyPr>
            <a:normAutofit/>
          </a:bodyPr>
          <a:lstStyle/>
          <a:p>
            <a:r>
              <a:rPr lang="en-US" sz="4200" b="1"/>
              <a:t>IMPACT FROM HARNESSING OPPORTUNITIES</a:t>
            </a:r>
            <a:r>
              <a:rPr lang="en-US" sz="4200"/>
              <a:t> </a:t>
            </a:r>
            <a:r>
              <a:rPr lang="en-US" sz="4200" b="1"/>
              <a:t>CONT’D…</a:t>
            </a:r>
            <a:endParaRPr lang="en-GB" sz="4200"/>
          </a:p>
        </p:txBody>
      </p:sp>
      <p:sp>
        <p:nvSpPr>
          <p:cNvPr id="3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D8985C5-A599-4D05-9895-983BF5E43F57}"/>
              </a:ext>
            </a:extLst>
          </p:cNvPr>
          <p:cNvSpPr>
            <a:spLocks noGrp="1"/>
          </p:cNvSpPr>
          <p:nvPr>
            <p:ph idx="1"/>
          </p:nvPr>
        </p:nvSpPr>
        <p:spPr>
          <a:xfrm>
            <a:off x="838200" y="1929384"/>
            <a:ext cx="10515600" cy="4251960"/>
          </a:xfrm>
        </p:spPr>
        <p:txBody>
          <a:bodyPr>
            <a:normAutofit/>
          </a:bodyPr>
          <a:lstStyle/>
          <a:p>
            <a:pPr marL="0" indent="0">
              <a:buNone/>
            </a:pPr>
            <a:r>
              <a:rPr lang="en-US" sz="2200" b="1"/>
              <a:t>Legal/Accounting:</a:t>
            </a:r>
          </a:p>
          <a:p>
            <a:pPr>
              <a:buFont typeface="Wingdings" panose="05000000000000000000" pitchFamily="2" charset="2"/>
              <a:buChar char="ü"/>
            </a:pPr>
            <a:r>
              <a:rPr lang="en-US" sz="2200" b="1"/>
              <a:t>Tax planning and accounting opportunities; Systems development opportunities and Lessors/banks may be clients of professional services companies:</a:t>
            </a:r>
          </a:p>
          <a:p>
            <a:r>
              <a:rPr lang="en-US" sz="2200"/>
              <a:t>In terms of compliance, professional advisors should be contracted by lessors to ensure that all agreements comply with local legislation and permit the lessor to utilize tax or other benefits. </a:t>
            </a:r>
          </a:p>
          <a:p>
            <a:r>
              <a:rPr lang="en-US" sz="2200"/>
              <a:t>Lessors, in order to reduce transaction costs and because of the nature of leasing, will aim to utilize credit management systems for the monitoring and control of their lease portfolios. </a:t>
            </a:r>
          </a:p>
          <a:p>
            <a:r>
              <a:rPr lang="en-US" sz="2200"/>
              <a:t>Professional advisors have an excellent opportunity to assist in the development of business processes and systems.</a:t>
            </a:r>
            <a:endParaRPr lang="en-GB" sz="2200" b="1"/>
          </a:p>
        </p:txBody>
      </p:sp>
    </p:spTree>
    <p:extLst>
      <p:ext uri="{BB962C8B-B14F-4D97-AF65-F5344CB8AC3E}">
        <p14:creationId xmlns:p14="http://schemas.microsoft.com/office/powerpoint/2010/main" val="1608689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CFB256-982D-47DB-B23C-DF4DAAD244DF}"/>
              </a:ext>
            </a:extLst>
          </p:cNvPr>
          <p:cNvSpPr>
            <a:spLocks noGrp="1"/>
          </p:cNvSpPr>
          <p:nvPr>
            <p:ph type="title"/>
          </p:nvPr>
        </p:nvSpPr>
        <p:spPr>
          <a:xfrm>
            <a:off x="838200" y="365125"/>
            <a:ext cx="10515600" cy="1325563"/>
          </a:xfrm>
        </p:spPr>
        <p:txBody>
          <a:bodyPr>
            <a:normAutofit/>
          </a:bodyPr>
          <a:lstStyle/>
          <a:p>
            <a:r>
              <a:rPr lang="en-US" sz="4200" b="1"/>
              <a:t>IMPACT FROM HARNESSING OPPORTUNITIES</a:t>
            </a:r>
            <a:r>
              <a:rPr lang="en-US" sz="4200"/>
              <a:t> </a:t>
            </a:r>
            <a:r>
              <a:rPr lang="en-US" sz="4200" b="1"/>
              <a:t>CONT’D…</a:t>
            </a:r>
            <a:endParaRPr lang="en-GB" sz="4200"/>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83D143D-C121-4408-8169-9A4DFC9BC599}"/>
              </a:ext>
            </a:extLst>
          </p:cNvPr>
          <p:cNvSpPr>
            <a:spLocks noGrp="1"/>
          </p:cNvSpPr>
          <p:nvPr>
            <p:ph idx="1"/>
          </p:nvPr>
        </p:nvSpPr>
        <p:spPr>
          <a:xfrm>
            <a:off x="838200" y="1929384"/>
            <a:ext cx="10515600" cy="4251960"/>
          </a:xfrm>
        </p:spPr>
        <p:txBody>
          <a:bodyPr>
            <a:normAutofit/>
          </a:bodyPr>
          <a:lstStyle/>
          <a:p>
            <a:pPr marL="0" indent="0">
              <a:buNone/>
            </a:pPr>
            <a:r>
              <a:rPr lang="en-US" sz="1700" b="1"/>
              <a:t>Investors:</a:t>
            </a:r>
          </a:p>
          <a:p>
            <a:pPr>
              <a:buFont typeface="Wingdings" panose="05000000000000000000" pitchFamily="2" charset="2"/>
              <a:buChar char="ü"/>
            </a:pPr>
            <a:r>
              <a:rPr lang="en-US" sz="1700" b="1"/>
              <a:t>Increased Ability to Invest Within a Country; Growth in Investee Company Opportunities and Development of the Financial Sector:</a:t>
            </a:r>
          </a:p>
          <a:p>
            <a:r>
              <a:rPr lang="en-US" sz="1700"/>
              <a:t>Improved credit scoring and processing systems can be applied across all elements of the finance sector, from leasing through to banking, thereby allowing the whole sector to take a more prudent and controlled approach to finance. </a:t>
            </a:r>
          </a:p>
          <a:p>
            <a:r>
              <a:rPr lang="en-US" sz="1700"/>
              <a:t>Leasing improves the local investment climate for all companies, increasing opportunities for investment and reducing/allocating risks more efficiently. </a:t>
            </a:r>
          </a:p>
          <a:p>
            <a:r>
              <a:rPr lang="en-US" sz="1700"/>
              <a:t>The development of non-bank lessors increases competition within the financial sector, introducing the need for finance companies to reduce transaction costs, improve business and credit management, and source funding at cheaper levels. This has the effect of reducing the cost of finance throughout the sector at the same time as increasing its level of sophistication and ability to optimize risk. </a:t>
            </a:r>
          </a:p>
          <a:p>
            <a:r>
              <a:rPr lang="en-US" sz="1700"/>
              <a:t>As lessors develop, they may expand to issuing commercial paper and to securitizing lease receivables, which can assist in deepening the securities market and creating new investment products.</a:t>
            </a:r>
            <a:r>
              <a:rPr lang="en-US" sz="1700" b="1"/>
              <a:t> </a:t>
            </a:r>
            <a:endParaRPr lang="en-GB" sz="1700" b="1"/>
          </a:p>
        </p:txBody>
      </p:sp>
    </p:spTree>
    <p:extLst>
      <p:ext uri="{BB962C8B-B14F-4D97-AF65-F5344CB8AC3E}">
        <p14:creationId xmlns:p14="http://schemas.microsoft.com/office/powerpoint/2010/main" val="9741604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Timeline"/>
        <p:cNvGrpSpPr/>
        <p:nvPr/>
      </p:nvGrpSpPr>
      <p:grpSpPr>
        <a:xfrm>
          <a:off x="0" y="0"/>
          <a:ext cx="0" cy="0"/>
          <a:chOff x="0" y="0"/>
          <a:chExt cx="0" cy="0"/>
        </a:xfrm>
      </p:grpSpPr>
      <p:pic>
        <p:nvPicPr>
          <p:cNvPr id="2" name="Line"/>
          <p:cNvPicPr/>
          <p:nvPr/>
        </p:nvPicPr>
        <p:blipFill rotWithShape="1">
          <a:blip r:embed="rId3"/>
          <a:stretch>
            <a:fillRect/>
          </a:stretch>
        </p:blipFill>
        <p:spPr>
          <a:xfrm>
            <a:off x="2200275" y="1771650"/>
            <a:ext cx="7962900" cy="3486150"/>
          </a:xfrm>
          <a:prstGeom prst="rect">
            <a:avLst/>
          </a:prstGeom>
        </p:spPr>
      </p:pic>
      <p:pic>
        <p:nvPicPr>
          <p:cNvPr id="3" name="StrokeCircle"/>
          <p:cNvPicPr/>
          <p:nvPr/>
        </p:nvPicPr>
        <p:blipFill rotWithShape="1">
          <a:blip r:embed="rId4"/>
          <a:stretch>
            <a:fillRect/>
          </a:stretch>
        </p:blipFill>
        <p:spPr>
          <a:xfrm>
            <a:off x="8143635" y="3438525"/>
            <a:ext cx="152400" cy="152400"/>
          </a:xfrm>
          <a:prstGeom prst="rect">
            <a:avLst/>
          </a:prstGeom>
        </p:spPr>
      </p:pic>
      <p:pic>
        <p:nvPicPr>
          <p:cNvPr id="4" name="StrokeCircle"/>
          <p:cNvPicPr/>
          <p:nvPr/>
        </p:nvPicPr>
        <p:blipFill rotWithShape="1">
          <a:blip r:embed="rId4"/>
          <a:stretch>
            <a:fillRect/>
          </a:stretch>
        </p:blipFill>
        <p:spPr>
          <a:xfrm>
            <a:off x="3752850" y="3438525"/>
            <a:ext cx="152400" cy="152400"/>
          </a:xfrm>
          <a:prstGeom prst="rect">
            <a:avLst/>
          </a:prstGeom>
        </p:spPr>
      </p:pic>
      <p:pic>
        <p:nvPicPr>
          <p:cNvPr id="5" name="StrokeCircle"/>
          <p:cNvPicPr/>
          <p:nvPr/>
        </p:nvPicPr>
        <p:blipFill rotWithShape="1">
          <a:blip r:embed="rId4"/>
          <a:stretch>
            <a:fillRect/>
          </a:stretch>
        </p:blipFill>
        <p:spPr>
          <a:xfrm>
            <a:off x="5984991" y="5095875"/>
            <a:ext cx="152400" cy="152400"/>
          </a:xfrm>
          <a:prstGeom prst="rect">
            <a:avLst/>
          </a:prstGeom>
        </p:spPr>
      </p:pic>
      <p:pic>
        <p:nvPicPr>
          <p:cNvPr id="6" name="StrokeCircle"/>
          <p:cNvPicPr/>
          <p:nvPr/>
        </p:nvPicPr>
        <p:blipFill rotWithShape="1">
          <a:blip r:embed="rId4"/>
          <a:stretch>
            <a:fillRect/>
          </a:stretch>
        </p:blipFill>
        <p:spPr>
          <a:xfrm>
            <a:off x="8134350" y="1828800"/>
            <a:ext cx="152400" cy="152400"/>
          </a:xfrm>
          <a:prstGeom prst="rect">
            <a:avLst/>
          </a:prstGeom>
        </p:spPr>
      </p:pic>
      <p:pic>
        <p:nvPicPr>
          <p:cNvPr id="7" name="StrokeCircle"/>
          <p:cNvPicPr/>
          <p:nvPr/>
        </p:nvPicPr>
        <p:blipFill rotWithShape="1">
          <a:blip r:embed="rId4"/>
          <a:stretch>
            <a:fillRect/>
          </a:stretch>
        </p:blipFill>
        <p:spPr>
          <a:xfrm>
            <a:off x="4219575" y="1838325"/>
            <a:ext cx="152400" cy="152400"/>
          </a:xfrm>
          <a:prstGeom prst="rect">
            <a:avLst/>
          </a:prstGeom>
        </p:spPr>
      </p:pic>
      <p:sp>
        <p:nvSpPr>
          <p:cNvPr id="8" name="Body text copy"/>
          <p:cNvSpPr/>
          <p:nvPr/>
        </p:nvSpPr>
        <p:spPr>
          <a:xfrm>
            <a:off x="3161695" y="2000250"/>
            <a:ext cx="2565103" cy="552450"/>
          </a:xfrm>
          <a:prstGeom prst="rect">
            <a:avLst/>
          </a:prstGeom>
        </p:spPr>
        <p:txBody>
          <a:bodyPr spcFirstLastPara="0" lIns="95250" tIns="95250" rIns="95250" bIns="0" anchor="t"/>
          <a:lstStyle/>
          <a:p>
            <a:pPr algn="ctr" hangingPunct="0">
              <a:lnSpc>
                <a:spcPct val="100000"/>
              </a:lnSpc>
            </a:pPr>
            <a:r>
              <a:rPr sz="1200">
                <a:solidFill>
                  <a:srgbClr val="9E11DA"/>
                </a:solidFill>
                <a:latin typeface="Roboto"/>
                <a:cs typeface="Roboto"/>
              </a:rPr>
              <a:t>gather thoughts from 2021 conference</a:t>
            </a:r>
          </a:p>
        </p:txBody>
      </p:sp>
      <p:sp>
        <p:nvSpPr>
          <p:cNvPr id="9" name="Body text copy"/>
          <p:cNvSpPr/>
          <p:nvPr/>
        </p:nvSpPr>
        <p:spPr>
          <a:xfrm>
            <a:off x="3661398" y="1543050"/>
            <a:ext cx="1279723" cy="228600"/>
          </a:xfrm>
          <a:prstGeom prst="rect">
            <a:avLst/>
          </a:prstGeom>
        </p:spPr>
        <p:txBody>
          <a:bodyPr spcFirstLastPara="0" lIns="0" tIns="0" rIns="0" bIns="0" anchor="t"/>
          <a:lstStyle/>
          <a:p>
            <a:pPr algn="ctr" hangingPunct="0">
              <a:lnSpc>
                <a:spcPct val="100000"/>
              </a:lnSpc>
            </a:pPr>
            <a:r>
              <a:rPr sz="1500" b="1">
                <a:solidFill>
                  <a:srgbClr val="9E11DA"/>
                </a:solidFill>
                <a:latin typeface="Roboto"/>
                <a:cs typeface="Roboto"/>
              </a:rPr>
              <a:t>4Q 2021</a:t>
            </a:r>
          </a:p>
        </p:txBody>
      </p:sp>
      <p:sp>
        <p:nvSpPr>
          <p:cNvPr id="10" name="Body text copy"/>
          <p:cNvSpPr/>
          <p:nvPr/>
        </p:nvSpPr>
        <p:spPr>
          <a:xfrm>
            <a:off x="7579329" y="1533525"/>
            <a:ext cx="1279723" cy="228600"/>
          </a:xfrm>
          <a:prstGeom prst="rect">
            <a:avLst/>
          </a:prstGeom>
        </p:spPr>
        <p:txBody>
          <a:bodyPr spcFirstLastPara="0" lIns="0" tIns="0" rIns="0" bIns="0" anchor="t"/>
          <a:lstStyle/>
          <a:p>
            <a:pPr algn="ctr" hangingPunct="0">
              <a:lnSpc>
                <a:spcPct val="100000"/>
              </a:lnSpc>
            </a:pPr>
            <a:r>
              <a:rPr sz="1500" b="1">
                <a:solidFill>
                  <a:srgbClr val="9E11DA"/>
                </a:solidFill>
                <a:latin typeface="Roboto"/>
                <a:cs typeface="Roboto"/>
              </a:rPr>
              <a:t>1Q 2022</a:t>
            </a:r>
          </a:p>
        </p:txBody>
      </p:sp>
      <p:sp>
        <p:nvSpPr>
          <p:cNvPr id="11" name="Body text copy"/>
          <p:cNvSpPr/>
          <p:nvPr/>
        </p:nvSpPr>
        <p:spPr>
          <a:xfrm>
            <a:off x="3152776" y="3190875"/>
            <a:ext cx="1279723" cy="228600"/>
          </a:xfrm>
          <a:prstGeom prst="rect">
            <a:avLst/>
          </a:prstGeom>
        </p:spPr>
        <p:txBody>
          <a:bodyPr spcFirstLastPara="0" lIns="0" tIns="0" rIns="0" bIns="0" anchor="t"/>
          <a:lstStyle/>
          <a:p>
            <a:pPr algn="ctr" hangingPunct="0">
              <a:lnSpc>
                <a:spcPct val="100000"/>
              </a:lnSpc>
            </a:pPr>
            <a:r>
              <a:rPr sz="1500" b="1">
                <a:solidFill>
                  <a:srgbClr val="9E11DA"/>
                </a:solidFill>
                <a:latin typeface="Roboto"/>
                <a:cs typeface="Roboto"/>
              </a:rPr>
              <a:t>4Q 2022</a:t>
            </a:r>
          </a:p>
        </p:txBody>
      </p:sp>
      <p:sp>
        <p:nvSpPr>
          <p:cNvPr id="12" name="Body text copy"/>
          <p:cNvSpPr/>
          <p:nvPr/>
        </p:nvSpPr>
        <p:spPr>
          <a:xfrm>
            <a:off x="5429323" y="4772025"/>
            <a:ext cx="1279723" cy="228600"/>
          </a:xfrm>
          <a:prstGeom prst="rect">
            <a:avLst/>
          </a:prstGeom>
        </p:spPr>
        <p:txBody>
          <a:bodyPr spcFirstLastPara="0" lIns="0" tIns="0" rIns="0" bIns="0" anchor="t"/>
          <a:lstStyle/>
          <a:p>
            <a:pPr algn="ctr" hangingPunct="0">
              <a:lnSpc>
                <a:spcPct val="100000"/>
              </a:lnSpc>
            </a:pPr>
            <a:r>
              <a:rPr sz="1500" b="1">
                <a:solidFill>
                  <a:srgbClr val="9E11DA"/>
                </a:solidFill>
                <a:latin typeface="Roboto"/>
                <a:cs typeface="Roboto"/>
              </a:rPr>
              <a:t>2Q 2023</a:t>
            </a:r>
          </a:p>
        </p:txBody>
      </p:sp>
      <p:sp>
        <p:nvSpPr>
          <p:cNvPr id="13" name="Body text copy"/>
          <p:cNvSpPr/>
          <p:nvPr/>
        </p:nvSpPr>
        <p:spPr>
          <a:xfrm>
            <a:off x="7585988" y="3200400"/>
            <a:ext cx="1279723" cy="228600"/>
          </a:xfrm>
          <a:prstGeom prst="rect">
            <a:avLst/>
          </a:prstGeom>
        </p:spPr>
        <p:txBody>
          <a:bodyPr spcFirstLastPara="0" lIns="0" tIns="0" rIns="0" bIns="0" anchor="t"/>
          <a:lstStyle/>
          <a:p>
            <a:pPr algn="ctr" hangingPunct="0">
              <a:lnSpc>
                <a:spcPct val="100000"/>
              </a:lnSpc>
            </a:pPr>
            <a:r>
              <a:rPr sz="1500" b="1">
                <a:solidFill>
                  <a:srgbClr val="9E11DA"/>
                </a:solidFill>
                <a:latin typeface="Roboto"/>
                <a:cs typeface="Roboto"/>
              </a:rPr>
              <a:t>1Q 2023</a:t>
            </a:r>
          </a:p>
        </p:txBody>
      </p:sp>
      <p:sp>
        <p:nvSpPr>
          <p:cNvPr id="14" name="Body text copy"/>
          <p:cNvSpPr/>
          <p:nvPr/>
        </p:nvSpPr>
        <p:spPr>
          <a:xfrm>
            <a:off x="1524001" y="1533525"/>
            <a:ext cx="1279723" cy="228600"/>
          </a:xfrm>
          <a:prstGeom prst="rect">
            <a:avLst/>
          </a:prstGeom>
        </p:spPr>
        <p:txBody>
          <a:bodyPr spcFirstLastPara="0" lIns="0" tIns="0" rIns="0" bIns="0" anchor="t"/>
          <a:lstStyle/>
          <a:p>
            <a:pPr algn="ctr" hangingPunct="0">
              <a:lnSpc>
                <a:spcPct val="100000"/>
              </a:lnSpc>
            </a:pPr>
            <a:r>
              <a:rPr sz="1500" b="1">
                <a:solidFill>
                  <a:srgbClr val="9E11DA"/>
                </a:solidFill>
                <a:latin typeface="Roboto"/>
                <a:cs typeface="Roboto"/>
              </a:rPr>
              <a:t>Start Here</a:t>
            </a:r>
          </a:p>
        </p:txBody>
      </p:sp>
      <p:sp>
        <p:nvSpPr>
          <p:cNvPr id="15" name="Body text copy copy 2"/>
          <p:cNvSpPr/>
          <p:nvPr/>
        </p:nvSpPr>
        <p:spPr>
          <a:xfrm>
            <a:off x="1752601" y="142875"/>
            <a:ext cx="8534399" cy="876300"/>
          </a:xfrm>
          <a:prstGeom prst="rect">
            <a:avLst/>
          </a:prstGeom>
        </p:spPr>
        <p:txBody>
          <a:bodyPr spcFirstLastPara="0" lIns="95250" tIns="95250" rIns="95250" bIns="0" anchor="t"/>
          <a:lstStyle/>
          <a:p>
            <a:pPr algn="l" hangingPunct="0">
              <a:lnSpc>
                <a:spcPct val="125000"/>
              </a:lnSpc>
            </a:pPr>
            <a:r>
              <a:rPr lang="en-US" sz="3600" b="1" dirty="0">
                <a:solidFill>
                  <a:srgbClr val="33BC53"/>
                </a:solidFill>
                <a:latin typeface="Cormorant"/>
                <a:cs typeface="Cormorant"/>
              </a:rPr>
              <a:t>P</a:t>
            </a:r>
            <a:r>
              <a:rPr sz="3600" b="1" dirty="0">
                <a:solidFill>
                  <a:srgbClr val="33BC53"/>
                </a:solidFill>
                <a:latin typeface="Cormorant"/>
                <a:cs typeface="Cormorant"/>
              </a:rPr>
              <a:t>roject </a:t>
            </a:r>
            <a:r>
              <a:rPr lang="en-US" sz="3600" b="1" dirty="0">
                <a:solidFill>
                  <a:srgbClr val="33BC53"/>
                </a:solidFill>
                <a:latin typeface="Cormorant"/>
                <a:cs typeface="Cormorant"/>
              </a:rPr>
              <a:t>N</a:t>
            </a:r>
            <a:r>
              <a:rPr sz="3600" b="1" dirty="0">
                <a:solidFill>
                  <a:srgbClr val="33BC53"/>
                </a:solidFill>
                <a:latin typeface="Cormorant"/>
                <a:cs typeface="Cormorant"/>
              </a:rPr>
              <a:t>ew </a:t>
            </a:r>
            <a:r>
              <a:rPr lang="en-US" sz="3600" b="1" dirty="0">
                <a:solidFill>
                  <a:srgbClr val="33BC53"/>
                </a:solidFill>
                <a:latin typeface="Cormorant"/>
                <a:cs typeface="Cormorant"/>
              </a:rPr>
              <a:t>D</a:t>
            </a:r>
            <a:r>
              <a:rPr sz="3600" b="1" dirty="0">
                <a:solidFill>
                  <a:srgbClr val="33BC53"/>
                </a:solidFill>
                <a:latin typeface="Cormorant"/>
                <a:cs typeface="Cormorant"/>
              </a:rPr>
              <a:t>ay - </a:t>
            </a:r>
            <a:r>
              <a:rPr lang="en-US" sz="3600" b="1" dirty="0">
                <a:solidFill>
                  <a:srgbClr val="33BC53"/>
                </a:solidFill>
                <a:latin typeface="Cormorant"/>
                <a:cs typeface="Cormorant"/>
              </a:rPr>
              <a:t>P</a:t>
            </a:r>
            <a:r>
              <a:rPr sz="3600" dirty="0">
                <a:solidFill>
                  <a:srgbClr val="33BC53"/>
                </a:solidFill>
                <a:latin typeface="Cormorant"/>
                <a:cs typeface="Cormorant"/>
              </a:rPr>
              <a:t>ossible road map</a:t>
            </a:r>
          </a:p>
        </p:txBody>
      </p:sp>
      <p:pic>
        <p:nvPicPr>
          <p:cNvPr id="16" name="614b007e70c7d2-17183255.jpeg copy 1"/>
          <p:cNvPicPr/>
          <p:nvPr/>
        </p:nvPicPr>
        <p:blipFill rotWithShape="1">
          <a:blip r:embed="rId5"/>
          <a:stretch>
            <a:fillRect/>
          </a:stretch>
        </p:blipFill>
        <p:spPr>
          <a:xfrm>
            <a:off x="10106026" y="6372225"/>
            <a:ext cx="409269" cy="386532"/>
          </a:xfrm>
          <a:prstGeom prst="rect">
            <a:avLst/>
          </a:prstGeom>
        </p:spPr>
      </p:pic>
      <p:sp>
        <p:nvSpPr>
          <p:cNvPr id="17" name="Body text copy copy 3"/>
          <p:cNvSpPr/>
          <p:nvPr/>
        </p:nvSpPr>
        <p:spPr>
          <a:xfrm>
            <a:off x="7009044" y="1981200"/>
            <a:ext cx="2565103" cy="552450"/>
          </a:xfrm>
          <a:prstGeom prst="rect">
            <a:avLst/>
          </a:prstGeom>
        </p:spPr>
        <p:txBody>
          <a:bodyPr spcFirstLastPara="0" lIns="95250" tIns="95250" rIns="95250" bIns="0" anchor="t"/>
          <a:lstStyle/>
          <a:p>
            <a:pPr algn="ctr" hangingPunct="0">
              <a:lnSpc>
                <a:spcPct val="100000"/>
              </a:lnSpc>
            </a:pPr>
            <a:r>
              <a:rPr sz="1200">
                <a:solidFill>
                  <a:srgbClr val="9E11DA"/>
                </a:solidFill>
                <a:latin typeface="Roboto"/>
                <a:cs typeface="Roboto"/>
              </a:rPr>
              <a:t>initiate thought an industry transformation thought group</a:t>
            </a:r>
          </a:p>
        </p:txBody>
      </p:sp>
      <p:sp>
        <p:nvSpPr>
          <p:cNvPr id="18" name="Body text copy copy 4"/>
          <p:cNvSpPr/>
          <p:nvPr/>
        </p:nvSpPr>
        <p:spPr>
          <a:xfrm>
            <a:off x="2381374" y="3629026"/>
            <a:ext cx="2565103" cy="733425"/>
          </a:xfrm>
          <a:prstGeom prst="rect">
            <a:avLst/>
          </a:prstGeom>
        </p:spPr>
        <p:txBody>
          <a:bodyPr spcFirstLastPara="0" lIns="95250" tIns="95250" rIns="95250" bIns="0" anchor="t"/>
          <a:lstStyle/>
          <a:p>
            <a:pPr algn="ctr" hangingPunct="0">
              <a:lnSpc>
                <a:spcPct val="100000"/>
              </a:lnSpc>
            </a:pPr>
            <a:r>
              <a:rPr sz="1200">
                <a:solidFill>
                  <a:srgbClr val="9E11DA"/>
                </a:solidFill>
                <a:latin typeface="Roboto"/>
                <a:cs typeface="Roboto"/>
              </a:rPr>
              <a:t>adopt and publish recommendations of the industry thought group</a:t>
            </a:r>
          </a:p>
        </p:txBody>
      </p:sp>
      <p:sp>
        <p:nvSpPr>
          <p:cNvPr id="19" name="Body text copy copy 5"/>
          <p:cNvSpPr/>
          <p:nvPr/>
        </p:nvSpPr>
        <p:spPr>
          <a:xfrm>
            <a:off x="7015267" y="3810000"/>
            <a:ext cx="2565103" cy="552450"/>
          </a:xfrm>
          <a:prstGeom prst="rect">
            <a:avLst/>
          </a:prstGeom>
        </p:spPr>
        <p:txBody>
          <a:bodyPr spcFirstLastPara="0" lIns="95250" tIns="95250" rIns="95250" bIns="0" anchor="t"/>
          <a:lstStyle/>
          <a:p>
            <a:pPr algn="ctr" hangingPunct="0">
              <a:lnSpc>
                <a:spcPct val="100000"/>
              </a:lnSpc>
            </a:pPr>
            <a:r>
              <a:rPr sz="1200">
                <a:solidFill>
                  <a:srgbClr val="9E11DA"/>
                </a:solidFill>
                <a:latin typeface="Roboto"/>
                <a:cs typeface="Roboto"/>
              </a:rPr>
              <a:t>create legal instruments from the published report</a:t>
            </a:r>
          </a:p>
        </p:txBody>
      </p:sp>
      <p:sp>
        <p:nvSpPr>
          <p:cNvPr id="20" name="Body text copy copy 6"/>
          <p:cNvSpPr/>
          <p:nvPr/>
        </p:nvSpPr>
        <p:spPr>
          <a:xfrm>
            <a:off x="4786634" y="5257801"/>
            <a:ext cx="2565103" cy="371475"/>
          </a:xfrm>
          <a:prstGeom prst="rect">
            <a:avLst/>
          </a:prstGeom>
        </p:spPr>
        <p:txBody>
          <a:bodyPr spcFirstLastPara="0" lIns="95250" tIns="95250" rIns="95250" bIns="0" anchor="t"/>
          <a:lstStyle/>
          <a:p>
            <a:pPr algn="ctr" hangingPunct="0">
              <a:lnSpc>
                <a:spcPct val="100000"/>
              </a:lnSpc>
            </a:pPr>
            <a:r>
              <a:rPr sz="1200">
                <a:solidFill>
                  <a:srgbClr val="9E11DA"/>
                </a:solidFill>
                <a:latin typeface="Roboto"/>
                <a:cs typeface="Roboto"/>
              </a:rPr>
              <a:t>project new day begins</a:t>
            </a:r>
          </a:p>
        </p:txBody>
      </p:sp>
      <p:sp>
        <p:nvSpPr>
          <p:cNvPr id="21" name="Body text copy copy 7"/>
          <p:cNvSpPr/>
          <p:nvPr/>
        </p:nvSpPr>
        <p:spPr>
          <a:xfrm>
            <a:off x="8591184" y="4657725"/>
            <a:ext cx="2227117" cy="228600"/>
          </a:xfrm>
          <a:prstGeom prst="rect">
            <a:avLst/>
          </a:prstGeom>
        </p:spPr>
        <p:txBody>
          <a:bodyPr spcFirstLastPara="0" lIns="0" tIns="0" rIns="0" bIns="0" anchor="t"/>
          <a:lstStyle/>
          <a:p>
            <a:pPr algn="ctr" hangingPunct="0">
              <a:lnSpc>
                <a:spcPct val="100000"/>
              </a:lnSpc>
            </a:pPr>
            <a:r>
              <a:rPr sz="1500" b="1">
                <a:solidFill>
                  <a:srgbClr val="9E11DA"/>
                </a:solidFill>
                <a:latin typeface="Roboto"/>
                <a:cs typeface="Roboto"/>
              </a:rPr>
              <a:t>Continious Reform</a:t>
            </a:r>
          </a:p>
        </p:txBody>
      </p:sp>
    </p:spTree>
    <p:extLst>
      <p:ext uri="{BB962C8B-B14F-4D97-AF65-F5344CB8AC3E}">
        <p14:creationId xmlns:p14="http://schemas.microsoft.com/office/powerpoint/2010/main" val="5098243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9AB4C8-9178-4F7A-8404-6890510B5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DC52444-AD9B-4F5A-BC38-6BAA1D825E7D}"/>
              </a:ext>
            </a:extLst>
          </p:cNvPr>
          <p:cNvSpPr>
            <a:spLocks noGrp="1"/>
          </p:cNvSpPr>
          <p:nvPr>
            <p:ph type="title"/>
          </p:nvPr>
        </p:nvSpPr>
        <p:spPr>
          <a:xfrm>
            <a:off x="638881" y="457201"/>
            <a:ext cx="10909640" cy="1832654"/>
          </a:xfrm>
        </p:spPr>
        <p:txBody>
          <a:bodyPr vert="horz" lIns="91440" tIns="45720" rIns="91440" bIns="45720" rtlCol="0" anchor="b">
            <a:normAutofit/>
          </a:bodyPr>
          <a:lstStyle/>
          <a:p>
            <a:pPr algn="ctr"/>
            <a:r>
              <a:rPr lang="en-US" sz="6600" kern="1200">
                <a:solidFill>
                  <a:schemeClr val="tx1"/>
                </a:solidFill>
                <a:latin typeface="+mj-lt"/>
                <a:ea typeface="+mj-ea"/>
                <a:cs typeface="+mj-cs"/>
              </a:rPr>
              <a:t>THANK YOU</a:t>
            </a:r>
          </a:p>
        </p:txBody>
      </p:sp>
      <p:sp>
        <p:nvSpPr>
          <p:cNvPr id="11" name="sketch line">
            <a:extLst>
              <a:ext uri="{FF2B5EF4-FFF2-40B4-BE49-F238E27FC236}">
                <a16:creationId xmlns:a16="http://schemas.microsoft.com/office/drawing/2014/main" id="{4CFDFB37-4BC7-42C6-915D-A6609139B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234391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Handshake">
            <a:extLst>
              <a:ext uri="{FF2B5EF4-FFF2-40B4-BE49-F238E27FC236}">
                <a16:creationId xmlns:a16="http://schemas.microsoft.com/office/drawing/2014/main" id="{C94EE5B4-863F-46B3-BADB-443079985F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3044" y="3124200"/>
            <a:ext cx="3102864" cy="3102864"/>
          </a:xfrm>
          <a:prstGeom prst="rect">
            <a:avLst/>
          </a:prstGeom>
        </p:spPr>
      </p:pic>
    </p:spTree>
    <p:extLst>
      <p:ext uri="{BB962C8B-B14F-4D97-AF65-F5344CB8AC3E}">
        <p14:creationId xmlns:p14="http://schemas.microsoft.com/office/powerpoint/2010/main" val="3823227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2AE577-20A0-4861-93AA-52ADDBF1F107}"/>
              </a:ext>
            </a:extLst>
          </p:cNvPr>
          <p:cNvSpPr>
            <a:spLocks noGrp="1"/>
          </p:cNvSpPr>
          <p:nvPr>
            <p:ph type="title"/>
          </p:nvPr>
        </p:nvSpPr>
        <p:spPr>
          <a:xfrm>
            <a:off x="838200" y="365125"/>
            <a:ext cx="10515600" cy="1325563"/>
          </a:xfrm>
        </p:spPr>
        <p:txBody>
          <a:bodyPr>
            <a:normAutofit/>
          </a:bodyPr>
          <a:lstStyle/>
          <a:p>
            <a:r>
              <a:rPr lang="en-US" sz="5400" dirty="0"/>
              <a:t>OVERVIEW CONT’D…</a:t>
            </a:r>
            <a:endParaRPr lang="en-GB" sz="5400" dirty="0"/>
          </a:p>
        </p:txBody>
      </p:sp>
      <p:sp>
        <p:nvSpPr>
          <p:cNvPr id="2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008838-0A4F-48B9-A6B8-F3A13A6944AB}"/>
              </a:ext>
            </a:extLst>
          </p:cNvPr>
          <p:cNvSpPr>
            <a:spLocks noGrp="1"/>
          </p:cNvSpPr>
          <p:nvPr>
            <p:ph idx="1"/>
          </p:nvPr>
        </p:nvSpPr>
        <p:spPr>
          <a:xfrm>
            <a:off x="838200" y="1929384"/>
            <a:ext cx="10515600" cy="4251960"/>
          </a:xfrm>
        </p:spPr>
        <p:txBody>
          <a:bodyPr>
            <a:normAutofit/>
          </a:bodyPr>
          <a:lstStyle/>
          <a:p>
            <a:pPr lvl="0"/>
            <a:endParaRPr lang="en-US" sz="2200"/>
          </a:p>
          <a:p>
            <a:pPr lvl="0"/>
            <a:r>
              <a:rPr lang="en-US" sz="2200"/>
              <a:t>Nevertheless, it is pertinent to note that irrespective of the state of the economy, trade/businesses thrive.</a:t>
            </a:r>
          </a:p>
          <a:p>
            <a:pPr lvl="0"/>
            <a:r>
              <a:rPr lang="en-US" sz="2200"/>
              <a:t>Some sectors may benefit more than others, while growth in other sectors may decline or remain flat.</a:t>
            </a:r>
          </a:p>
          <a:p>
            <a:pPr lvl="0"/>
            <a:r>
              <a:rPr lang="en-US" sz="2200"/>
              <a:t>However, there is always room for improvement and growth.</a:t>
            </a:r>
          </a:p>
          <a:p>
            <a:pPr lvl="0"/>
            <a:r>
              <a:rPr lang="en-US" sz="2200"/>
              <a:t>According to the World Economic Forum’s Executive Opinion Survey (WEF 2017), infrastructure deficiencies, foreign currency regulation and access to financing are the “most problematic factors for doing business in Nigeria”. </a:t>
            </a:r>
          </a:p>
          <a:p>
            <a:endParaRPr lang="en-GB" sz="2200"/>
          </a:p>
        </p:txBody>
      </p:sp>
    </p:spTree>
    <p:extLst>
      <p:ext uri="{BB962C8B-B14F-4D97-AF65-F5344CB8AC3E}">
        <p14:creationId xmlns:p14="http://schemas.microsoft.com/office/powerpoint/2010/main" val="20867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Timeline"/>
        <p:cNvGrpSpPr/>
        <p:nvPr/>
      </p:nvGrpSpPr>
      <p:grpSpPr>
        <a:xfrm>
          <a:off x="0" y="0"/>
          <a:ext cx="0" cy="0"/>
          <a:chOff x="0" y="0"/>
          <a:chExt cx="0" cy="0"/>
        </a:xfrm>
      </p:grpSpPr>
      <p:pic>
        <p:nvPicPr>
          <p:cNvPr id="2" name="Shape-14"/>
          <p:cNvPicPr/>
          <p:nvPr/>
        </p:nvPicPr>
        <p:blipFill rotWithShape="1">
          <a:blip r:embed="rId3"/>
          <a:stretch>
            <a:fillRect/>
          </a:stretch>
        </p:blipFill>
        <p:spPr>
          <a:xfrm rot="5400000">
            <a:off x="847638" y="47167"/>
            <a:ext cx="6275506" cy="6649575"/>
          </a:xfrm>
          <a:prstGeom prst="rect">
            <a:avLst/>
          </a:prstGeom>
        </p:spPr>
      </p:pic>
      <p:sp>
        <p:nvSpPr>
          <p:cNvPr id="3" name="Body text copy copy 2"/>
          <p:cNvSpPr/>
          <p:nvPr/>
        </p:nvSpPr>
        <p:spPr>
          <a:xfrm>
            <a:off x="1714500" y="-28575"/>
            <a:ext cx="8551396" cy="876300"/>
          </a:xfrm>
          <a:prstGeom prst="rect">
            <a:avLst/>
          </a:prstGeom>
        </p:spPr>
        <p:txBody>
          <a:bodyPr spcFirstLastPara="0" lIns="95250" tIns="95250" rIns="95250" bIns="0" anchor="t"/>
          <a:lstStyle/>
          <a:p>
            <a:pPr hangingPunct="0">
              <a:lnSpc>
                <a:spcPct val="125000"/>
              </a:lnSpc>
            </a:pPr>
            <a:r>
              <a:rPr lang="en-US" sz="3600" dirty="0"/>
              <a:t>OVERVIEW CONT’D…</a:t>
            </a:r>
          </a:p>
          <a:p>
            <a:pPr hangingPunct="0">
              <a:lnSpc>
                <a:spcPct val="125000"/>
              </a:lnSpc>
            </a:pPr>
            <a:r>
              <a:rPr lang="en-US" sz="3600" b="1" dirty="0">
                <a:solidFill>
                  <a:srgbClr val="FFFFFF"/>
                </a:solidFill>
                <a:latin typeface="Cormorant"/>
                <a:cs typeface="Cormorant"/>
              </a:rPr>
              <a:t>  Medium </a:t>
            </a:r>
            <a:r>
              <a:rPr lang="en-US" sz="3600" b="1" dirty="0">
                <a:solidFill>
                  <a:schemeClr val="bg1"/>
                </a:solidFill>
                <a:latin typeface="Cormorant"/>
                <a:cs typeface="Cormorant"/>
              </a:rPr>
              <a:t>Term Strategy </a:t>
            </a:r>
            <a:r>
              <a:rPr lang="en-US" sz="3600" b="1" dirty="0">
                <a:solidFill>
                  <a:srgbClr val="00B050"/>
                </a:solidFill>
                <a:latin typeface="Cormorant"/>
                <a:cs typeface="Cormorant"/>
              </a:rPr>
              <a:t>Influencers </a:t>
            </a:r>
          </a:p>
        </p:txBody>
      </p:sp>
      <p:pic>
        <p:nvPicPr>
          <p:cNvPr id="4" name="World-object"/>
          <p:cNvPicPr/>
          <p:nvPr/>
        </p:nvPicPr>
        <p:blipFill rotWithShape="1">
          <a:blip r:embed="rId4"/>
          <a:stretch>
            <a:fillRect/>
          </a:stretch>
        </p:blipFill>
        <p:spPr>
          <a:xfrm>
            <a:off x="6499804" y="1491157"/>
            <a:ext cx="1009757" cy="1009757"/>
          </a:xfrm>
          <a:prstGeom prst="rect">
            <a:avLst/>
          </a:prstGeom>
        </p:spPr>
      </p:pic>
      <p:pic>
        <p:nvPicPr>
          <p:cNvPr id="5" name="Nigeria"/>
          <p:cNvPicPr/>
          <p:nvPr/>
        </p:nvPicPr>
        <p:blipFill rotWithShape="1">
          <a:blip r:embed="rId5"/>
          <a:stretch>
            <a:fillRect/>
          </a:stretch>
        </p:blipFill>
        <p:spPr>
          <a:xfrm>
            <a:off x="4490955" y="1255824"/>
            <a:ext cx="1201242" cy="1037873"/>
          </a:xfrm>
          <a:prstGeom prst="rect">
            <a:avLst/>
          </a:prstGeom>
        </p:spPr>
      </p:pic>
      <p:sp>
        <p:nvSpPr>
          <p:cNvPr id="6" name="Rectangle 5"/>
          <p:cNvSpPr/>
          <p:nvPr/>
        </p:nvSpPr>
        <p:spPr>
          <a:xfrm>
            <a:off x="7693386" y="1388822"/>
            <a:ext cx="3244233" cy="1809750"/>
          </a:xfrm>
          <a:prstGeom prst="rect">
            <a:avLst/>
          </a:prstGeom>
        </p:spPr>
        <p:txBody>
          <a:bodyPr spcFirstLastPara="0" lIns="0" tIns="47625" rIns="0" bIns="0" anchor="t"/>
          <a:lstStyle/>
          <a:p>
            <a:pPr algn="l" hangingPunct="0">
              <a:lnSpc>
                <a:spcPct val="83333"/>
              </a:lnSpc>
              <a:spcBef>
                <a:spcPct val="6667"/>
              </a:spcBef>
            </a:pPr>
            <a:r>
              <a:rPr lang="en-US" sz="2250" b="1" dirty="0">
                <a:solidFill>
                  <a:srgbClr val="9E11DA"/>
                </a:solidFill>
                <a:latin typeface="Cormorant"/>
                <a:cs typeface="Cormorant"/>
              </a:rPr>
              <a:t>G</a:t>
            </a:r>
            <a:r>
              <a:rPr sz="2250" b="1" dirty="0">
                <a:solidFill>
                  <a:srgbClr val="9E11DA"/>
                </a:solidFill>
                <a:latin typeface="Cormorant"/>
                <a:cs typeface="Cormorant"/>
              </a:rPr>
              <a:t>lobal </a:t>
            </a:r>
            <a:r>
              <a:rPr lang="en-US" sz="2250" b="1" dirty="0">
                <a:solidFill>
                  <a:srgbClr val="9E11DA"/>
                </a:solidFill>
                <a:latin typeface="Cormorant"/>
                <a:cs typeface="Cormorant"/>
              </a:rPr>
              <a:t>F</a:t>
            </a:r>
            <a:r>
              <a:rPr sz="2250" b="1" dirty="0">
                <a:solidFill>
                  <a:srgbClr val="9E11DA"/>
                </a:solidFill>
                <a:latin typeface="Cormorant"/>
                <a:cs typeface="Cormorant"/>
              </a:rPr>
              <a:t>actors</a:t>
            </a:r>
          </a:p>
          <a:p>
            <a:pPr algn="l" hangingPunct="0">
              <a:lnSpc>
                <a:spcPct val="83333"/>
              </a:lnSpc>
            </a:pPr>
            <a:r>
              <a:rPr sz="2100" dirty="0">
                <a:solidFill>
                  <a:srgbClr val="9E11DA"/>
                </a:solidFill>
                <a:latin typeface="Cormorant"/>
                <a:cs typeface="Cormorant"/>
              </a:rPr>
              <a:t>- </a:t>
            </a:r>
            <a:r>
              <a:rPr lang="en-US" sz="2100" dirty="0">
                <a:solidFill>
                  <a:srgbClr val="9E11DA"/>
                </a:solidFill>
                <a:latin typeface="Cormorant"/>
                <a:cs typeface="Cormorant"/>
              </a:rPr>
              <a:t>S</a:t>
            </a:r>
            <a:r>
              <a:rPr sz="2100" dirty="0">
                <a:solidFill>
                  <a:srgbClr val="9E11DA"/>
                </a:solidFill>
                <a:latin typeface="Cormorant"/>
                <a:cs typeface="Cormorant"/>
              </a:rPr>
              <a:t>upply chain costs</a:t>
            </a:r>
          </a:p>
          <a:p>
            <a:pPr algn="l" hangingPunct="0">
              <a:lnSpc>
                <a:spcPct val="83333"/>
              </a:lnSpc>
            </a:pPr>
            <a:r>
              <a:rPr sz="2100" dirty="0">
                <a:solidFill>
                  <a:srgbClr val="9E11DA"/>
                </a:solidFill>
                <a:latin typeface="Cormorant"/>
                <a:cs typeface="Cormorant"/>
              </a:rPr>
              <a:t>- </a:t>
            </a:r>
            <a:r>
              <a:rPr lang="en-US" sz="2100" dirty="0">
                <a:solidFill>
                  <a:srgbClr val="9E11DA"/>
                </a:solidFill>
                <a:latin typeface="Cormorant"/>
                <a:cs typeface="Cormorant"/>
              </a:rPr>
              <a:t>S</a:t>
            </a:r>
            <a:r>
              <a:rPr sz="2100" dirty="0">
                <a:solidFill>
                  <a:srgbClr val="9E11DA"/>
                </a:solidFill>
                <a:latin typeface="Cormorant"/>
                <a:cs typeface="Cormorant"/>
              </a:rPr>
              <a:t>carcity of chips</a:t>
            </a:r>
          </a:p>
          <a:p>
            <a:pPr algn="l" hangingPunct="0">
              <a:lnSpc>
                <a:spcPct val="83333"/>
              </a:lnSpc>
            </a:pPr>
            <a:r>
              <a:rPr sz="2100" dirty="0">
                <a:solidFill>
                  <a:srgbClr val="9E11DA"/>
                </a:solidFill>
                <a:latin typeface="Cormorant"/>
                <a:cs typeface="Cormorant"/>
              </a:rPr>
              <a:t>- </a:t>
            </a:r>
            <a:r>
              <a:rPr lang="en-US" sz="2100" dirty="0">
                <a:solidFill>
                  <a:srgbClr val="9E11DA"/>
                </a:solidFill>
                <a:latin typeface="Cormorant"/>
                <a:cs typeface="Cormorant"/>
              </a:rPr>
              <a:t>M</a:t>
            </a:r>
            <a:r>
              <a:rPr sz="2100" dirty="0">
                <a:solidFill>
                  <a:srgbClr val="9E11DA"/>
                </a:solidFill>
                <a:latin typeface="Cormorant"/>
                <a:cs typeface="Cormorant"/>
              </a:rPr>
              <a:t>onetary pull back</a:t>
            </a:r>
          </a:p>
          <a:p>
            <a:pPr algn="l" hangingPunct="0">
              <a:lnSpc>
                <a:spcPct val="83333"/>
              </a:lnSpc>
            </a:pPr>
            <a:r>
              <a:rPr sz="2100" dirty="0">
                <a:solidFill>
                  <a:srgbClr val="9E11DA"/>
                </a:solidFill>
                <a:latin typeface="Cormorant"/>
                <a:cs typeface="Cormorant"/>
              </a:rPr>
              <a:t>- </a:t>
            </a:r>
            <a:r>
              <a:rPr lang="en-US" sz="2100" dirty="0">
                <a:solidFill>
                  <a:srgbClr val="9E11DA"/>
                </a:solidFill>
                <a:latin typeface="Cormorant"/>
                <a:cs typeface="Cormorant"/>
              </a:rPr>
              <a:t>S</a:t>
            </a:r>
            <a:r>
              <a:rPr sz="2100" dirty="0">
                <a:solidFill>
                  <a:srgbClr val="9E11DA"/>
                </a:solidFill>
                <a:latin typeface="Cormorant"/>
                <a:cs typeface="Cormorant"/>
              </a:rPr>
              <a:t>ustained fiscal spending</a:t>
            </a:r>
          </a:p>
          <a:p>
            <a:pPr algn="l" hangingPunct="0">
              <a:lnSpc>
                <a:spcPct val="83333"/>
              </a:lnSpc>
            </a:pPr>
            <a:r>
              <a:rPr sz="2100" dirty="0">
                <a:solidFill>
                  <a:srgbClr val="9E11DA"/>
                </a:solidFill>
                <a:latin typeface="Cormorant"/>
                <a:cs typeface="Cormorant"/>
              </a:rPr>
              <a:t>- </a:t>
            </a:r>
            <a:r>
              <a:rPr lang="en-US" sz="2100" dirty="0">
                <a:solidFill>
                  <a:srgbClr val="9E11DA"/>
                </a:solidFill>
                <a:latin typeface="Cormorant"/>
                <a:cs typeface="Cormorant"/>
              </a:rPr>
              <a:t>S</a:t>
            </a:r>
            <a:r>
              <a:rPr sz="2100" dirty="0">
                <a:solidFill>
                  <a:srgbClr val="9E11DA"/>
                </a:solidFill>
                <a:latin typeface="Cormorant"/>
                <a:cs typeface="Cormorant"/>
              </a:rPr>
              <a:t>tronger dollar</a:t>
            </a:r>
          </a:p>
        </p:txBody>
      </p:sp>
      <p:sp>
        <p:nvSpPr>
          <p:cNvPr id="7" name="Rectangle 6"/>
          <p:cNvSpPr/>
          <p:nvPr/>
        </p:nvSpPr>
        <p:spPr>
          <a:xfrm>
            <a:off x="1714500" y="1587533"/>
            <a:ext cx="3244233" cy="2381250"/>
          </a:xfrm>
          <a:prstGeom prst="rect">
            <a:avLst/>
          </a:prstGeom>
        </p:spPr>
        <p:txBody>
          <a:bodyPr spcFirstLastPara="0" lIns="0" tIns="47625" rIns="0" bIns="0" anchor="t"/>
          <a:lstStyle/>
          <a:p>
            <a:pPr algn="l" hangingPunct="0">
              <a:lnSpc>
                <a:spcPct val="83333"/>
              </a:lnSpc>
              <a:spcBef>
                <a:spcPct val="6667"/>
              </a:spcBef>
            </a:pPr>
            <a:r>
              <a:rPr lang="en-US" sz="2250" b="1" dirty="0">
                <a:solidFill>
                  <a:srgbClr val="FFFFFF"/>
                </a:solidFill>
                <a:latin typeface="Cormorant"/>
                <a:cs typeface="Cormorant"/>
              </a:rPr>
              <a:t>L</a:t>
            </a:r>
            <a:r>
              <a:rPr sz="2250" b="1" dirty="0">
                <a:solidFill>
                  <a:srgbClr val="FFFFFF"/>
                </a:solidFill>
                <a:latin typeface="Cormorant"/>
                <a:cs typeface="Cormorant"/>
              </a:rPr>
              <a:t>ocal </a:t>
            </a:r>
            <a:r>
              <a:rPr lang="en-US" sz="2250" b="1" dirty="0">
                <a:solidFill>
                  <a:srgbClr val="FFFFFF"/>
                </a:solidFill>
                <a:latin typeface="Cormorant"/>
                <a:cs typeface="Cormorant"/>
              </a:rPr>
              <a:t>F</a:t>
            </a:r>
            <a:r>
              <a:rPr sz="2250" b="1" dirty="0">
                <a:solidFill>
                  <a:srgbClr val="FFFFFF"/>
                </a:solidFill>
                <a:latin typeface="Cormorant"/>
                <a:cs typeface="Cormorant"/>
              </a:rPr>
              <a:t>actors</a:t>
            </a:r>
          </a:p>
          <a:p>
            <a:pPr algn="l" hangingPunct="0">
              <a:lnSpc>
                <a:spcPct val="83333"/>
              </a:lnSpc>
            </a:pPr>
            <a:r>
              <a:rPr sz="2100" dirty="0">
                <a:solidFill>
                  <a:srgbClr val="FFFFFF"/>
                </a:solidFill>
                <a:latin typeface="Cormorant"/>
                <a:cs typeface="Cormorant"/>
              </a:rPr>
              <a:t>- </a:t>
            </a:r>
            <a:r>
              <a:rPr lang="en-US" sz="2100" dirty="0">
                <a:solidFill>
                  <a:srgbClr val="FFFFFF"/>
                </a:solidFill>
                <a:latin typeface="Cormorant"/>
                <a:cs typeface="Cormorant"/>
              </a:rPr>
              <a:t>I</a:t>
            </a:r>
            <a:r>
              <a:rPr sz="2100" dirty="0">
                <a:solidFill>
                  <a:srgbClr val="FFFFFF"/>
                </a:solidFill>
                <a:latin typeface="Cormorant"/>
                <a:cs typeface="Cormorant"/>
              </a:rPr>
              <a:t>ncreased budget deficit </a:t>
            </a:r>
          </a:p>
          <a:p>
            <a:pPr algn="l" hangingPunct="0">
              <a:lnSpc>
                <a:spcPct val="83333"/>
              </a:lnSpc>
            </a:pPr>
            <a:r>
              <a:rPr sz="2100" dirty="0">
                <a:solidFill>
                  <a:srgbClr val="FFFFFF"/>
                </a:solidFill>
                <a:latin typeface="Cormorant"/>
                <a:cs typeface="Cormorant"/>
              </a:rPr>
              <a:t>- </a:t>
            </a:r>
            <a:r>
              <a:rPr lang="en-US" sz="2100" dirty="0">
                <a:solidFill>
                  <a:srgbClr val="FFFFFF"/>
                </a:solidFill>
                <a:latin typeface="Cormorant"/>
                <a:cs typeface="Cormorant"/>
              </a:rPr>
              <a:t>M</a:t>
            </a:r>
            <a:r>
              <a:rPr sz="2100" dirty="0">
                <a:solidFill>
                  <a:srgbClr val="FFFFFF"/>
                </a:solidFill>
                <a:latin typeface="Cormorant"/>
                <a:cs typeface="Cormorant"/>
              </a:rPr>
              <a:t>onetary expansion</a:t>
            </a:r>
          </a:p>
          <a:p>
            <a:pPr algn="l" hangingPunct="0">
              <a:lnSpc>
                <a:spcPct val="83333"/>
              </a:lnSpc>
            </a:pPr>
            <a:r>
              <a:rPr sz="2100" dirty="0">
                <a:solidFill>
                  <a:srgbClr val="FFFFFF"/>
                </a:solidFill>
                <a:latin typeface="Cormorant"/>
                <a:cs typeface="Cormorant"/>
              </a:rPr>
              <a:t>- </a:t>
            </a:r>
            <a:r>
              <a:rPr lang="en-US" sz="2100" dirty="0">
                <a:solidFill>
                  <a:srgbClr val="FFFFFF"/>
                </a:solidFill>
                <a:latin typeface="Cormorant"/>
                <a:cs typeface="Cormorant"/>
              </a:rPr>
              <a:t>P</a:t>
            </a:r>
            <a:r>
              <a:rPr sz="2100" dirty="0">
                <a:solidFill>
                  <a:srgbClr val="FFFFFF"/>
                </a:solidFill>
                <a:latin typeface="Cormorant"/>
                <a:cs typeface="Cormorant"/>
              </a:rPr>
              <a:t>etrol subsidy removal</a:t>
            </a:r>
          </a:p>
          <a:p>
            <a:pPr algn="l" hangingPunct="0">
              <a:lnSpc>
                <a:spcPct val="83333"/>
              </a:lnSpc>
            </a:pPr>
            <a:r>
              <a:rPr sz="2100" dirty="0">
                <a:solidFill>
                  <a:srgbClr val="FFFFFF"/>
                </a:solidFill>
                <a:latin typeface="Cormorant"/>
                <a:cs typeface="Cormorant"/>
              </a:rPr>
              <a:t>- </a:t>
            </a:r>
            <a:r>
              <a:rPr lang="en-US" sz="2100" dirty="0">
                <a:solidFill>
                  <a:srgbClr val="FFFFFF"/>
                </a:solidFill>
                <a:latin typeface="Cormorant"/>
                <a:cs typeface="Cormorant"/>
              </a:rPr>
              <a:t>D</a:t>
            </a:r>
            <a:r>
              <a:rPr sz="2100" dirty="0">
                <a:solidFill>
                  <a:srgbClr val="FFFFFF"/>
                </a:solidFill>
                <a:latin typeface="Cormorant"/>
                <a:cs typeface="Cormorant"/>
              </a:rPr>
              <a:t>angote refinery???</a:t>
            </a:r>
          </a:p>
          <a:p>
            <a:pPr algn="l" hangingPunct="0">
              <a:lnSpc>
                <a:spcPct val="83333"/>
              </a:lnSpc>
            </a:pPr>
            <a:r>
              <a:rPr sz="2100" dirty="0">
                <a:solidFill>
                  <a:srgbClr val="FFFFFF"/>
                </a:solidFill>
                <a:latin typeface="Cormorant"/>
                <a:cs typeface="Cormorant"/>
              </a:rPr>
              <a:t>- </a:t>
            </a:r>
            <a:r>
              <a:rPr lang="en-US" sz="2100" dirty="0">
                <a:solidFill>
                  <a:srgbClr val="FFFFFF"/>
                </a:solidFill>
                <a:latin typeface="Cormorant"/>
                <a:cs typeface="Cormorant"/>
              </a:rPr>
              <a:t>W</a:t>
            </a:r>
            <a:r>
              <a:rPr sz="2100" dirty="0">
                <a:solidFill>
                  <a:srgbClr val="FFFFFF"/>
                </a:solidFill>
                <a:latin typeface="Cormorant"/>
                <a:cs typeface="Cormorant"/>
              </a:rPr>
              <a:t>eaker </a:t>
            </a:r>
            <a:r>
              <a:rPr lang="en-US" sz="2100" dirty="0">
                <a:solidFill>
                  <a:srgbClr val="FFFFFF"/>
                </a:solidFill>
                <a:latin typeface="Cormorant"/>
                <a:cs typeface="Cormorant"/>
              </a:rPr>
              <a:t>N</a:t>
            </a:r>
            <a:r>
              <a:rPr sz="2100" dirty="0">
                <a:solidFill>
                  <a:srgbClr val="FFFFFF"/>
                </a:solidFill>
                <a:latin typeface="Cormorant"/>
                <a:cs typeface="Cormorant"/>
              </a:rPr>
              <a:t>aira</a:t>
            </a:r>
          </a:p>
          <a:p>
            <a:pPr algn="l" hangingPunct="0">
              <a:lnSpc>
                <a:spcPct val="83333"/>
              </a:lnSpc>
            </a:pPr>
            <a:r>
              <a:rPr sz="2100" dirty="0">
                <a:solidFill>
                  <a:srgbClr val="FFFFFF"/>
                </a:solidFill>
                <a:latin typeface="Cormorant"/>
                <a:cs typeface="Cormorant"/>
              </a:rPr>
              <a:t>- </a:t>
            </a:r>
            <a:r>
              <a:rPr lang="en-US" sz="2100" dirty="0">
                <a:solidFill>
                  <a:srgbClr val="FFFFFF"/>
                </a:solidFill>
                <a:latin typeface="Cormorant"/>
                <a:cs typeface="Cormorant"/>
              </a:rPr>
              <a:t>H</a:t>
            </a:r>
            <a:r>
              <a:rPr sz="2100" dirty="0">
                <a:solidFill>
                  <a:srgbClr val="FFFFFF"/>
                </a:solidFill>
                <a:latin typeface="Cormorant"/>
                <a:cs typeface="Cormorant"/>
              </a:rPr>
              <a:t>igher inflation</a:t>
            </a:r>
          </a:p>
          <a:p>
            <a:pPr algn="l" hangingPunct="0">
              <a:lnSpc>
                <a:spcPct val="83333"/>
              </a:lnSpc>
            </a:pPr>
            <a:r>
              <a:rPr sz="2100" dirty="0">
                <a:solidFill>
                  <a:srgbClr val="FFFFFF"/>
                </a:solidFill>
                <a:latin typeface="Cormorant"/>
                <a:cs typeface="Cormorant"/>
              </a:rPr>
              <a:t>- </a:t>
            </a:r>
            <a:r>
              <a:rPr lang="en-US" sz="2100" dirty="0">
                <a:solidFill>
                  <a:srgbClr val="FFFFFF"/>
                </a:solidFill>
                <a:latin typeface="Cormorant"/>
                <a:cs typeface="Cormorant"/>
              </a:rPr>
              <a:t>R</a:t>
            </a:r>
            <a:r>
              <a:rPr sz="2100" dirty="0">
                <a:solidFill>
                  <a:srgbClr val="FFFFFF"/>
                </a:solidFill>
                <a:latin typeface="Cormorant"/>
                <a:cs typeface="Cormorant"/>
              </a:rPr>
              <a:t>egulation</a:t>
            </a:r>
          </a:p>
        </p:txBody>
      </p:sp>
      <p:pic>
        <p:nvPicPr>
          <p:cNvPr id="8" name="SolidStrokeShapeCircle"/>
          <p:cNvPicPr/>
          <p:nvPr/>
        </p:nvPicPr>
        <p:blipFill rotWithShape="1">
          <a:blip r:embed="rId6"/>
          <a:stretch>
            <a:fillRect/>
          </a:stretch>
        </p:blipFill>
        <p:spPr>
          <a:xfrm>
            <a:off x="6631127" y="4029075"/>
            <a:ext cx="965986" cy="965986"/>
          </a:xfrm>
          <a:prstGeom prst="rect">
            <a:avLst/>
          </a:prstGeom>
        </p:spPr>
      </p:pic>
      <p:pic>
        <p:nvPicPr>
          <p:cNvPr id="9" name="SolidStrokeShapeCircle"/>
          <p:cNvPicPr/>
          <p:nvPr/>
        </p:nvPicPr>
        <p:blipFill rotWithShape="1">
          <a:blip r:embed="rId6"/>
          <a:stretch>
            <a:fillRect/>
          </a:stretch>
        </p:blipFill>
        <p:spPr>
          <a:xfrm>
            <a:off x="8349517" y="4029075"/>
            <a:ext cx="965986" cy="965986"/>
          </a:xfrm>
          <a:prstGeom prst="rect">
            <a:avLst/>
          </a:prstGeom>
        </p:spPr>
      </p:pic>
      <p:pic>
        <p:nvPicPr>
          <p:cNvPr id="10" name="SolidStrokeShapeCircle"/>
          <p:cNvPicPr/>
          <p:nvPr/>
        </p:nvPicPr>
        <p:blipFill rotWithShape="1">
          <a:blip r:embed="rId6"/>
          <a:stretch>
            <a:fillRect/>
          </a:stretch>
        </p:blipFill>
        <p:spPr>
          <a:xfrm>
            <a:off x="4912737" y="4029075"/>
            <a:ext cx="965986" cy="965986"/>
          </a:xfrm>
          <a:prstGeom prst="rect">
            <a:avLst/>
          </a:prstGeom>
        </p:spPr>
      </p:pic>
      <p:sp>
        <p:nvSpPr>
          <p:cNvPr id="11" name="Body text copy"/>
          <p:cNvSpPr/>
          <p:nvPr/>
        </p:nvSpPr>
        <p:spPr>
          <a:xfrm>
            <a:off x="4976453" y="4237131"/>
            <a:ext cx="868215" cy="508414"/>
          </a:xfrm>
          <a:prstGeom prst="rect">
            <a:avLst/>
          </a:prstGeom>
        </p:spPr>
        <p:txBody>
          <a:bodyPr spcFirstLastPara="0" lIns="39109" tIns="19554" rIns="39109" bIns="0" anchor="t"/>
          <a:lstStyle/>
          <a:p>
            <a:pPr algn="ctr" hangingPunct="0">
              <a:lnSpc>
                <a:spcPct val="125000"/>
              </a:lnSpc>
            </a:pPr>
            <a:r>
              <a:rPr sz="1232" b="1">
                <a:solidFill>
                  <a:srgbClr val="FFFFFF"/>
                </a:solidFill>
                <a:latin typeface="Libre-Baskerville"/>
                <a:cs typeface="Libre-Baskerville"/>
              </a:rPr>
              <a:t>2Q22-2Q23</a:t>
            </a:r>
          </a:p>
        </p:txBody>
      </p:sp>
      <p:sp>
        <p:nvSpPr>
          <p:cNvPr id="12" name="Body text copy"/>
          <p:cNvSpPr/>
          <p:nvPr/>
        </p:nvSpPr>
        <p:spPr>
          <a:xfrm>
            <a:off x="6641346" y="4251480"/>
            <a:ext cx="868215" cy="508414"/>
          </a:xfrm>
          <a:prstGeom prst="rect">
            <a:avLst/>
          </a:prstGeom>
        </p:spPr>
        <p:txBody>
          <a:bodyPr spcFirstLastPara="0" lIns="39109" tIns="19554" rIns="39109" bIns="0" anchor="t"/>
          <a:lstStyle/>
          <a:p>
            <a:pPr algn="ctr" hangingPunct="0">
              <a:lnSpc>
                <a:spcPct val="125000"/>
              </a:lnSpc>
            </a:pPr>
            <a:r>
              <a:rPr sz="1232" b="1">
                <a:solidFill>
                  <a:srgbClr val="FFFFFF"/>
                </a:solidFill>
                <a:latin typeface="Libre-Baskerville"/>
                <a:cs typeface="Libre-Baskerville"/>
              </a:rPr>
              <a:t>2Q-4Q</a:t>
            </a:r>
          </a:p>
          <a:p>
            <a:pPr algn="ctr" hangingPunct="0">
              <a:lnSpc>
                <a:spcPct val="125000"/>
              </a:lnSpc>
            </a:pPr>
            <a:r>
              <a:rPr sz="1232" b="1">
                <a:solidFill>
                  <a:srgbClr val="FFFFFF"/>
                </a:solidFill>
                <a:latin typeface="Libre-Baskerville"/>
                <a:cs typeface="Libre-Baskerville"/>
              </a:rPr>
              <a:t>2023</a:t>
            </a:r>
          </a:p>
        </p:txBody>
      </p:sp>
      <p:sp>
        <p:nvSpPr>
          <p:cNvPr id="13" name="Body text copy"/>
          <p:cNvSpPr/>
          <p:nvPr/>
        </p:nvSpPr>
        <p:spPr>
          <a:xfrm>
            <a:off x="8399474" y="4301700"/>
            <a:ext cx="868215" cy="508414"/>
          </a:xfrm>
          <a:prstGeom prst="rect">
            <a:avLst/>
          </a:prstGeom>
        </p:spPr>
        <p:txBody>
          <a:bodyPr spcFirstLastPara="0" lIns="39109" tIns="19554" rIns="39109" bIns="0" anchor="t"/>
          <a:lstStyle/>
          <a:p>
            <a:pPr algn="ctr" hangingPunct="0">
              <a:lnSpc>
                <a:spcPct val="125000"/>
              </a:lnSpc>
            </a:pPr>
            <a:r>
              <a:rPr sz="1232" b="1">
                <a:solidFill>
                  <a:srgbClr val="FFFFFF"/>
                </a:solidFill>
                <a:latin typeface="Libre-Baskerville"/>
                <a:cs typeface="Libre-Baskerville"/>
              </a:rPr>
              <a:t>1Q-2Q</a:t>
            </a:r>
          </a:p>
          <a:p>
            <a:pPr algn="ctr" hangingPunct="0">
              <a:lnSpc>
                <a:spcPct val="125000"/>
              </a:lnSpc>
            </a:pPr>
            <a:r>
              <a:rPr sz="1232" b="1">
                <a:solidFill>
                  <a:srgbClr val="FFFFFF"/>
                </a:solidFill>
                <a:latin typeface="Libre-Baskerville"/>
                <a:cs typeface="Libre-Baskerville"/>
              </a:rPr>
              <a:t>2024</a:t>
            </a:r>
          </a:p>
        </p:txBody>
      </p:sp>
      <p:sp>
        <p:nvSpPr>
          <p:cNvPr id="14" name="Body text copy"/>
          <p:cNvSpPr/>
          <p:nvPr/>
        </p:nvSpPr>
        <p:spPr>
          <a:xfrm>
            <a:off x="4669735" y="5404158"/>
            <a:ext cx="1381305" cy="1104900"/>
          </a:xfrm>
          <a:prstGeom prst="rect">
            <a:avLst/>
          </a:prstGeom>
        </p:spPr>
        <p:txBody>
          <a:bodyPr spcFirstLastPara="0" lIns="95250" tIns="95250" rIns="95250" bIns="0" anchor="t"/>
          <a:lstStyle/>
          <a:p>
            <a:pPr algn="ctr" hangingPunct="0">
              <a:lnSpc>
                <a:spcPct val="125000"/>
              </a:lnSpc>
            </a:pPr>
            <a:r>
              <a:rPr sz="1200">
                <a:solidFill>
                  <a:srgbClr val="9E11DA"/>
                </a:solidFill>
                <a:latin typeface="Roboto"/>
                <a:cs typeface="Roboto"/>
              </a:rPr>
              <a:t>INEC, Political Parties, FG, CBN, petrol subsidy removal</a:t>
            </a:r>
          </a:p>
        </p:txBody>
      </p:sp>
      <p:sp>
        <p:nvSpPr>
          <p:cNvPr id="15" name="Body text copy"/>
          <p:cNvSpPr/>
          <p:nvPr/>
        </p:nvSpPr>
        <p:spPr>
          <a:xfrm>
            <a:off x="4321629" y="5055353"/>
            <a:ext cx="1851903" cy="392947"/>
          </a:xfrm>
          <a:prstGeom prst="rect">
            <a:avLst/>
          </a:prstGeom>
        </p:spPr>
        <p:txBody>
          <a:bodyPr spcFirstLastPara="0" lIns="98237" tIns="98237" rIns="98237" bIns="0" anchor="t"/>
          <a:lstStyle/>
          <a:p>
            <a:pPr algn="ctr" hangingPunct="0">
              <a:lnSpc>
                <a:spcPct val="100000"/>
              </a:lnSpc>
            </a:pPr>
            <a:r>
              <a:rPr lang="en-US" sz="1315" b="1" dirty="0">
                <a:solidFill>
                  <a:srgbClr val="9E11DA"/>
                </a:solidFill>
                <a:latin typeface="Roboto"/>
                <a:cs typeface="Roboto"/>
              </a:rPr>
              <a:t>E</a:t>
            </a:r>
            <a:r>
              <a:rPr sz="1315" b="1" dirty="0">
                <a:solidFill>
                  <a:srgbClr val="9E11DA"/>
                </a:solidFill>
                <a:latin typeface="Roboto"/>
                <a:cs typeface="Roboto"/>
              </a:rPr>
              <a:t>lection </a:t>
            </a:r>
            <a:r>
              <a:rPr lang="en-US" sz="1315" b="1" dirty="0">
                <a:solidFill>
                  <a:srgbClr val="9E11DA"/>
                </a:solidFill>
                <a:latin typeface="Roboto"/>
                <a:cs typeface="Roboto"/>
              </a:rPr>
              <a:t>S</a:t>
            </a:r>
            <a:r>
              <a:rPr sz="1315" b="1" dirty="0">
                <a:solidFill>
                  <a:srgbClr val="9E11DA"/>
                </a:solidFill>
                <a:latin typeface="Roboto"/>
                <a:cs typeface="Roboto"/>
              </a:rPr>
              <a:t>pending</a:t>
            </a:r>
          </a:p>
        </p:txBody>
      </p:sp>
      <p:sp>
        <p:nvSpPr>
          <p:cNvPr id="16" name="Body text copy"/>
          <p:cNvSpPr/>
          <p:nvPr/>
        </p:nvSpPr>
        <p:spPr>
          <a:xfrm>
            <a:off x="6372226" y="5448300"/>
            <a:ext cx="1676083" cy="612950"/>
          </a:xfrm>
          <a:prstGeom prst="rect">
            <a:avLst/>
          </a:prstGeom>
        </p:spPr>
        <p:txBody>
          <a:bodyPr spcFirstLastPara="0" lIns="82831" tIns="82831" rIns="82831" bIns="0" anchor="t"/>
          <a:lstStyle/>
          <a:p>
            <a:pPr algn="ctr" hangingPunct="0">
              <a:lnSpc>
                <a:spcPct val="125000"/>
              </a:lnSpc>
            </a:pPr>
            <a:r>
              <a:rPr sz="1174">
                <a:solidFill>
                  <a:srgbClr val="9E11DA"/>
                </a:solidFill>
                <a:latin typeface="Roboto"/>
                <a:cs typeface="Roboto"/>
              </a:rPr>
              <a:t>CBN support for new government </a:t>
            </a:r>
          </a:p>
        </p:txBody>
      </p:sp>
      <p:sp>
        <p:nvSpPr>
          <p:cNvPr id="17" name="Body text copy"/>
          <p:cNvSpPr/>
          <p:nvPr/>
        </p:nvSpPr>
        <p:spPr>
          <a:xfrm>
            <a:off x="6334125" y="5086351"/>
            <a:ext cx="1682630" cy="364457"/>
          </a:xfrm>
          <a:prstGeom prst="rect">
            <a:avLst/>
          </a:prstGeom>
        </p:spPr>
        <p:txBody>
          <a:bodyPr spcFirstLastPara="0" lIns="82831" tIns="82831" rIns="82831" bIns="0" anchor="t"/>
          <a:lstStyle/>
          <a:p>
            <a:pPr algn="ctr" hangingPunct="0">
              <a:lnSpc>
                <a:spcPct val="100000"/>
              </a:lnSpc>
            </a:pPr>
            <a:r>
              <a:rPr lang="en-US" sz="1304" b="1" dirty="0">
                <a:solidFill>
                  <a:srgbClr val="9E11DA"/>
                </a:solidFill>
                <a:latin typeface="Roboto"/>
                <a:cs typeface="Roboto"/>
              </a:rPr>
              <a:t>E</a:t>
            </a:r>
            <a:r>
              <a:rPr sz="1304" b="1" dirty="0">
                <a:solidFill>
                  <a:srgbClr val="9E11DA"/>
                </a:solidFill>
                <a:latin typeface="Roboto"/>
                <a:cs typeface="Roboto"/>
              </a:rPr>
              <a:t>lection </a:t>
            </a:r>
            <a:r>
              <a:rPr lang="en-US" sz="1304" b="1" dirty="0">
                <a:solidFill>
                  <a:srgbClr val="9E11DA"/>
                </a:solidFill>
                <a:latin typeface="Roboto"/>
                <a:cs typeface="Roboto"/>
              </a:rPr>
              <a:t>S</a:t>
            </a:r>
            <a:r>
              <a:rPr sz="1304" b="1" dirty="0">
                <a:solidFill>
                  <a:srgbClr val="9E11DA"/>
                </a:solidFill>
                <a:latin typeface="Roboto"/>
                <a:cs typeface="Roboto"/>
              </a:rPr>
              <a:t>pending</a:t>
            </a:r>
          </a:p>
        </p:txBody>
      </p:sp>
      <p:sp>
        <p:nvSpPr>
          <p:cNvPr id="18" name="Body text copy"/>
          <p:cNvSpPr/>
          <p:nvPr/>
        </p:nvSpPr>
        <p:spPr>
          <a:xfrm>
            <a:off x="8134351" y="5381625"/>
            <a:ext cx="1676083" cy="836594"/>
          </a:xfrm>
          <a:prstGeom prst="rect">
            <a:avLst/>
          </a:prstGeom>
        </p:spPr>
        <p:txBody>
          <a:bodyPr spcFirstLastPara="0" lIns="82831" tIns="82831" rIns="82831" bIns="0" anchor="t"/>
          <a:lstStyle/>
          <a:p>
            <a:pPr algn="ctr" hangingPunct="0">
              <a:lnSpc>
                <a:spcPct val="125000"/>
              </a:lnSpc>
            </a:pPr>
            <a:r>
              <a:rPr sz="1174">
                <a:solidFill>
                  <a:srgbClr val="9E11DA"/>
                </a:solidFill>
                <a:latin typeface="Roboto"/>
                <a:cs typeface="Roboto"/>
              </a:rPr>
              <a:t>Lobbying and transition for new CBN Governor  </a:t>
            </a:r>
          </a:p>
        </p:txBody>
      </p:sp>
      <p:sp>
        <p:nvSpPr>
          <p:cNvPr id="19" name="Body text copy"/>
          <p:cNvSpPr/>
          <p:nvPr/>
        </p:nvSpPr>
        <p:spPr>
          <a:xfrm>
            <a:off x="8105775" y="5086351"/>
            <a:ext cx="1682630" cy="364457"/>
          </a:xfrm>
          <a:prstGeom prst="rect">
            <a:avLst/>
          </a:prstGeom>
        </p:spPr>
        <p:txBody>
          <a:bodyPr spcFirstLastPara="0" lIns="82831" tIns="82831" rIns="82831" bIns="0" anchor="t"/>
          <a:lstStyle/>
          <a:p>
            <a:pPr algn="ctr" hangingPunct="0">
              <a:lnSpc>
                <a:spcPct val="100000"/>
              </a:lnSpc>
            </a:pPr>
            <a:r>
              <a:rPr lang="en-US" sz="1304" b="1" dirty="0">
                <a:solidFill>
                  <a:srgbClr val="9E11DA"/>
                </a:solidFill>
                <a:latin typeface="Roboto"/>
                <a:cs typeface="Roboto"/>
              </a:rPr>
              <a:t>L</a:t>
            </a:r>
            <a:r>
              <a:rPr sz="1304" b="1" dirty="0">
                <a:solidFill>
                  <a:srgbClr val="9E11DA"/>
                </a:solidFill>
                <a:latin typeface="Roboto"/>
                <a:cs typeface="Roboto"/>
              </a:rPr>
              <a:t>egacy </a:t>
            </a:r>
            <a:r>
              <a:rPr lang="en-US" sz="1304" b="1" dirty="0">
                <a:solidFill>
                  <a:srgbClr val="9E11DA"/>
                </a:solidFill>
                <a:latin typeface="Roboto"/>
                <a:cs typeface="Roboto"/>
              </a:rPr>
              <a:t>S</a:t>
            </a:r>
            <a:r>
              <a:rPr sz="1304" b="1" dirty="0">
                <a:solidFill>
                  <a:srgbClr val="9E11DA"/>
                </a:solidFill>
                <a:latin typeface="Roboto"/>
                <a:cs typeface="Roboto"/>
              </a:rPr>
              <a:t>pending</a:t>
            </a:r>
          </a:p>
        </p:txBody>
      </p:sp>
      <p:sp>
        <p:nvSpPr>
          <p:cNvPr id="20" name="Rectangle 19"/>
          <p:cNvSpPr/>
          <p:nvPr/>
        </p:nvSpPr>
        <p:spPr>
          <a:xfrm>
            <a:off x="4660747" y="3271290"/>
            <a:ext cx="5049792" cy="666750"/>
          </a:xfrm>
          <a:prstGeom prst="rect">
            <a:avLst/>
          </a:prstGeom>
        </p:spPr>
        <p:txBody>
          <a:bodyPr spcFirstLastPara="0" lIns="0" tIns="47625" rIns="0" bIns="0" anchor="t"/>
          <a:lstStyle/>
          <a:p>
            <a:pPr algn="l" hangingPunct="0">
              <a:lnSpc>
                <a:spcPct val="83333"/>
              </a:lnSpc>
              <a:spcBef>
                <a:spcPct val="6667"/>
              </a:spcBef>
            </a:pPr>
            <a:r>
              <a:rPr lang="en-US" sz="2250" b="1" dirty="0">
                <a:solidFill>
                  <a:srgbClr val="9E11DA"/>
                </a:solidFill>
                <a:latin typeface="Cormorant"/>
                <a:cs typeface="Cormorant"/>
              </a:rPr>
              <a:t>S</a:t>
            </a:r>
            <a:r>
              <a:rPr sz="2250" b="1" dirty="0">
                <a:solidFill>
                  <a:srgbClr val="9E11DA"/>
                </a:solidFill>
                <a:latin typeface="Cormorant"/>
                <a:cs typeface="Cormorant"/>
              </a:rPr>
              <a:t>ome </a:t>
            </a:r>
            <a:r>
              <a:rPr lang="en-US" sz="2250" b="1" dirty="0">
                <a:solidFill>
                  <a:srgbClr val="9E11DA"/>
                </a:solidFill>
                <a:latin typeface="Cormorant"/>
                <a:cs typeface="Cormorant"/>
              </a:rPr>
              <a:t>M</a:t>
            </a:r>
            <a:r>
              <a:rPr sz="2250" b="1" dirty="0">
                <a:solidFill>
                  <a:srgbClr val="9E11DA"/>
                </a:solidFill>
                <a:latin typeface="Cormorant"/>
                <a:cs typeface="Cormorant"/>
              </a:rPr>
              <a:t>acro </a:t>
            </a:r>
            <a:r>
              <a:rPr lang="en-US" sz="2250" b="1" dirty="0">
                <a:solidFill>
                  <a:srgbClr val="9E11DA"/>
                </a:solidFill>
                <a:latin typeface="Cormorant"/>
                <a:cs typeface="Cormorant"/>
              </a:rPr>
              <a:t>E</a:t>
            </a:r>
            <a:r>
              <a:rPr sz="2250" b="1" dirty="0">
                <a:solidFill>
                  <a:srgbClr val="9E11DA"/>
                </a:solidFill>
                <a:latin typeface="Cormorant"/>
                <a:cs typeface="Cormorant"/>
              </a:rPr>
              <a:t>xpenditure </a:t>
            </a:r>
            <a:r>
              <a:rPr lang="en-US" sz="2250" b="1" dirty="0">
                <a:solidFill>
                  <a:srgbClr val="9E11DA"/>
                </a:solidFill>
                <a:latin typeface="Cormorant"/>
                <a:cs typeface="Cormorant"/>
              </a:rPr>
              <a:t>T</a:t>
            </a:r>
            <a:r>
              <a:rPr sz="2250" b="1" dirty="0">
                <a:solidFill>
                  <a:srgbClr val="9E11DA"/>
                </a:solidFill>
                <a:latin typeface="Cormorant"/>
                <a:cs typeface="Cormorant"/>
              </a:rPr>
              <a:t>imelines</a:t>
            </a:r>
          </a:p>
          <a:p>
            <a:pPr algn="l" hangingPunct="0">
              <a:lnSpc>
                <a:spcPct val="83333"/>
              </a:lnSpc>
            </a:pPr>
            <a:endParaRPr sz="2250" b="1" dirty="0">
              <a:solidFill>
                <a:srgbClr val="9E11DA"/>
              </a:solidFill>
              <a:latin typeface="Cormorant"/>
              <a:cs typeface="Cormorant"/>
            </a:endParaRPr>
          </a:p>
        </p:txBody>
      </p:sp>
      <p:pic>
        <p:nvPicPr>
          <p:cNvPr id="21" name="614b007e70c7d2-17183255.jpeg copy 1"/>
          <p:cNvPicPr/>
          <p:nvPr/>
        </p:nvPicPr>
        <p:blipFill rotWithShape="1">
          <a:blip r:embed="rId7"/>
          <a:stretch>
            <a:fillRect/>
          </a:stretch>
        </p:blipFill>
        <p:spPr>
          <a:xfrm>
            <a:off x="10106026" y="6372225"/>
            <a:ext cx="409269" cy="386532"/>
          </a:xfrm>
          <a:prstGeom prst="rect">
            <a:avLst/>
          </a:prstGeom>
        </p:spPr>
      </p:pic>
    </p:spTree>
    <p:extLst>
      <p:ext uri="{BB962C8B-B14F-4D97-AF65-F5344CB8AC3E}">
        <p14:creationId xmlns:p14="http://schemas.microsoft.com/office/powerpoint/2010/main" val="3930024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Process"/>
        <p:cNvGrpSpPr/>
        <p:nvPr/>
      </p:nvGrpSpPr>
      <p:grpSpPr>
        <a:xfrm>
          <a:off x="0" y="0"/>
          <a:ext cx="0" cy="0"/>
          <a:chOff x="0" y="0"/>
          <a:chExt cx="0" cy="0"/>
        </a:xfrm>
      </p:grpSpPr>
      <p:pic>
        <p:nvPicPr>
          <p:cNvPr id="2" name="Line-24"/>
          <p:cNvPicPr/>
          <p:nvPr/>
        </p:nvPicPr>
        <p:blipFill rotWithShape="1">
          <a:blip r:embed="rId3"/>
          <a:stretch>
            <a:fillRect/>
          </a:stretch>
        </p:blipFill>
        <p:spPr>
          <a:xfrm>
            <a:off x="8712265" y="1507383"/>
            <a:ext cx="1494604" cy="133350"/>
          </a:xfrm>
          <a:prstGeom prst="rect">
            <a:avLst/>
          </a:prstGeom>
        </p:spPr>
      </p:pic>
      <p:sp>
        <p:nvSpPr>
          <p:cNvPr id="3" name="Body text copy"/>
          <p:cNvSpPr/>
          <p:nvPr/>
        </p:nvSpPr>
        <p:spPr>
          <a:xfrm>
            <a:off x="8583356" y="1615419"/>
            <a:ext cx="1793524" cy="358705"/>
          </a:xfrm>
          <a:prstGeom prst="rect">
            <a:avLst/>
          </a:prstGeom>
        </p:spPr>
        <p:txBody>
          <a:bodyPr spcFirstLastPara="0" lIns="74730" tIns="74730" rIns="74730" bIns="0" anchor="t"/>
          <a:lstStyle/>
          <a:p>
            <a:pPr algn="ctr" hangingPunct="0">
              <a:lnSpc>
                <a:spcPct val="100000"/>
              </a:lnSpc>
            </a:pPr>
            <a:r>
              <a:rPr sz="1412" b="1">
                <a:solidFill>
                  <a:srgbClr val="9E11DA"/>
                </a:solidFill>
                <a:latin typeface="Roboto"/>
                <a:cs typeface="Roboto"/>
              </a:rPr>
              <a:t>04</a:t>
            </a:r>
          </a:p>
        </p:txBody>
      </p:sp>
      <p:sp>
        <p:nvSpPr>
          <p:cNvPr id="4" name="Body text copy"/>
          <p:cNvSpPr/>
          <p:nvPr/>
        </p:nvSpPr>
        <p:spPr>
          <a:xfrm>
            <a:off x="8560937" y="1906864"/>
            <a:ext cx="1793524" cy="704850"/>
          </a:xfrm>
          <a:prstGeom prst="rect">
            <a:avLst/>
          </a:prstGeom>
        </p:spPr>
        <p:txBody>
          <a:bodyPr spcFirstLastPara="0" lIns="95250" tIns="95250" rIns="95250" bIns="0" anchor="t"/>
          <a:lstStyle/>
          <a:p>
            <a:pPr algn="ctr" hangingPunct="0">
              <a:lnSpc>
                <a:spcPct val="125000"/>
              </a:lnSpc>
            </a:pPr>
            <a:r>
              <a:rPr sz="1350">
                <a:solidFill>
                  <a:srgbClr val="9E11DA"/>
                </a:solidFill>
                <a:latin typeface="Roboto"/>
                <a:cs typeface="Roboto"/>
              </a:rPr>
              <a:t>increased capital requirements</a:t>
            </a:r>
          </a:p>
        </p:txBody>
      </p:sp>
      <p:sp>
        <p:nvSpPr>
          <p:cNvPr id="5" name="Body text copy copy 2"/>
          <p:cNvSpPr/>
          <p:nvPr/>
        </p:nvSpPr>
        <p:spPr>
          <a:xfrm>
            <a:off x="1752601" y="142875"/>
            <a:ext cx="8353425" cy="876300"/>
          </a:xfrm>
          <a:prstGeom prst="rect">
            <a:avLst/>
          </a:prstGeom>
        </p:spPr>
        <p:txBody>
          <a:bodyPr spcFirstLastPara="0" lIns="95250" tIns="95250" rIns="95250" bIns="0" anchor="t"/>
          <a:lstStyle/>
          <a:p>
            <a:pPr hangingPunct="0">
              <a:lnSpc>
                <a:spcPct val="125000"/>
              </a:lnSpc>
            </a:pPr>
            <a:r>
              <a:rPr lang="en-US" sz="3600" dirty="0"/>
              <a:t>OVERVIEW CONT’D…</a:t>
            </a:r>
          </a:p>
          <a:p>
            <a:pPr hangingPunct="0">
              <a:lnSpc>
                <a:spcPct val="125000"/>
              </a:lnSpc>
            </a:pPr>
            <a:r>
              <a:rPr lang="en-US" sz="3600" b="1" dirty="0">
                <a:latin typeface="Cormorant"/>
                <a:cs typeface="Cormorant"/>
              </a:rPr>
              <a:t>P</a:t>
            </a:r>
            <a:r>
              <a:rPr sz="3600" b="1" dirty="0">
                <a:latin typeface="Cormorant"/>
                <a:cs typeface="Cormorant"/>
              </a:rPr>
              <a:t>otential </a:t>
            </a:r>
            <a:r>
              <a:rPr lang="en-US" sz="3600" b="1" dirty="0">
                <a:latin typeface="Cormorant"/>
                <a:cs typeface="Cormorant"/>
              </a:rPr>
              <a:t>I</a:t>
            </a:r>
            <a:r>
              <a:rPr sz="3600" b="1" dirty="0">
                <a:latin typeface="Cormorant"/>
                <a:cs typeface="Cormorant"/>
              </a:rPr>
              <a:t>mpact of </a:t>
            </a:r>
            <a:r>
              <a:rPr lang="en-US" sz="3600" b="1" dirty="0">
                <a:latin typeface="Cormorant"/>
                <a:cs typeface="Cormorant"/>
              </a:rPr>
              <a:t>I</a:t>
            </a:r>
            <a:r>
              <a:rPr sz="3600" b="1" dirty="0">
                <a:latin typeface="Cormorant"/>
                <a:cs typeface="Cormorant"/>
              </a:rPr>
              <a:t>nfluencers</a:t>
            </a:r>
          </a:p>
        </p:txBody>
      </p:sp>
      <p:sp>
        <p:nvSpPr>
          <p:cNvPr id="6" name="Body text copy"/>
          <p:cNvSpPr/>
          <p:nvPr/>
        </p:nvSpPr>
        <p:spPr>
          <a:xfrm>
            <a:off x="1689294" y="2969353"/>
            <a:ext cx="1793524" cy="358705"/>
          </a:xfrm>
          <a:prstGeom prst="rect">
            <a:avLst/>
          </a:prstGeom>
        </p:spPr>
        <p:txBody>
          <a:bodyPr spcFirstLastPara="0" lIns="74730" tIns="74730" rIns="74730" bIns="0" anchor="t"/>
          <a:lstStyle/>
          <a:p>
            <a:pPr algn="ctr" hangingPunct="0">
              <a:lnSpc>
                <a:spcPct val="100000"/>
              </a:lnSpc>
            </a:pPr>
            <a:r>
              <a:rPr sz="1412" b="1">
                <a:solidFill>
                  <a:srgbClr val="121212"/>
                </a:solidFill>
                <a:latin typeface="Roboto"/>
                <a:cs typeface="Roboto"/>
              </a:rPr>
              <a:t>01</a:t>
            </a:r>
          </a:p>
        </p:txBody>
      </p:sp>
      <p:sp>
        <p:nvSpPr>
          <p:cNvPr id="7" name="Body text copy"/>
          <p:cNvSpPr/>
          <p:nvPr/>
        </p:nvSpPr>
        <p:spPr>
          <a:xfrm>
            <a:off x="1699497" y="3248026"/>
            <a:ext cx="1793524" cy="447675"/>
          </a:xfrm>
          <a:prstGeom prst="rect">
            <a:avLst/>
          </a:prstGeom>
        </p:spPr>
        <p:txBody>
          <a:bodyPr spcFirstLastPara="0" lIns="95250" tIns="95250" rIns="95250" bIns="0" anchor="t"/>
          <a:lstStyle/>
          <a:p>
            <a:pPr algn="ctr" hangingPunct="0">
              <a:lnSpc>
                <a:spcPct val="125000"/>
              </a:lnSpc>
            </a:pPr>
            <a:r>
              <a:rPr sz="1350">
                <a:solidFill>
                  <a:srgbClr val="292929"/>
                </a:solidFill>
                <a:latin typeface="Roboto"/>
                <a:cs typeface="Roboto"/>
              </a:rPr>
              <a:t>higher cost of funds</a:t>
            </a:r>
          </a:p>
        </p:txBody>
      </p:sp>
      <p:pic>
        <p:nvPicPr>
          <p:cNvPr id="8" name="Line-24"/>
          <p:cNvPicPr/>
          <p:nvPr/>
        </p:nvPicPr>
        <p:blipFill rotWithShape="1">
          <a:blip r:embed="rId4"/>
          <a:stretch>
            <a:fillRect/>
          </a:stretch>
        </p:blipFill>
        <p:spPr>
          <a:xfrm>
            <a:off x="1808862" y="2863182"/>
            <a:ext cx="1494604" cy="133350"/>
          </a:xfrm>
          <a:prstGeom prst="rect">
            <a:avLst/>
          </a:prstGeom>
        </p:spPr>
      </p:pic>
      <p:pic>
        <p:nvPicPr>
          <p:cNvPr id="9" name="Line-24"/>
          <p:cNvPicPr/>
          <p:nvPr/>
        </p:nvPicPr>
        <p:blipFill rotWithShape="1">
          <a:blip r:embed="rId3"/>
          <a:stretch>
            <a:fillRect/>
          </a:stretch>
        </p:blipFill>
        <p:spPr>
          <a:xfrm>
            <a:off x="3974590" y="2516026"/>
            <a:ext cx="1494604" cy="133350"/>
          </a:xfrm>
          <a:prstGeom prst="rect">
            <a:avLst/>
          </a:prstGeom>
        </p:spPr>
      </p:pic>
      <p:sp>
        <p:nvSpPr>
          <p:cNvPr id="10" name="Body text copy"/>
          <p:cNvSpPr/>
          <p:nvPr/>
        </p:nvSpPr>
        <p:spPr>
          <a:xfrm>
            <a:off x="3841944" y="2620325"/>
            <a:ext cx="1793524" cy="358705"/>
          </a:xfrm>
          <a:prstGeom prst="rect">
            <a:avLst/>
          </a:prstGeom>
        </p:spPr>
        <p:txBody>
          <a:bodyPr spcFirstLastPara="0" lIns="74730" tIns="74730" rIns="74730" bIns="0" anchor="t"/>
          <a:lstStyle/>
          <a:p>
            <a:pPr algn="ctr" hangingPunct="0">
              <a:lnSpc>
                <a:spcPct val="100000"/>
              </a:lnSpc>
            </a:pPr>
            <a:r>
              <a:rPr sz="1412" b="1">
                <a:solidFill>
                  <a:srgbClr val="9E11DA"/>
                </a:solidFill>
                <a:latin typeface="Roboto"/>
                <a:cs typeface="Roboto"/>
              </a:rPr>
              <a:t>02</a:t>
            </a:r>
          </a:p>
        </p:txBody>
      </p:sp>
      <p:sp>
        <p:nvSpPr>
          <p:cNvPr id="11" name="Body text copy"/>
          <p:cNvSpPr/>
          <p:nvPr/>
        </p:nvSpPr>
        <p:spPr>
          <a:xfrm>
            <a:off x="3849873" y="2876550"/>
            <a:ext cx="1793524" cy="704850"/>
          </a:xfrm>
          <a:prstGeom prst="rect">
            <a:avLst/>
          </a:prstGeom>
        </p:spPr>
        <p:txBody>
          <a:bodyPr spcFirstLastPara="0" lIns="95250" tIns="95250" rIns="95250" bIns="0" anchor="t"/>
          <a:lstStyle/>
          <a:p>
            <a:pPr algn="ctr" hangingPunct="0">
              <a:lnSpc>
                <a:spcPct val="125000"/>
              </a:lnSpc>
            </a:pPr>
            <a:r>
              <a:rPr sz="1350">
                <a:solidFill>
                  <a:srgbClr val="9E11DA"/>
                </a:solidFill>
                <a:latin typeface="Roboto"/>
                <a:cs typeface="Roboto"/>
              </a:rPr>
              <a:t>higher service cost for customers</a:t>
            </a:r>
          </a:p>
        </p:txBody>
      </p:sp>
      <p:pic>
        <p:nvPicPr>
          <p:cNvPr id="12" name="Line-24"/>
          <p:cNvPicPr/>
          <p:nvPr/>
        </p:nvPicPr>
        <p:blipFill rotWithShape="1">
          <a:blip r:embed="rId4"/>
          <a:stretch>
            <a:fillRect/>
          </a:stretch>
        </p:blipFill>
        <p:spPr>
          <a:xfrm>
            <a:off x="6361446" y="2083142"/>
            <a:ext cx="1494604" cy="133350"/>
          </a:xfrm>
          <a:prstGeom prst="rect">
            <a:avLst/>
          </a:prstGeom>
        </p:spPr>
      </p:pic>
      <p:sp>
        <p:nvSpPr>
          <p:cNvPr id="13" name="Body text copy"/>
          <p:cNvSpPr/>
          <p:nvPr/>
        </p:nvSpPr>
        <p:spPr>
          <a:xfrm>
            <a:off x="6223197" y="2185569"/>
            <a:ext cx="1793524" cy="358705"/>
          </a:xfrm>
          <a:prstGeom prst="rect">
            <a:avLst/>
          </a:prstGeom>
        </p:spPr>
        <p:txBody>
          <a:bodyPr spcFirstLastPara="0" lIns="74730" tIns="74730" rIns="74730" bIns="0" anchor="t"/>
          <a:lstStyle/>
          <a:p>
            <a:pPr algn="ctr" hangingPunct="0">
              <a:lnSpc>
                <a:spcPct val="100000"/>
              </a:lnSpc>
            </a:pPr>
            <a:r>
              <a:rPr sz="1412" b="1">
                <a:solidFill>
                  <a:srgbClr val="121212"/>
                </a:solidFill>
                <a:latin typeface="Roboto"/>
                <a:cs typeface="Roboto"/>
              </a:rPr>
              <a:t>03</a:t>
            </a:r>
          </a:p>
        </p:txBody>
      </p:sp>
      <p:sp>
        <p:nvSpPr>
          <p:cNvPr id="14" name="Body text copy"/>
          <p:cNvSpPr/>
          <p:nvPr/>
        </p:nvSpPr>
        <p:spPr>
          <a:xfrm>
            <a:off x="6200775" y="2477024"/>
            <a:ext cx="1793524" cy="704850"/>
          </a:xfrm>
          <a:prstGeom prst="rect">
            <a:avLst/>
          </a:prstGeom>
        </p:spPr>
        <p:txBody>
          <a:bodyPr spcFirstLastPara="0" lIns="95250" tIns="95250" rIns="95250" bIns="0" anchor="t"/>
          <a:lstStyle/>
          <a:p>
            <a:pPr algn="ctr" hangingPunct="0">
              <a:lnSpc>
                <a:spcPct val="125000"/>
              </a:lnSpc>
            </a:pPr>
            <a:r>
              <a:rPr sz="1350">
                <a:solidFill>
                  <a:srgbClr val="292929"/>
                </a:solidFill>
                <a:latin typeface="Roboto"/>
                <a:cs typeface="Roboto"/>
              </a:rPr>
              <a:t>rising customer defaults</a:t>
            </a:r>
          </a:p>
        </p:txBody>
      </p:sp>
      <p:sp>
        <p:nvSpPr>
          <p:cNvPr id="15" name="Body text copy"/>
          <p:cNvSpPr/>
          <p:nvPr/>
        </p:nvSpPr>
        <p:spPr>
          <a:xfrm>
            <a:off x="1782997" y="5102953"/>
            <a:ext cx="1793524" cy="358705"/>
          </a:xfrm>
          <a:prstGeom prst="rect">
            <a:avLst/>
          </a:prstGeom>
        </p:spPr>
        <p:txBody>
          <a:bodyPr spcFirstLastPara="0" lIns="74730" tIns="74730" rIns="74730" bIns="0" anchor="t"/>
          <a:lstStyle/>
          <a:p>
            <a:pPr algn="ctr" hangingPunct="0">
              <a:lnSpc>
                <a:spcPct val="100000"/>
              </a:lnSpc>
            </a:pPr>
            <a:r>
              <a:rPr sz="1412" b="1">
                <a:solidFill>
                  <a:srgbClr val="121212"/>
                </a:solidFill>
                <a:latin typeface="Roboto"/>
                <a:cs typeface="Roboto"/>
              </a:rPr>
              <a:t>05</a:t>
            </a:r>
          </a:p>
        </p:txBody>
      </p:sp>
      <p:sp>
        <p:nvSpPr>
          <p:cNvPr id="16" name="Body text copy"/>
          <p:cNvSpPr/>
          <p:nvPr/>
        </p:nvSpPr>
        <p:spPr>
          <a:xfrm>
            <a:off x="1760578" y="5394398"/>
            <a:ext cx="1793524" cy="704850"/>
          </a:xfrm>
          <a:prstGeom prst="rect">
            <a:avLst/>
          </a:prstGeom>
        </p:spPr>
        <p:txBody>
          <a:bodyPr spcFirstLastPara="0" lIns="95250" tIns="95250" rIns="95250" bIns="0" anchor="t"/>
          <a:lstStyle/>
          <a:p>
            <a:pPr algn="ctr" hangingPunct="0">
              <a:lnSpc>
                <a:spcPct val="125000"/>
              </a:lnSpc>
            </a:pPr>
            <a:r>
              <a:rPr sz="1350">
                <a:solidFill>
                  <a:srgbClr val="292929"/>
                </a:solidFill>
                <a:latin typeface="Roboto"/>
                <a:cs typeface="Roboto"/>
              </a:rPr>
              <a:t>shrinking number of industry players</a:t>
            </a:r>
          </a:p>
        </p:txBody>
      </p:sp>
      <p:pic>
        <p:nvPicPr>
          <p:cNvPr id="17" name="Line-24"/>
          <p:cNvPicPr/>
          <p:nvPr/>
        </p:nvPicPr>
        <p:blipFill rotWithShape="1">
          <a:blip r:embed="rId4"/>
          <a:stretch>
            <a:fillRect/>
          </a:stretch>
        </p:blipFill>
        <p:spPr>
          <a:xfrm>
            <a:off x="1902565" y="4996782"/>
            <a:ext cx="1494604" cy="133350"/>
          </a:xfrm>
          <a:prstGeom prst="rect">
            <a:avLst/>
          </a:prstGeom>
        </p:spPr>
      </p:pic>
      <p:pic>
        <p:nvPicPr>
          <p:cNvPr id="18" name="614b007e70c7d2-17183255.jpeg copy 1"/>
          <p:cNvPicPr/>
          <p:nvPr/>
        </p:nvPicPr>
        <p:blipFill rotWithShape="1">
          <a:blip r:embed="rId5"/>
          <a:stretch>
            <a:fillRect/>
          </a:stretch>
        </p:blipFill>
        <p:spPr>
          <a:xfrm>
            <a:off x="10106026" y="6372225"/>
            <a:ext cx="409269" cy="386532"/>
          </a:xfrm>
          <a:prstGeom prst="rect">
            <a:avLst/>
          </a:prstGeom>
        </p:spPr>
      </p:pic>
      <p:pic>
        <p:nvPicPr>
          <p:cNvPr id="19" name="Line-24"/>
          <p:cNvPicPr/>
          <p:nvPr/>
        </p:nvPicPr>
        <p:blipFill rotWithShape="1">
          <a:blip r:embed="rId3"/>
          <a:stretch>
            <a:fillRect/>
          </a:stretch>
        </p:blipFill>
        <p:spPr>
          <a:xfrm>
            <a:off x="5363224" y="4526555"/>
            <a:ext cx="1494604" cy="133350"/>
          </a:xfrm>
          <a:prstGeom prst="rect">
            <a:avLst/>
          </a:prstGeom>
        </p:spPr>
      </p:pic>
      <p:sp>
        <p:nvSpPr>
          <p:cNvPr id="20" name="Body text copy"/>
          <p:cNvSpPr/>
          <p:nvPr/>
        </p:nvSpPr>
        <p:spPr>
          <a:xfrm>
            <a:off x="5230578" y="4630854"/>
            <a:ext cx="1793524" cy="358705"/>
          </a:xfrm>
          <a:prstGeom prst="rect">
            <a:avLst/>
          </a:prstGeom>
        </p:spPr>
        <p:txBody>
          <a:bodyPr spcFirstLastPara="0" lIns="74730" tIns="74730" rIns="74730" bIns="0" anchor="t"/>
          <a:lstStyle/>
          <a:p>
            <a:pPr algn="ctr" hangingPunct="0">
              <a:lnSpc>
                <a:spcPct val="100000"/>
              </a:lnSpc>
            </a:pPr>
            <a:r>
              <a:rPr sz="1412" b="1">
                <a:solidFill>
                  <a:srgbClr val="9E11DA"/>
                </a:solidFill>
                <a:latin typeface="Roboto"/>
                <a:cs typeface="Roboto"/>
              </a:rPr>
              <a:t>06</a:t>
            </a:r>
          </a:p>
        </p:txBody>
      </p:sp>
      <p:sp>
        <p:nvSpPr>
          <p:cNvPr id="21" name="Body text copy copy 3"/>
          <p:cNvSpPr/>
          <p:nvPr/>
        </p:nvSpPr>
        <p:spPr>
          <a:xfrm>
            <a:off x="5120633" y="4924426"/>
            <a:ext cx="2005966" cy="962025"/>
          </a:xfrm>
          <a:prstGeom prst="rect">
            <a:avLst/>
          </a:prstGeom>
        </p:spPr>
        <p:txBody>
          <a:bodyPr spcFirstLastPara="0" lIns="95250" tIns="95250" rIns="95250" bIns="0" anchor="t"/>
          <a:lstStyle/>
          <a:p>
            <a:pPr algn="ctr" hangingPunct="0">
              <a:lnSpc>
                <a:spcPct val="125000"/>
              </a:lnSpc>
            </a:pPr>
            <a:r>
              <a:rPr sz="1350">
                <a:solidFill>
                  <a:srgbClr val="9E11DA"/>
                </a:solidFill>
                <a:latin typeface="Roboto"/>
                <a:cs typeface="Roboto"/>
              </a:rPr>
              <a:t>reduces number of products and</a:t>
            </a:r>
          </a:p>
          <a:p>
            <a:pPr algn="ctr" hangingPunct="0">
              <a:lnSpc>
                <a:spcPct val="125000"/>
              </a:lnSpc>
            </a:pPr>
            <a:r>
              <a:rPr sz="1350">
                <a:solidFill>
                  <a:srgbClr val="9E11DA"/>
                </a:solidFill>
                <a:latin typeface="Roboto"/>
                <a:cs typeface="Roboto"/>
              </a:rPr>
              <a:t>product innovation</a:t>
            </a:r>
          </a:p>
        </p:txBody>
      </p:sp>
      <p:sp>
        <p:nvSpPr>
          <p:cNvPr id="22" name="Body text copy"/>
          <p:cNvSpPr/>
          <p:nvPr/>
        </p:nvSpPr>
        <p:spPr>
          <a:xfrm>
            <a:off x="8640985" y="4032335"/>
            <a:ext cx="1793524" cy="358705"/>
          </a:xfrm>
          <a:prstGeom prst="rect">
            <a:avLst/>
          </a:prstGeom>
        </p:spPr>
        <p:txBody>
          <a:bodyPr spcFirstLastPara="0" lIns="74730" tIns="74730" rIns="74730" bIns="0" anchor="t"/>
          <a:lstStyle/>
          <a:p>
            <a:pPr algn="ctr" hangingPunct="0">
              <a:lnSpc>
                <a:spcPct val="100000"/>
              </a:lnSpc>
            </a:pPr>
            <a:r>
              <a:rPr sz="1412" b="1">
                <a:solidFill>
                  <a:srgbClr val="000000"/>
                </a:solidFill>
                <a:latin typeface="Roboto"/>
                <a:cs typeface="Roboto"/>
              </a:rPr>
              <a:t>07</a:t>
            </a:r>
          </a:p>
        </p:txBody>
      </p:sp>
      <p:pic>
        <p:nvPicPr>
          <p:cNvPr id="23" name="Line-24"/>
          <p:cNvPicPr/>
          <p:nvPr/>
        </p:nvPicPr>
        <p:blipFill rotWithShape="1">
          <a:blip r:embed="rId6"/>
          <a:stretch>
            <a:fillRect/>
          </a:stretch>
        </p:blipFill>
        <p:spPr>
          <a:xfrm>
            <a:off x="8769894" y="3924300"/>
            <a:ext cx="1494604" cy="133350"/>
          </a:xfrm>
          <a:prstGeom prst="rect">
            <a:avLst/>
          </a:prstGeom>
        </p:spPr>
      </p:pic>
      <p:sp>
        <p:nvSpPr>
          <p:cNvPr id="24" name="Body text copy"/>
          <p:cNvSpPr/>
          <p:nvPr/>
        </p:nvSpPr>
        <p:spPr>
          <a:xfrm>
            <a:off x="8620125" y="4274293"/>
            <a:ext cx="1793524" cy="447675"/>
          </a:xfrm>
          <a:prstGeom prst="rect">
            <a:avLst/>
          </a:prstGeom>
        </p:spPr>
        <p:txBody>
          <a:bodyPr spcFirstLastPara="0" lIns="95250" tIns="95250" rIns="95250" bIns="0" anchor="t"/>
          <a:lstStyle/>
          <a:p>
            <a:pPr algn="ctr" hangingPunct="0">
              <a:lnSpc>
                <a:spcPct val="125000"/>
              </a:lnSpc>
            </a:pPr>
            <a:r>
              <a:rPr sz="1350">
                <a:solidFill>
                  <a:srgbClr val="000000"/>
                </a:solidFill>
                <a:latin typeface="Roboto"/>
                <a:cs typeface="Roboto"/>
              </a:rPr>
              <a:t>loss of talent</a:t>
            </a:r>
          </a:p>
        </p:txBody>
      </p:sp>
      <p:pic>
        <p:nvPicPr>
          <p:cNvPr id="25" name="Icon-9"/>
          <p:cNvPicPr/>
          <p:nvPr/>
        </p:nvPicPr>
        <p:blipFill rotWithShape="1">
          <a:blip r:embed="rId7"/>
          <a:stretch>
            <a:fillRect/>
          </a:stretch>
        </p:blipFill>
        <p:spPr>
          <a:xfrm>
            <a:off x="9070329" y="3524250"/>
            <a:ext cx="620678" cy="325702"/>
          </a:xfrm>
          <a:prstGeom prst="rect">
            <a:avLst/>
          </a:prstGeom>
        </p:spPr>
      </p:pic>
      <p:pic>
        <p:nvPicPr>
          <p:cNvPr id="26" name="Business-67 copy 1"/>
          <p:cNvPicPr/>
          <p:nvPr/>
        </p:nvPicPr>
        <p:blipFill rotWithShape="1">
          <a:blip r:embed="rId8"/>
          <a:stretch>
            <a:fillRect/>
          </a:stretch>
        </p:blipFill>
        <p:spPr>
          <a:xfrm>
            <a:off x="4442742" y="1905000"/>
            <a:ext cx="226663" cy="596482"/>
          </a:xfrm>
          <a:prstGeom prst="rect">
            <a:avLst/>
          </a:prstGeom>
        </p:spPr>
      </p:pic>
      <p:pic>
        <p:nvPicPr>
          <p:cNvPr id="27" name="Business-67 copy 2"/>
          <p:cNvPicPr/>
          <p:nvPr/>
        </p:nvPicPr>
        <p:blipFill rotWithShape="1">
          <a:blip r:embed="rId9"/>
          <a:stretch>
            <a:fillRect/>
          </a:stretch>
        </p:blipFill>
        <p:spPr>
          <a:xfrm>
            <a:off x="2339397" y="2190750"/>
            <a:ext cx="226663" cy="596482"/>
          </a:xfrm>
          <a:prstGeom prst="rect">
            <a:avLst/>
          </a:prstGeom>
        </p:spPr>
      </p:pic>
      <p:pic>
        <p:nvPicPr>
          <p:cNvPr id="28" name="Business-67 copy 4"/>
          <p:cNvPicPr/>
          <p:nvPr/>
        </p:nvPicPr>
        <p:blipFill rotWithShape="1">
          <a:blip r:embed="rId9"/>
          <a:stretch>
            <a:fillRect/>
          </a:stretch>
        </p:blipFill>
        <p:spPr>
          <a:xfrm>
            <a:off x="6866465" y="1438275"/>
            <a:ext cx="226663" cy="596482"/>
          </a:xfrm>
          <a:prstGeom prst="rect">
            <a:avLst/>
          </a:prstGeom>
        </p:spPr>
      </p:pic>
      <p:pic>
        <p:nvPicPr>
          <p:cNvPr id="29" name="Business-67 copy 8"/>
          <p:cNvPicPr/>
          <p:nvPr/>
        </p:nvPicPr>
        <p:blipFill rotWithShape="1">
          <a:blip r:embed="rId8"/>
          <a:stretch>
            <a:fillRect/>
          </a:stretch>
        </p:blipFill>
        <p:spPr>
          <a:xfrm>
            <a:off x="9261594" y="847725"/>
            <a:ext cx="226663" cy="596482"/>
          </a:xfrm>
          <a:prstGeom prst="rect">
            <a:avLst/>
          </a:prstGeom>
        </p:spPr>
      </p:pic>
      <p:pic>
        <p:nvPicPr>
          <p:cNvPr id="30" name="Interface48"/>
          <p:cNvPicPr/>
          <p:nvPr/>
        </p:nvPicPr>
        <p:blipFill rotWithShape="1">
          <a:blip r:embed="rId10"/>
          <a:stretch>
            <a:fillRect/>
          </a:stretch>
        </p:blipFill>
        <p:spPr>
          <a:xfrm rot="-10800000">
            <a:off x="2344801" y="4600576"/>
            <a:ext cx="321177" cy="321177"/>
          </a:xfrm>
          <a:prstGeom prst="rect">
            <a:avLst/>
          </a:prstGeom>
        </p:spPr>
      </p:pic>
      <p:pic>
        <p:nvPicPr>
          <p:cNvPr id="31" name="Interface48 copy 1"/>
          <p:cNvPicPr/>
          <p:nvPr/>
        </p:nvPicPr>
        <p:blipFill rotWithShape="1">
          <a:blip r:embed="rId11"/>
          <a:stretch>
            <a:fillRect/>
          </a:stretch>
        </p:blipFill>
        <p:spPr>
          <a:xfrm rot="-10800000">
            <a:off x="5797613" y="4114801"/>
            <a:ext cx="321177" cy="321177"/>
          </a:xfrm>
          <a:prstGeom prst="rect">
            <a:avLst/>
          </a:prstGeom>
        </p:spPr>
      </p:pic>
    </p:spTree>
    <p:extLst>
      <p:ext uri="{BB962C8B-B14F-4D97-AF65-F5344CB8AC3E}">
        <p14:creationId xmlns:p14="http://schemas.microsoft.com/office/powerpoint/2010/main" val="3073490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Venn Diagram"/>
        <p:cNvGrpSpPr/>
        <p:nvPr/>
      </p:nvGrpSpPr>
      <p:grpSpPr>
        <a:xfrm>
          <a:off x="0" y="0"/>
          <a:ext cx="0" cy="0"/>
          <a:chOff x="0" y="0"/>
          <a:chExt cx="0" cy="0"/>
        </a:xfrm>
      </p:grpSpPr>
      <p:sp>
        <p:nvSpPr>
          <p:cNvPr id="2" name="Body text copy copy 5"/>
          <p:cNvSpPr/>
          <p:nvPr/>
        </p:nvSpPr>
        <p:spPr>
          <a:xfrm>
            <a:off x="6144694" y="3752851"/>
            <a:ext cx="1585976" cy="302663"/>
          </a:xfrm>
          <a:prstGeom prst="rect">
            <a:avLst/>
          </a:prstGeom>
        </p:spPr>
        <p:txBody>
          <a:bodyPr spcFirstLastPara="0" lIns="68099" tIns="68099" rIns="68099" bIns="0" anchor="t"/>
          <a:lstStyle/>
          <a:p>
            <a:pPr algn="l" hangingPunct="0">
              <a:lnSpc>
                <a:spcPct val="100000"/>
              </a:lnSpc>
            </a:pPr>
            <a:r>
              <a:rPr sz="1072" b="1">
                <a:solidFill>
                  <a:srgbClr val="292929"/>
                </a:solidFill>
                <a:latin typeface="Libre-Baskerville"/>
                <a:cs typeface="Libre-Baskerville"/>
              </a:rPr>
              <a:t>regulation required</a:t>
            </a:r>
          </a:p>
        </p:txBody>
      </p:sp>
      <p:sp>
        <p:nvSpPr>
          <p:cNvPr id="3" name="Body text copy copy 14"/>
          <p:cNvSpPr/>
          <p:nvPr/>
        </p:nvSpPr>
        <p:spPr>
          <a:xfrm rot="5400000">
            <a:off x="5364836" y="3038476"/>
            <a:ext cx="1585976" cy="302663"/>
          </a:xfrm>
          <a:prstGeom prst="rect">
            <a:avLst/>
          </a:prstGeom>
        </p:spPr>
        <p:txBody>
          <a:bodyPr spcFirstLastPara="0" lIns="68099" tIns="68099" rIns="68099" bIns="0" anchor="t"/>
          <a:lstStyle/>
          <a:p>
            <a:pPr algn="l" hangingPunct="0">
              <a:lnSpc>
                <a:spcPct val="100000"/>
              </a:lnSpc>
            </a:pPr>
            <a:r>
              <a:rPr sz="1072" b="1">
                <a:solidFill>
                  <a:srgbClr val="292929"/>
                </a:solidFill>
                <a:latin typeface="Libre-Baskerville"/>
                <a:cs typeface="Libre-Baskerville"/>
              </a:rPr>
              <a:t>regulation required</a:t>
            </a:r>
          </a:p>
        </p:txBody>
      </p:sp>
      <p:sp>
        <p:nvSpPr>
          <p:cNvPr id="4" name="Body text copy copy 15"/>
          <p:cNvSpPr/>
          <p:nvPr/>
        </p:nvSpPr>
        <p:spPr>
          <a:xfrm>
            <a:off x="4615178" y="3762376"/>
            <a:ext cx="1585976" cy="302663"/>
          </a:xfrm>
          <a:prstGeom prst="rect">
            <a:avLst/>
          </a:prstGeom>
        </p:spPr>
        <p:txBody>
          <a:bodyPr spcFirstLastPara="0" lIns="68099" tIns="68099" rIns="68099" bIns="0" anchor="t"/>
          <a:lstStyle/>
          <a:p>
            <a:pPr algn="l" hangingPunct="0">
              <a:lnSpc>
                <a:spcPct val="100000"/>
              </a:lnSpc>
            </a:pPr>
            <a:r>
              <a:rPr sz="1072" b="1">
                <a:solidFill>
                  <a:srgbClr val="292929"/>
                </a:solidFill>
                <a:latin typeface="Libre-Baskerville"/>
                <a:cs typeface="Libre-Baskerville"/>
              </a:rPr>
              <a:t>regulation required</a:t>
            </a:r>
          </a:p>
        </p:txBody>
      </p:sp>
      <p:sp>
        <p:nvSpPr>
          <p:cNvPr id="5" name="Body text copy copy 16"/>
          <p:cNvSpPr/>
          <p:nvPr/>
        </p:nvSpPr>
        <p:spPr>
          <a:xfrm rot="-5400000">
            <a:off x="5358470" y="4514851"/>
            <a:ext cx="1585976" cy="302663"/>
          </a:xfrm>
          <a:prstGeom prst="rect">
            <a:avLst/>
          </a:prstGeom>
        </p:spPr>
        <p:txBody>
          <a:bodyPr spcFirstLastPara="0" lIns="68099" tIns="68099" rIns="68099" bIns="0" anchor="t"/>
          <a:lstStyle/>
          <a:p>
            <a:pPr algn="l" hangingPunct="0">
              <a:lnSpc>
                <a:spcPct val="100000"/>
              </a:lnSpc>
            </a:pPr>
            <a:r>
              <a:rPr sz="1072" b="1">
                <a:solidFill>
                  <a:srgbClr val="292929"/>
                </a:solidFill>
                <a:latin typeface="Libre-Baskerville"/>
                <a:cs typeface="Libre-Baskerville"/>
              </a:rPr>
              <a:t>regulation required</a:t>
            </a:r>
          </a:p>
        </p:txBody>
      </p:sp>
      <p:pic>
        <p:nvPicPr>
          <p:cNvPr id="6" name="Shape-19"/>
          <p:cNvPicPr/>
          <p:nvPr/>
        </p:nvPicPr>
        <p:blipFill rotWithShape="1">
          <a:blip r:embed="rId3"/>
          <a:stretch>
            <a:fillRect/>
          </a:stretch>
        </p:blipFill>
        <p:spPr>
          <a:xfrm>
            <a:off x="4129218" y="1826320"/>
            <a:ext cx="4012706" cy="3849327"/>
          </a:xfrm>
          <a:prstGeom prst="rect">
            <a:avLst/>
          </a:prstGeom>
        </p:spPr>
      </p:pic>
      <p:pic>
        <p:nvPicPr>
          <p:cNvPr id="7" name="Shape-30"/>
          <p:cNvPicPr/>
          <p:nvPr/>
        </p:nvPicPr>
        <p:blipFill rotWithShape="1">
          <a:blip r:embed="rId4"/>
          <a:stretch>
            <a:fillRect/>
          </a:stretch>
        </p:blipFill>
        <p:spPr>
          <a:xfrm rot="5400000" flipH="1">
            <a:off x="4129218" y="4030330"/>
            <a:ext cx="1933450" cy="1933450"/>
          </a:xfrm>
          <a:prstGeom prst="rect">
            <a:avLst/>
          </a:prstGeom>
        </p:spPr>
      </p:pic>
      <p:pic>
        <p:nvPicPr>
          <p:cNvPr id="8" name="Shape-30"/>
          <p:cNvPicPr/>
          <p:nvPr/>
        </p:nvPicPr>
        <p:blipFill rotWithShape="1">
          <a:blip r:embed="rId5"/>
          <a:stretch>
            <a:fillRect/>
          </a:stretch>
        </p:blipFill>
        <p:spPr>
          <a:xfrm rot="5400000" flipV="1">
            <a:off x="6391595" y="1914525"/>
            <a:ext cx="1780316" cy="2004726"/>
          </a:xfrm>
          <a:prstGeom prst="rect">
            <a:avLst/>
          </a:prstGeom>
        </p:spPr>
      </p:pic>
      <p:pic>
        <p:nvPicPr>
          <p:cNvPr id="9" name="Shape-30"/>
          <p:cNvPicPr/>
          <p:nvPr/>
        </p:nvPicPr>
        <p:blipFill rotWithShape="1">
          <a:blip r:embed="rId6"/>
          <a:stretch>
            <a:fillRect/>
          </a:stretch>
        </p:blipFill>
        <p:spPr>
          <a:xfrm rot="5400000">
            <a:off x="4132836" y="1914526"/>
            <a:ext cx="1935541" cy="1935541"/>
          </a:xfrm>
          <a:prstGeom prst="rect">
            <a:avLst/>
          </a:prstGeom>
        </p:spPr>
      </p:pic>
      <p:sp>
        <p:nvSpPr>
          <p:cNvPr id="10" name="Body text copy"/>
          <p:cNvSpPr/>
          <p:nvPr/>
        </p:nvSpPr>
        <p:spPr>
          <a:xfrm rot="2700000">
            <a:off x="4815016" y="3076575"/>
            <a:ext cx="1451943" cy="310424"/>
          </a:xfrm>
          <a:prstGeom prst="rect">
            <a:avLst/>
          </a:prstGeom>
        </p:spPr>
        <p:txBody>
          <a:bodyPr spcFirstLastPara="0" lIns="69845" tIns="69845" rIns="69845" bIns="0" anchor="t"/>
          <a:lstStyle/>
          <a:p>
            <a:pPr algn="ctr" hangingPunct="0">
              <a:lnSpc>
                <a:spcPct val="100000"/>
              </a:lnSpc>
            </a:pPr>
            <a:r>
              <a:rPr sz="1100" b="1">
                <a:solidFill>
                  <a:srgbClr val="FFFFFF"/>
                </a:solidFill>
                <a:latin typeface="Roboto"/>
                <a:cs typeface="Roboto"/>
              </a:rPr>
              <a:t>capital requirement </a:t>
            </a:r>
          </a:p>
        </p:txBody>
      </p:sp>
      <p:pic>
        <p:nvPicPr>
          <p:cNvPr id="11" name="Shape-30"/>
          <p:cNvPicPr/>
          <p:nvPr/>
        </p:nvPicPr>
        <p:blipFill rotWithShape="1">
          <a:blip r:embed="rId7"/>
          <a:stretch>
            <a:fillRect/>
          </a:stretch>
        </p:blipFill>
        <p:spPr>
          <a:xfrm rot="5400000" flipH="1" flipV="1">
            <a:off x="6269820" y="4038601"/>
            <a:ext cx="1879411" cy="1879411"/>
          </a:xfrm>
          <a:prstGeom prst="rect">
            <a:avLst/>
          </a:prstGeom>
        </p:spPr>
      </p:pic>
      <p:pic>
        <p:nvPicPr>
          <p:cNvPr id="12" name="Line-32"/>
          <p:cNvPicPr/>
          <p:nvPr/>
        </p:nvPicPr>
        <p:blipFill rotWithShape="1">
          <a:blip r:embed="rId8"/>
          <a:stretch>
            <a:fillRect/>
          </a:stretch>
        </p:blipFill>
        <p:spPr>
          <a:xfrm>
            <a:off x="7085549" y="1771650"/>
            <a:ext cx="1021260" cy="514350"/>
          </a:xfrm>
          <a:prstGeom prst="rect">
            <a:avLst/>
          </a:prstGeom>
        </p:spPr>
      </p:pic>
      <p:sp>
        <p:nvSpPr>
          <p:cNvPr id="13" name="Body text copy copy 8"/>
          <p:cNvSpPr/>
          <p:nvPr/>
        </p:nvSpPr>
        <p:spPr>
          <a:xfrm>
            <a:off x="8178758" y="1581150"/>
            <a:ext cx="2318797" cy="990600"/>
          </a:xfrm>
          <a:prstGeom prst="rect">
            <a:avLst/>
          </a:prstGeom>
        </p:spPr>
        <p:txBody>
          <a:bodyPr spcFirstLastPara="0" lIns="95250" tIns="95250" rIns="95250" bIns="0" anchor="t"/>
          <a:lstStyle/>
          <a:p>
            <a:pPr algn="l" hangingPunct="0">
              <a:lnSpc>
                <a:spcPct val="100000"/>
              </a:lnSpc>
            </a:pPr>
            <a:r>
              <a:rPr sz="1350" b="1">
                <a:solidFill>
                  <a:srgbClr val="9E11DA"/>
                </a:solidFill>
                <a:latin typeface="Roboto"/>
                <a:cs typeface="Roboto"/>
              </a:rPr>
              <a:t>industry entry requirement </a:t>
            </a:r>
          </a:p>
          <a:p>
            <a:pPr algn="l" hangingPunct="0">
              <a:lnSpc>
                <a:spcPct val="100000"/>
              </a:lnSpc>
            </a:pPr>
            <a:r>
              <a:rPr sz="1050">
                <a:solidFill>
                  <a:srgbClr val="9E11DA"/>
                </a:solidFill>
                <a:latin typeface="Roboto"/>
                <a:cs typeface="Roboto"/>
              </a:rPr>
              <a:t>- vague</a:t>
            </a:r>
          </a:p>
          <a:p>
            <a:pPr algn="l" hangingPunct="0">
              <a:lnSpc>
                <a:spcPct val="100000"/>
              </a:lnSpc>
            </a:pPr>
            <a:r>
              <a:rPr sz="1050">
                <a:solidFill>
                  <a:srgbClr val="9E11DA"/>
                </a:solidFill>
                <a:latin typeface="Roboto"/>
                <a:cs typeface="Roboto"/>
              </a:rPr>
              <a:t>- low communication</a:t>
            </a:r>
          </a:p>
          <a:p>
            <a:pPr algn="l" hangingPunct="0">
              <a:lnSpc>
                <a:spcPct val="100000"/>
              </a:lnSpc>
            </a:pPr>
            <a:r>
              <a:rPr sz="1050">
                <a:solidFill>
                  <a:srgbClr val="9E11DA"/>
                </a:solidFill>
                <a:latin typeface="Roboto"/>
                <a:cs typeface="Roboto"/>
              </a:rPr>
              <a:t>- need for education</a:t>
            </a:r>
          </a:p>
        </p:txBody>
      </p:sp>
      <p:pic>
        <p:nvPicPr>
          <p:cNvPr id="14" name="Line-32"/>
          <p:cNvPicPr/>
          <p:nvPr/>
        </p:nvPicPr>
        <p:blipFill rotWithShape="1">
          <a:blip r:embed="rId8"/>
          <a:stretch>
            <a:fillRect/>
          </a:stretch>
        </p:blipFill>
        <p:spPr>
          <a:xfrm>
            <a:off x="7655585" y="4286250"/>
            <a:ext cx="1021260" cy="514350"/>
          </a:xfrm>
          <a:prstGeom prst="rect">
            <a:avLst/>
          </a:prstGeom>
        </p:spPr>
      </p:pic>
      <p:sp>
        <p:nvSpPr>
          <p:cNvPr id="15" name="Body text copy copy 8"/>
          <p:cNvSpPr/>
          <p:nvPr/>
        </p:nvSpPr>
        <p:spPr>
          <a:xfrm>
            <a:off x="8685889" y="4124326"/>
            <a:ext cx="1747554" cy="1190625"/>
          </a:xfrm>
          <a:prstGeom prst="rect">
            <a:avLst/>
          </a:prstGeom>
        </p:spPr>
        <p:txBody>
          <a:bodyPr spcFirstLastPara="0" lIns="95250" tIns="95250" rIns="95250" bIns="0" anchor="t"/>
          <a:lstStyle/>
          <a:p>
            <a:pPr algn="l" hangingPunct="0">
              <a:lnSpc>
                <a:spcPct val="100000"/>
              </a:lnSpc>
            </a:pPr>
            <a:r>
              <a:rPr sz="1350" b="1">
                <a:solidFill>
                  <a:srgbClr val="9E11DA"/>
                </a:solidFill>
                <a:latin typeface="Roboto"/>
                <a:cs typeface="Roboto"/>
              </a:rPr>
              <a:t>peer comparison</a:t>
            </a:r>
          </a:p>
          <a:p>
            <a:pPr algn="l" hangingPunct="0">
              <a:lnSpc>
                <a:spcPct val="100000"/>
              </a:lnSpc>
            </a:pPr>
            <a:r>
              <a:rPr sz="1050">
                <a:solidFill>
                  <a:srgbClr val="9E11DA"/>
                </a:solidFill>
                <a:latin typeface="Roboto"/>
                <a:cs typeface="Roboto"/>
              </a:rPr>
              <a:t>- banking industry</a:t>
            </a:r>
          </a:p>
          <a:p>
            <a:pPr algn="l" hangingPunct="0">
              <a:lnSpc>
                <a:spcPct val="100000"/>
              </a:lnSpc>
            </a:pPr>
            <a:r>
              <a:rPr sz="1050">
                <a:solidFill>
                  <a:srgbClr val="9E11DA"/>
                </a:solidFill>
                <a:latin typeface="Roboto"/>
                <a:cs typeface="Roboto"/>
              </a:rPr>
              <a:t>- insurance industry</a:t>
            </a:r>
          </a:p>
          <a:p>
            <a:pPr algn="l" hangingPunct="0">
              <a:lnSpc>
                <a:spcPct val="100000"/>
              </a:lnSpc>
            </a:pPr>
            <a:r>
              <a:rPr sz="1050">
                <a:solidFill>
                  <a:srgbClr val="9E11DA"/>
                </a:solidFill>
                <a:latin typeface="Roboto"/>
                <a:cs typeface="Roboto"/>
              </a:rPr>
              <a:t>- micro-finance banks</a:t>
            </a:r>
          </a:p>
          <a:p>
            <a:pPr algn="l" hangingPunct="0">
              <a:lnSpc>
                <a:spcPct val="100000"/>
              </a:lnSpc>
            </a:pPr>
            <a:r>
              <a:rPr sz="1050">
                <a:solidFill>
                  <a:srgbClr val="9E11DA"/>
                </a:solidFill>
                <a:latin typeface="Roboto"/>
                <a:cs typeface="Roboto"/>
              </a:rPr>
              <a:t>- fintechs</a:t>
            </a:r>
          </a:p>
        </p:txBody>
      </p:sp>
      <p:sp>
        <p:nvSpPr>
          <p:cNvPr id="16" name="Body text copy copy 8"/>
          <p:cNvSpPr/>
          <p:nvPr/>
        </p:nvSpPr>
        <p:spPr>
          <a:xfrm>
            <a:off x="1747488" y="4276726"/>
            <a:ext cx="2130915" cy="790575"/>
          </a:xfrm>
          <a:prstGeom prst="rect">
            <a:avLst/>
          </a:prstGeom>
        </p:spPr>
        <p:txBody>
          <a:bodyPr spcFirstLastPara="0" lIns="95250" tIns="95250" rIns="95250" bIns="0" anchor="t"/>
          <a:lstStyle/>
          <a:p>
            <a:pPr algn="l" hangingPunct="0">
              <a:lnSpc>
                <a:spcPct val="100000"/>
              </a:lnSpc>
            </a:pPr>
            <a:r>
              <a:rPr sz="1350" b="1">
                <a:solidFill>
                  <a:srgbClr val="9E11DA"/>
                </a:solidFill>
                <a:latin typeface="Roboto"/>
                <a:cs typeface="Roboto"/>
              </a:rPr>
              <a:t>rising defaults</a:t>
            </a:r>
          </a:p>
          <a:p>
            <a:pPr algn="l" hangingPunct="0">
              <a:lnSpc>
                <a:spcPct val="100000"/>
              </a:lnSpc>
            </a:pPr>
            <a:r>
              <a:rPr sz="1050">
                <a:solidFill>
                  <a:srgbClr val="9E11DA"/>
                </a:solidFill>
                <a:latin typeface="Roboto"/>
                <a:cs typeface="Roboto"/>
              </a:rPr>
              <a:t>- negatively impacting cash flow</a:t>
            </a:r>
          </a:p>
          <a:p>
            <a:pPr algn="l" hangingPunct="0">
              <a:lnSpc>
                <a:spcPct val="100000"/>
              </a:lnSpc>
            </a:pPr>
            <a:r>
              <a:rPr sz="1050">
                <a:solidFill>
                  <a:srgbClr val="9E11DA"/>
                </a:solidFill>
                <a:latin typeface="Roboto"/>
                <a:cs typeface="Roboto"/>
              </a:rPr>
              <a:t>- reducing capital buffers </a:t>
            </a:r>
          </a:p>
        </p:txBody>
      </p:sp>
      <p:pic>
        <p:nvPicPr>
          <p:cNvPr id="17" name="Line-31"/>
          <p:cNvPicPr/>
          <p:nvPr/>
        </p:nvPicPr>
        <p:blipFill rotWithShape="1">
          <a:blip r:embed="rId9"/>
          <a:stretch>
            <a:fillRect/>
          </a:stretch>
        </p:blipFill>
        <p:spPr>
          <a:xfrm rot="-10800000">
            <a:off x="3680914" y="1666875"/>
            <a:ext cx="1430371" cy="514350"/>
          </a:xfrm>
          <a:prstGeom prst="rect">
            <a:avLst/>
          </a:prstGeom>
        </p:spPr>
      </p:pic>
      <p:pic>
        <p:nvPicPr>
          <p:cNvPr id="18" name="Line-31 copy 1"/>
          <p:cNvPicPr/>
          <p:nvPr/>
        </p:nvPicPr>
        <p:blipFill rotWithShape="1">
          <a:blip r:embed="rId10"/>
          <a:stretch>
            <a:fillRect/>
          </a:stretch>
        </p:blipFill>
        <p:spPr>
          <a:xfrm rot="-10800000">
            <a:off x="3560957" y="4410075"/>
            <a:ext cx="1250022" cy="514350"/>
          </a:xfrm>
          <a:prstGeom prst="rect">
            <a:avLst/>
          </a:prstGeom>
        </p:spPr>
      </p:pic>
      <p:sp>
        <p:nvSpPr>
          <p:cNvPr id="19" name="Body text copy copy 9"/>
          <p:cNvSpPr/>
          <p:nvPr/>
        </p:nvSpPr>
        <p:spPr>
          <a:xfrm>
            <a:off x="1612777" y="1485901"/>
            <a:ext cx="2271154" cy="1190625"/>
          </a:xfrm>
          <a:prstGeom prst="rect">
            <a:avLst/>
          </a:prstGeom>
        </p:spPr>
        <p:txBody>
          <a:bodyPr spcFirstLastPara="0" lIns="95250" tIns="95250" rIns="95250" bIns="0" anchor="t"/>
          <a:lstStyle/>
          <a:p>
            <a:pPr algn="l" hangingPunct="0">
              <a:lnSpc>
                <a:spcPct val="100000"/>
              </a:lnSpc>
            </a:pPr>
            <a:r>
              <a:rPr sz="1350" b="1">
                <a:solidFill>
                  <a:srgbClr val="9E11DA"/>
                </a:solidFill>
                <a:latin typeface="Roboto"/>
                <a:cs typeface="Roboto"/>
              </a:rPr>
              <a:t>rising cost of funds is</a:t>
            </a:r>
          </a:p>
          <a:p>
            <a:pPr algn="l" hangingPunct="0">
              <a:lnSpc>
                <a:spcPct val="100000"/>
              </a:lnSpc>
            </a:pPr>
            <a:r>
              <a:rPr sz="1050">
                <a:solidFill>
                  <a:srgbClr val="9E11DA"/>
                </a:solidFill>
                <a:latin typeface="Roboto"/>
                <a:cs typeface="Roboto"/>
              </a:rPr>
              <a:t>- reducing margins </a:t>
            </a:r>
          </a:p>
          <a:p>
            <a:pPr algn="l" hangingPunct="0">
              <a:lnSpc>
                <a:spcPct val="100000"/>
              </a:lnSpc>
            </a:pPr>
            <a:r>
              <a:rPr sz="1050">
                <a:solidFill>
                  <a:srgbClr val="9E11DA"/>
                </a:solidFill>
                <a:latin typeface="Roboto"/>
                <a:cs typeface="Roboto"/>
              </a:rPr>
              <a:t>- reducing profitability</a:t>
            </a:r>
          </a:p>
          <a:p>
            <a:pPr algn="l" hangingPunct="0">
              <a:lnSpc>
                <a:spcPct val="100000"/>
              </a:lnSpc>
            </a:pPr>
            <a:r>
              <a:rPr sz="1050">
                <a:solidFill>
                  <a:srgbClr val="9E11DA"/>
                </a:solidFill>
                <a:latin typeface="Roboto"/>
                <a:cs typeface="Roboto"/>
              </a:rPr>
              <a:t>- reducing operational scope </a:t>
            </a:r>
          </a:p>
          <a:p>
            <a:pPr algn="l" hangingPunct="0">
              <a:lnSpc>
                <a:spcPct val="100000"/>
              </a:lnSpc>
            </a:pPr>
            <a:r>
              <a:rPr sz="1050">
                <a:solidFill>
                  <a:srgbClr val="9E11DA"/>
                </a:solidFill>
                <a:latin typeface="Roboto"/>
                <a:cs typeface="Roboto"/>
              </a:rPr>
              <a:t>- low access to working capital</a:t>
            </a:r>
          </a:p>
        </p:txBody>
      </p:sp>
      <p:pic>
        <p:nvPicPr>
          <p:cNvPr id="20" name="614b007e70c7d2-17183255.jpeg copy 1"/>
          <p:cNvPicPr/>
          <p:nvPr/>
        </p:nvPicPr>
        <p:blipFill rotWithShape="1">
          <a:blip r:embed="rId11"/>
          <a:stretch>
            <a:fillRect/>
          </a:stretch>
        </p:blipFill>
        <p:spPr>
          <a:xfrm>
            <a:off x="10106026" y="6372225"/>
            <a:ext cx="409269" cy="386532"/>
          </a:xfrm>
          <a:prstGeom prst="rect">
            <a:avLst/>
          </a:prstGeom>
        </p:spPr>
      </p:pic>
      <p:sp>
        <p:nvSpPr>
          <p:cNvPr id="21" name="Body text copy copy 10"/>
          <p:cNvSpPr/>
          <p:nvPr/>
        </p:nvSpPr>
        <p:spPr>
          <a:xfrm>
            <a:off x="1756062" y="171450"/>
            <a:ext cx="8901052" cy="876300"/>
          </a:xfrm>
          <a:prstGeom prst="rect">
            <a:avLst/>
          </a:prstGeom>
        </p:spPr>
        <p:txBody>
          <a:bodyPr spcFirstLastPara="0" lIns="95250" tIns="95250" rIns="95250" bIns="0" anchor="t"/>
          <a:lstStyle/>
          <a:p>
            <a:pPr hangingPunct="0">
              <a:lnSpc>
                <a:spcPct val="125000"/>
              </a:lnSpc>
            </a:pPr>
            <a:r>
              <a:rPr lang="en-US" sz="3600" dirty="0"/>
              <a:t>OVERVIEW CONT’D…</a:t>
            </a:r>
          </a:p>
          <a:p>
            <a:pPr hangingPunct="0">
              <a:lnSpc>
                <a:spcPct val="125000"/>
              </a:lnSpc>
            </a:pPr>
            <a:r>
              <a:rPr lang="en-US" sz="3600" b="1" dirty="0">
                <a:latin typeface="Cormorant"/>
                <a:cs typeface="Cormorant"/>
              </a:rPr>
              <a:t>R</a:t>
            </a:r>
            <a:r>
              <a:rPr sz="3600" b="1" dirty="0">
                <a:latin typeface="Cormorant"/>
                <a:cs typeface="Cormorant"/>
              </a:rPr>
              <a:t>egulation - </a:t>
            </a:r>
            <a:r>
              <a:rPr lang="en-US" sz="3600" dirty="0">
                <a:latin typeface="Cormorant"/>
                <a:cs typeface="Cormorant"/>
              </a:rPr>
              <a:t>I</a:t>
            </a:r>
            <a:r>
              <a:rPr sz="3600" dirty="0">
                <a:latin typeface="Cormorant"/>
                <a:cs typeface="Cormorant"/>
              </a:rPr>
              <a:t>mpact, </a:t>
            </a:r>
            <a:r>
              <a:rPr lang="en-US" sz="3600" dirty="0">
                <a:latin typeface="Cormorant"/>
                <a:cs typeface="Cormorant"/>
              </a:rPr>
              <a:t>S</a:t>
            </a:r>
            <a:r>
              <a:rPr sz="3600" dirty="0">
                <a:latin typeface="Cormorant"/>
                <a:cs typeface="Cormorant"/>
              </a:rPr>
              <a:t>trategy or </a:t>
            </a:r>
            <a:r>
              <a:rPr lang="en-US" sz="3600" dirty="0">
                <a:latin typeface="Cormorant"/>
                <a:cs typeface="Cormorant"/>
              </a:rPr>
              <a:t>B</a:t>
            </a:r>
            <a:r>
              <a:rPr sz="3600" dirty="0">
                <a:latin typeface="Cormorant"/>
                <a:cs typeface="Cormorant"/>
              </a:rPr>
              <a:t>oth?</a:t>
            </a:r>
          </a:p>
        </p:txBody>
      </p:sp>
      <p:sp>
        <p:nvSpPr>
          <p:cNvPr id="22" name="Body text copy copy 11"/>
          <p:cNvSpPr/>
          <p:nvPr/>
        </p:nvSpPr>
        <p:spPr>
          <a:xfrm rot="-3164424">
            <a:off x="4818158" y="4543425"/>
            <a:ext cx="1451943" cy="310424"/>
          </a:xfrm>
          <a:prstGeom prst="rect">
            <a:avLst/>
          </a:prstGeom>
        </p:spPr>
        <p:txBody>
          <a:bodyPr spcFirstLastPara="0" lIns="69845" tIns="69845" rIns="69845" bIns="0" anchor="t"/>
          <a:lstStyle/>
          <a:p>
            <a:pPr algn="ctr" hangingPunct="0">
              <a:lnSpc>
                <a:spcPct val="100000"/>
              </a:lnSpc>
            </a:pPr>
            <a:r>
              <a:rPr sz="1100" b="1">
                <a:solidFill>
                  <a:srgbClr val="FFFFFF"/>
                </a:solidFill>
                <a:latin typeface="Roboto"/>
                <a:cs typeface="Roboto"/>
              </a:rPr>
              <a:t>capital requirement </a:t>
            </a:r>
          </a:p>
        </p:txBody>
      </p:sp>
      <p:sp>
        <p:nvSpPr>
          <p:cNvPr id="23" name="Body text copy copy 12"/>
          <p:cNvSpPr/>
          <p:nvPr/>
        </p:nvSpPr>
        <p:spPr>
          <a:xfrm rot="2313240">
            <a:off x="6142512" y="4419600"/>
            <a:ext cx="1451943" cy="310424"/>
          </a:xfrm>
          <a:prstGeom prst="rect">
            <a:avLst/>
          </a:prstGeom>
        </p:spPr>
        <p:txBody>
          <a:bodyPr spcFirstLastPara="0" lIns="69845" tIns="69845" rIns="69845" bIns="0" anchor="t"/>
          <a:lstStyle/>
          <a:p>
            <a:pPr algn="ctr" hangingPunct="0">
              <a:lnSpc>
                <a:spcPct val="100000"/>
              </a:lnSpc>
            </a:pPr>
            <a:r>
              <a:rPr sz="1100" b="1">
                <a:solidFill>
                  <a:srgbClr val="FFFFFF"/>
                </a:solidFill>
                <a:latin typeface="Roboto"/>
                <a:cs typeface="Roboto"/>
              </a:rPr>
              <a:t>attracting investors </a:t>
            </a:r>
          </a:p>
        </p:txBody>
      </p:sp>
      <p:sp>
        <p:nvSpPr>
          <p:cNvPr id="24" name="Body text copy copy 13"/>
          <p:cNvSpPr/>
          <p:nvPr/>
        </p:nvSpPr>
        <p:spPr>
          <a:xfrm rot="-2700000">
            <a:off x="6071524" y="3076575"/>
            <a:ext cx="1451943" cy="310424"/>
          </a:xfrm>
          <a:prstGeom prst="rect">
            <a:avLst/>
          </a:prstGeom>
        </p:spPr>
        <p:txBody>
          <a:bodyPr spcFirstLastPara="0" lIns="69845" tIns="69845" rIns="69845" bIns="0" anchor="t"/>
          <a:lstStyle/>
          <a:p>
            <a:pPr algn="ctr" hangingPunct="0">
              <a:lnSpc>
                <a:spcPct val="100000"/>
              </a:lnSpc>
            </a:pPr>
            <a:r>
              <a:rPr sz="1100" b="1">
                <a:solidFill>
                  <a:srgbClr val="FFFFFF"/>
                </a:solidFill>
                <a:latin typeface="Roboto"/>
                <a:cs typeface="Roboto"/>
              </a:rPr>
              <a:t>attracting investors</a:t>
            </a:r>
          </a:p>
        </p:txBody>
      </p:sp>
    </p:spTree>
    <p:extLst>
      <p:ext uri="{BB962C8B-B14F-4D97-AF65-F5344CB8AC3E}">
        <p14:creationId xmlns:p14="http://schemas.microsoft.com/office/powerpoint/2010/main" val="415160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B694DA-5C84-4D10-A1B3-C26F5C903AEF}"/>
              </a:ext>
            </a:extLst>
          </p:cNvPr>
          <p:cNvSpPr>
            <a:spLocks noGrp="1"/>
          </p:cNvSpPr>
          <p:nvPr>
            <p:ph type="title"/>
          </p:nvPr>
        </p:nvSpPr>
        <p:spPr>
          <a:xfrm>
            <a:off x="841248" y="548640"/>
            <a:ext cx="3600860" cy="5431536"/>
          </a:xfrm>
        </p:spPr>
        <p:txBody>
          <a:bodyPr>
            <a:normAutofit/>
          </a:bodyPr>
          <a:lstStyle/>
          <a:p>
            <a:r>
              <a:rPr lang="en-US" sz="5400"/>
              <a:t>OVERVIEW CONT’D…</a:t>
            </a:r>
            <a:endParaRPr lang="en-GB" sz="5400"/>
          </a:p>
        </p:txBody>
      </p:sp>
      <p:sp>
        <p:nvSpPr>
          <p:cNvPr id="2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6D27844-B51F-413C-85E7-20C24698A0E4}"/>
              </a:ext>
            </a:extLst>
          </p:cNvPr>
          <p:cNvSpPr>
            <a:spLocks noGrp="1"/>
          </p:cNvSpPr>
          <p:nvPr>
            <p:ph idx="1"/>
          </p:nvPr>
        </p:nvSpPr>
        <p:spPr>
          <a:xfrm>
            <a:off x="5126418" y="552091"/>
            <a:ext cx="6224335" cy="5431536"/>
          </a:xfrm>
        </p:spPr>
        <p:txBody>
          <a:bodyPr anchor="ctr">
            <a:normAutofit/>
          </a:bodyPr>
          <a:lstStyle/>
          <a:p>
            <a:r>
              <a:rPr lang="en-US" sz="2200"/>
              <a:t>Addressing the infrastructure gap requires significant investment, which the government alone cannot meet.</a:t>
            </a:r>
          </a:p>
          <a:p>
            <a:r>
              <a:rPr lang="en-US" sz="2200"/>
              <a:t>According to the International Monetary Fund (IMF), Nigeria needs to invest US$3 trillion in infrastructure over the next 30 years—about US$100 billion annually until 2045. </a:t>
            </a:r>
          </a:p>
          <a:p>
            <a:r>
              <a:rPr lang="en-US" sz="2200"/>
              <a:t>However, the government’s capacity to mobilize resources, allocate them effectively, manage innovative funding models and provide oversight for infrastructure, is weak.</a:t>
            </a:r>
          </a:p>
          <a:p>
            <a:r>
              <a:rPr lang="en-US" sz="2200"/>
              <a:t>Nigeria’s infrastructure investment is insufficient to meet the infrastructure goals of the Sustainable Development Goals, which require investments to account for up to 6.8 percent of GDP until 2030.</a:t>
            </a:r>
            <a:endParaRPr lang="en-GB" sz="2200"/>
          </a:p>
        </p:txBody>
      </p:sp>
    </p:spTree>
    <p:extLst>
      <p:ext uri="{BB962C8B-B14F-4D97-AF65-F5344CB8AC3E}">
        <p14:creationId xmlns:p14="http://schemas.microsoft.com/office/powerpoint/2010/main" val="901773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08B529-FA3B-4B6E-8E3F-2970FBC6C7D3}"/>
              </a:ext>
            </a:extLst>
          </p:cNvPr>
          <p:cNvSpPr>
            <a:spLocks noGrp="1"/>
          </p:cNvSpPr>
          <p:nvPr>
            <p:ph type="title"/>
          </p:nvPr>
        </p:nvSpPr>
        <p:spPr>
          <a:xfrm>
            <a:off x="841248" y="548640"/>
            <a:ext cx="3600860" cy="5431536"/>
          </a:xfrm>
        </p:spPr>
        <p:txBody>
          <a:bodyPr>
            <a:normAutofit/>
          </a:bodyPr>
          <a:lstStyle/>
          <a:p>
            <a:r>
              <a:rPr lang="en-US" sz="5400"/>
              <a:t>OVERVIEW CONT’D…</a:t>
            </a:r>
            <a:endParaRPr lang="en-GB" sz="5400"/>
          </a:p>
        </p:txBody>
      </p:sp>
      <p:sp>
        <p:nvSpPr>
          <p:cNvPr id="2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12A4EB0-F837-4BD5-BA2F-3FD6128AAA21}"/>
              </a:ext>
            </a:extLst>
          </p:cNvPr>
          <p:cNvSpPr>
            <a:spLocks noGrp="1"/>
          </p:cNvSpPr>
          <p:nvPr>
            <p:ph idx="1"/>
          </p:nvPr>
        </p:nvSpPr>
        <p:spPr>
          <a:xfrm>
            <a:off x="5126418" y="552091"/>
            <a:ext cx="6224335" cy="5431536"/>
          </a:xfrm>
        </p:spPr>
        <p:txBody>
          <a:bodyPr anchor="ctr">
            <a:normAutofit/>
          </a:bodyPr>
          <a:lstStyle/>
          <a:p>
            <a:r>
              <a:rPr lang="en-US" sz="2200"/>
              <a:t>Although Nigeria’s vibrant private sector has several large firms in all sectors.</a:t>
            </a:r>
          </a:p>
          <a:p>
            <a:r>
              <a:rPr lang="en-US" sz="2200"/>
              <a:t>MSMEs—numbering more than 40 million— dominate Nigeria’s enterprise landscape. </a:t>
            </a:r>
          </a:p>
          <a:p>
            <a:r>
              <a:rPr lang="en-US" sz="2200"/>
              <a:t>Production in key sectors of the Nigerian economy is driven by MSMEs.</a:t>
            </a:r>
          </a:p>
          <a:p>
            <a:r>
              <a:rPr lang="en-US" sz="2200"/>
              <a:t>The requirement for equipment is difficult to finance through conventional sources like banks, particularly, because of the stringent formalities and collateral requirements.</a:t>
            </a:r>
          </a:p>
          <a:p>
            <a:r>
              <a:rPr lang="en-US" sz="2200"/>
              <a:t>Due to inflation and the devaluation of the Naira, direct purchase of equipment by businesses may impact capital, profitability and liquidity.</a:t>
            </a:r>
          </a:p>
        </p:txBody>
      </p:sp>
    </p:spTree>
    <p:extLst>
      <p:ext uri="{BB962C8B-B14F-4D97-AF65-F5344CB8AC3E}">
        <p14:creationId xmlns:p14="http://schemas.microsoft.com/office/powerpoint/2010/main" val="1676305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4527</Words>
  <Application>Microsoft Office PowerPoint</Application>
  <PresentationFormat>Widescreen</PresentationFormat>
  <Paragraphs>420</Paragraphs>
  <Slides>39</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Calibri</vt:lpstr>
      <vt:lpstr>Calibri Light</vt:lpstr>
      <vt:lpstr>Cormorant</vt:lpstr>
      <vt:lpstr>Gill Sans MT</vt:lpstr>
      <vt:lpstr>Libre-Baskerville</vt:lpstr>
      <vt:lpstr>Roboto</vt:lpstr>
      <vt:lpstr>Times New Roman</vt:lpstr>
      <vt:lpstr>Wingdings</vt:lpstr>
      <vt:lpstr>Office Theme</vt:lpstr>
      <vt:lpstr>HARNESSING THE EMERGING OPPORTUNITIES FOR THE NIGERIAN LEASING INDUSTRY: STRATEGIES AND IMPACT ANALYSIS</vt:lpstr>
      <vt:lpstr>OVERVIEW</vt:lpstr>
      <vt:lpstr>OVERVIEW CONT’D…</vt:lpstr>
      <vt:lpstr>OVERVIEW CONT’D…</vt:lpstr>
      <vt:lpstr>PowerPoint Presentation</vt:lpstr>
      <vt:lpstr>PowerPoint Presentation</vt:lpstr>
      <vt:lpstr>PowerPoint Presentation</vt:lpstr>
      <vt:lpstr>OVERVIEW CONT’D…</vt:lpstr>
      <vt:lpstr>OVERVIEW CONT’D…</vt:lpstr>
      <vt:lpstr>Table 1: Equipment Leasing Table by Sector (2016 – 2020) (N‘000) </vt:lpstr>
      <vt:lpstr>GOVERNMENT ECONOMIC AGENDA</vt:lpstr>
      <vt:lpstr>ECONOMIC AGENDA CONT’D…</vt:lpstr>
      <vt:lpstr>ECONOMIC AGENDA CONT’D…</vt:lpstr>
      <vt:lpstr>ECONOMIC AGENDA CONT’D…</vt:lpstr>
      <vt:lpstr>EMERGING OPPORTUNITIES</vt:lpstr>
      <vt:lpstr>EMERGING OPPORTUNITIES CONT’D…</vt:lpstr>
      <vt:lpstr>EMERGING OPPORTUNITIES CONT’D…</vt:lpstr>
      <vt:lpstr>EMERGING OPPORTUNITIES CONT’D…</vt:lpstr>
      <vt:lpstr>EMERGING OPPORTUNITIES CONT’D…</vt:lpstr>
      <vt:lpstr>EMERGING OPPORTUNITIES CONT’D…</vt:lpstr>
      <vt:lpstr>HARNESSING THE OPPORTUNITIES </vt:lpstr>
      <vt:lpstr>PowerPoint Presentation</vt:lpstr>
      <vt:lpstr>STRATEGIES TO HARNESS OPPORTUNITIES</vt:lpstr>
      <vt:lpstr>STRATEGIES TO HARNESS OPPORTUNITIES CONT’D…</vt:lpstr>
      <vt:lpstr>STRATEGIES TO HARNESS OPPORTUNITIES CONT’D…</vt:lpstr>
      <vt:lpstr>STRATEGIES TO HARNESS OPPORTUNITIES CONT’D…</vt:lpstr>
      <vt:lpstr>STRATEGIES TO HARNESS OPPORTUNITIES CONT’D…</vt:lpstr>
      <vt:lpstr>STRATEGIES TO HARNESS OPPORTUNITIES CONT’D…</vt:lpstr>
      <vt:lpstr>IMPACT FROM HARNESSING OPPORTUNITIES</vt:lpstr>
      <vt:lpstr>IMPACT FROM HARNESSING OPPORTUNITIES CONT’D…</vt:lpstr>
      <vt:lpstr>IMPACT FROM HARNESSING OPPORTUNITIES CONT’D…</vt:lpstr>
      <vt:lpstr>IMPACT FROM HARNESSING OPPORTUNITIES CONT’D…</vt:lpstr>
      <vt:lpstr>IMPACT FROM HARNESSING OPPORTUNITIES CONT’D…</vt:lpstr>
      <vt:lpstr>IMPACT FROM HARNESSING OPPORTUNITIES CONT’D…</vt:lpstr>
      <vt:lpstr>IMPACT FROM HARNESSING OPPORTUNITIES CONT’D…</vt:lpstr>
      <vt:lpstr>IMPACT FROM HARNESSING OPPORTUNITIES CONT’D…</vt:lpstr>
      <vt:lpstr>IMPACT FROM HARNESSING OPPORTUNITIES CONT’D…</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HARNESSING THE EMERGING OPPORTUNITIES FOR THE NIGERIAN LEASING INDUSTRY: STRATEGIES AND IMPACT ANALYSIS</dc:title>
  <dc:creator>Mba Udonsi</dc:creator>
  <cp:lastModifiedBy>user</cp:lastModifiedBy>
  <cp:revision>1</cp:revision>
  <dcterms:created xsi:type="dcterms:W3CDTF">2021-11-12T10:52:39Z</dcterms:created>
  <dcterms:modified xsi:type="dcterms:W3CDTF">2021-11-15T15:57:26Z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23751ef-9cfe-4968-b2a8-4f8d5d57e4db_Enabled">
    <vt:lpwstr>True</vt:lpwstr>
  </property>
  <property fmtid="{D5CDD505-2E9C-101B-9397-08002B2CF9AE}" pid="3" name="MSIP_Label_723751ef-9cfe-4968-b2a8-4f8d5d57e4db_SiteId">
    <vt:lpwstr>feb3c97e-1fd4-4dd5-8cf5-979d676935f7</vt:lpwstr>
  </property>
  <property fmtid="{D5CDD505-2E9C-101B-9397-08002B2CF9AE}" pid="4" name="MSIP_Label_723751ef-9cfe-4968-b2a8-4f8d5d57e4db_Owner">
    <vt:lpwstr>Mba.Udonsi@HBNG.COM</vt:lpwstr>
  </property>
  <property fmtid="{D5CDD505-2E9C-101B-9397-08002B2CF9AE}" pid="5" name="MSIP_Label_723751ef-9cfe-4968-b2a8-4f8d5d57e4db_SetDate">
    <vt:lpwstr>2021-11-12T10:52:46.3753779Z</vt:lpwstr>
  </property>
  <property fmtid="{D5CDD505-2E9C-101B-9397-08002B2CF9AE}" pid="6" name="MSIP_Label_723751ef-9cfe-4968-b2a8-4f8d5d57e4db_Name">
    <vt:lpwstr>Internal</vt:lpwstr>
  </property>
  <property fmtid="{D5CDD505-2E9C-101B-9397-08002B2CF9AE}" pid="7" name="MSIP_Label_723751ef-9cfe-4968-b2a8-4f8d5d57e4db_Application">
    <vt:lpwstr>Microsoft Azure Information Protection</vt:lpwstr>
  </property>
  <property fmtid="{D5CDD505-2E9C-101B-9397-08002B2CF9AE}" pid="8" name="MSIP_Label_723751ef-9cfe-4968-b2a8-4f8d5d57e4db_ActionId">
    <vt:lpwstr>691c1f3a-042f-4669-84ed-adeaf8df9bf5</vt:lpwstr>
  </property>
  <property fmtid="{D5CDD505-2E9C-101B-9397-08002B2CF9AE}" pid="9" name="MSIP_Label_723751ef-9cfe-4968-b2a8-4f8d5d57e4db_Extended_MSFT_Method">
    <vt:lpwstr>Automatic</vt:lpwstr>
  </property>
  <property fmtid="{D5CDD505-2E9C-101B-9397-08002B2CF9AE}" pid="10" name="Sensitivity">
    <vt:lpwstr>Internal</vt:lpwstr>
  </property>
</Properties>
</file>