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69" r:id="rId1"/>
  </p:sldMasterIdLst>
  <p:notesMasterIdLst>
    <p:notesMasterId r:id="rId14"/>
  </p:notesMasterIdLst>
  <p:sldIdLst>
    <p:sldId id="256" r:id="rId2"/>
    <p:sldId id="268" r:id="rId3"/>
    <p:sldId id="265" r:id="rId4"/>
    <p:sldId id="257" r:id="rId5"/>
    <p:sldId id="266" r:id="rId6"/>
    <p:sldId id="267" r:id="rId7"/>
    <p:sldId id="258" r:id="rId8"/>
    <p:sldId id="259" r:id="rId9"/>
    <p:sldId id="260" r:id="rId10"/>
    <p:sldId id="261" r:id="rId11"/>
    <p:sldId id="264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3EF4"/>
    <a:srgbClr val="000000"/>
    <a:srgbClr val="4BF6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1"/>
    <p:restoredTop sz="94672"/>
  </p:normalViewPr>
  <p:slideViewPr>
    <p:cSldViewPr snapToGrid="0" snapToObjects="1">
      <p:cViewPr varScale="1">
        <p:scale>
          <a:sx n="99" d="100"/>
          <a:sy n="99" d="100"/>
        </p:scale>
        <p:origin x="424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Global Annual Leasing Volumes (USD Billion)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Sheet1!$B$1:$B$2</c:f>
              <c:strCache>
                <c:ptCount val="2"/>
                <c:pt idx="0">
                  <c:v>Global Annual Leasing Volumes (USD Billion) </c:v>
                </c:pt>
                <c:pt idx="1">
                  <c:v>Value</c:v>
                </c:pt>
              </c:strCache>
            </c:strRef>
          </c:tx>
          <c:spPr>
            <a:ln w="76200" cap="flat" cmpd="sng" algn="ctr">
              <a:solidFill>
                <a:srgbClr val="00B050"/>
              </a:solidFill>
              <a:prstDash val="solid"/>
              <a:miter lim="800000"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76200" cap="flat" cmpd="sng" algn="ctr">
                <a:solidFill>
                  <a:srgbClr val="00B050"/>
                </a:solidFill>
                <a:prstDash val="solid"/>
                <a:miter lim="800000"/>
              </a:ln>
              <a:effectLst/>
            </c:spPr>
          </c:marker>
          <c:trendline>
            <c:spPr>
              <a:ln w="57150" cap="rnd" cmpd="sng" algn="ctr">
                <a:solidFill>
                  <a:schemeClr val="accent2"/>
                </a:solidFill>
                <a:prstDash val="solid"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</c:spPr>
            <c:trendlineType val="exp"/>
            <c:dispRSqr val="0"/>
            <c:dispEq val="0"/>
          </c:trendline>
          <c:xVal>
            <c:numRef>
              <c:f>Sheet1!$A$3:$A$21</c:f>
              <c:numCache>
                <c:formatCode>General</c:formatCode>
                <c:ptCount val="19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numCache>
            </c:numRef>
          </c:xVal>
          <c:yVal>
            <c:numRef>
              <c:f>Sheet1!$B$3:$B$21</c:f>
              <c:numCache>
                <c:formatCode>_-* #,##0.00_-;\-* #,##0.00_-;_-* "-"??_-;_-@_-</c:formatCode>
                <c:ptCount val="19"/>
                <c:pt idx="0">
                  <c:v>138.1</c:v>
                </c:pt>
                <c:pt idx="1">
                  <c:v>213.7</c:v>
                </c:pt>
                <c:pt idx="2">
                  <c:v>409.1</c:v>
                </c:pt>
                <c:pt idx="3">
                  <c:v>499</c:v>
                </c:pt>
                <c:pt idx="4">
                  <c:v>582</c:v>
                </c:pt>
                <c:pt idx="5">
                  <c:v>633.70000000000005</c:v>
                </c:pt>
                <c:pt idx="6">
                  <c:v>780.4</c:v>
                </c:pt>
                <c:pt idx="7">
                  <c:v>732.8</c:v>
                </c:pt>
                <c:pt idx="8">
                  <c:v>557.29999999999995</c:v>
                </c:pt>
                <c:pt idx="9">
                  <c:v>594.5</c:v>
                </c:pt>
                <c:pt idx="10">
                  <c:v>796.7</c:v>
                </c:pt>
                <c:pt idx="11">
                  <c:v>868</c:v>
                </c:pt>
                <c:pt idx="12">
                  <c:v>884</c:v>
                </c:pt>
                <c:pt idx="13">
                  <c:v>944.3</c:v>
                </c:pt>
                <c:pt idx="14">
                  <c:v>1005.3</c:v>
                </c:pt>
                <c:pt idx="15">
                  <c:v>1099.8</c:v>
                </c:pt>
                <c:pt idx="16">
                  <c:v>1282.7</c:v>
                </c:pt>
                <c:pt idx="17">
                  <c:v>1287</c:v>
                </c:pt>
                <c:pt idx="18">
                  <c:v>1362.4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776-C74F-8258-DA6D78C600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61852448"/>
        <c:axId val="1861854096"/>
      </c:scatterChart>
      <c:valAx>
        <c:axId val="1861852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1854096"/>
        <c:crosses val="autoZero"/>
        <c:crossBetween val="midCat"/>
      </c:valAx>
      <c:valAx>
        <c:axId val="186185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0_-;\-* #,##0.00_-;_-* &quot;-&quot;??_-;_-@_-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18524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Regional</a:t>
            </a:r>
            <a:r>
              <a:rPr lang="en-US" baseline="0"/>
              <a:t> </a:t>
            </a:r>
            <a:r>
              <a:rPr lang="en-US"/>
              <a:t>Annual Leasing Volumes</a:t>
            </a:r>
            <a:r>
              <a:rPr lang="en-US" baseline="0"/>
              <a:t> (USD Billion)</a:t>
            </a:r>
            <a:r>
              <a:rPr lang="en-US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Sheet1!$C$31:$C$32</c:f>
              <c:strCache>
                <c:ptCount val="2"/>
                <c:pt idx="1">
                  <c:v>North America</c:v>
                </c:pt>
              </c:strCache>
            </c:strRef>
          </c:tx>
          <c:spPr>
            <a:ln w="76200" cap="rnd">
              <a:solidFill>
                <a:schemeClr val="accent2">
                  <a:shade val="76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Sheet1!$A$33:$A$49</c:f>
              <c:numCache>
                <c:formatCode>General</c:formatCod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</c:numCache>
            </c:numRef>
          </c:cat>
          <c:val>
            <c:numRef>
              <c:f>Sheet1!$C$33:$C$49</c:f>
              <c:numCache>
                <c:formatCode>_(* #,##0.00_);_(* \(#,##0.00\);_(* "-"??_);_(@_)</c:formatCode>
                <c:ptCount val="17"/>
                <c:pt idx="0">
                  <c:v>223.9</c:v>
                </c:pt>
                <c:pt idx="1">
                  <c:v>240.7</c:v>
                </c:pt>
                <c:pt idx="2">
                  <c:v>236.7</c:v>
                </c:pt>
                <c:pt idx="3">
                  <c:v>241.1</c:v>
                </c:pt>
                <c:pt idx="4">
                  <c:v>237.9</c:v>
                </c:pt>
                <c:pt idx="5">
                  <c:v>226.1</c:v>
                </c:pt>
                <c:pt idx="6">
                  <c:v>190.8</c:v>
                </c:pt>
                <c:pt idx="7">
                  <c:v>213.3</c:v>
                </c:pt>
                <c:pt idx="8">
                  <c:v>292.5</c:v>
                </c:pt>
                <c:pt idx="9">
                  <c:v>336.4</c:v>
                </c:pt>
                <c:pt idx="10">
                  <c:v>335.1</c:v>
                </c:pt>
                <c:pt idx="11">
                  <c:v>368.4</c:v>
                </c:pt>
                <c:pt idx="12">
                  <c:v>407.8</c:v>
                </c:pt>
                <c:pt idx="13">
                  <c:v>416.8</c:v>
                </c:pt>
                <c:pt idx="14">
                  <c:v>445.9</c:v>
                </c:pt>
                <c:pt idx="15">
                  <c:v>460.1</c:v>
                </c:pt>
                <c:pt idx="16">
                  <c:v>509.8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7B-5541-BEA7-E1EFC946086B}"/>
            </c:ext>
          </c:extLst>
        </c:ser>
        <c:ser>
          <c:idx val="2"/>
          <c:order val="1"/>
          <c:tx>
            <c:strRef>
              <c:f>Sheet1!$D$31:$D$32</c:f>
              <c:strCache>
                <c:ptCount val="2"/>
                <c:pt idx="1">
                  <c:v>Europe</c:v>
                </c:pt>
              </c:strCache>
            </c:strRef>
          </c:tx>
          <c:spPr>
            <a:ln w="76200" cap="rnd">
              <a:solidFill>
                <a:schemeClr val="accent3">
                  <a:shade val="76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Sheet1!$A$33:$A$49</c:f>
              <c:numCache>
                <c:formatCode>General</c:formatCod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</c:numCache>
            </c:numRef>
          </c:cat>
          <c:val>
            <c:numRef>
              <c:f>Sheet1!$D$33:$D$49</c:f>
              <c:numCache>
                <c:formatCode>_(* #,##0.00_);_(* \(#,##0.00\);_(* "-"??_);_(@_)</c:formatCode>
                <c:ptCount val="17"/>
                <c:pt idx="0">
                  <c:v>196.1</c:v>
                </c:pt>
                <c:pt idx="1">
                  <c:v>236.5</c:v>
                </c:pt>
                <c:pt idx="2">
                  <c:v>239.6</c:v>
                </c:pt>
                <c:pt idx="3">
                  <c:v>272</c:v>
                </c:pt>
                <c:pt idx="4">
                  <c:v>401.2</c:v>
                </c:pt>
                <c:pt idx="5">
                  <c:v>336.7</c:v>
                </c:pt>
                <c:pt idx="6">
                  <c:v>220.4</c:v>
                </c:pt>
                <c:pt idx="7">
                  <c:v>233</c:v>
                </c:pt>
                <c:pt idx="8">
                  <c:v>302.7</c:v>
                </c:pt>
                <c:pt idx="9">
                  <c:v>314</c:v>
                </c:pt>
                <c:pt idx="10">
                  <c:v>333.6</c:v>
                </c:pt>
                <c:pt idx="11">
                  <c:v>327.8</c:v>
                </c:pt>
                <c:pt idx="12">
                  <c:v>322.8</c:v>
                </c:pt>
                <c:pt idx="13">
                  <c:v>346.3</c:v>
                </c:pt>
                <c:pt idx="14">
                  <c:v>428.3</c:v>
                </c:pt>
                <c:pt idx="15">
                  <c:v>427.2</c:v>
                </c:pt>
                <c:pt idx="16">
                  <c:v>448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7B-5541-BEA7-E1EFC946086B}"/>
            </c:ext>
          </c:extLst>
        </c:ser>
        <c:ser>
          <c:idx val="3"/>
          <c:order val="2"/>
          <c:tx>
            <c:strRef>
              <c:f>Sheet1!$E$31:$E$32</c:f>
              <c:strCache>
                <c:ptCount val="2"/>
                <c:pt idx="1">
                  <c:v>Asia</c:v>
                </c:pt>
              </c:strCache>
            </c:strRef>
          </c:tx>
          <c:spPr>
            <a:ln w="76200" cap="rnd">
              <a:solidFill>
                <a:schemeClr val="accent4">
                  <a:shade val="76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Sheet1!$A$33:$A$49</c:f>
              <c:numCache>
                <c:formatCode>General</c:formatCod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</c:numCache>
            </c:numRef>
          </c:cat>
          <c:val>
            <c:numRef>
              <c:f>Sheet1!$E$33:$E$49</c:f>
              <c:numCache>
                <c:formatCode>_(* #,##0.00_);_(* \(#,##0.00\);_(* "-"??_);_(@_)</c:formatCode>
                <c:ptCount val="17"/>
                <c:pt idx="0">
                  <c:v>74.099999999999994</c:v>
                </c:pt>
                <c:pt idx="1">
                  <c:v>78.099999999999994</c:v>
                </c:pt>
                <c:pt idx="2">
                  <c:v>74</c:v>
                </c:pt>
                <c:pt idx="3">
                  <c:v>81.7</c:v>
                </c:pt>
                <c:pt idx="4">
                  <c:v>84.6</c:v>
                </c:pt>
                <c:pt idx="5">
                  <c:v>99.2</c:v>
                </c:pt>
                <c:pt idx="6">
                  <c:v>103.8</c:v>
                </c:pt>
                <c:pt idx="7">
                  <c:v>105.6</c:v>
                </c:pt>
                <c:pt idx="8">
                  <c:v>153.4</c:v>
                </c:pt>
                <c:pt idx="9">
                  <c:v>180.2</c:v>
                </c:pt>
                <c:pt idx="10">
                  <c:v>177.3</c:v>
                </c:pt>
                <c:pt idx="11">
                  <c:v>195</c:v>
                </c:pt>
                <c:pt idx="12">
                  <c:v>223</c:v>
                </c:pt>
                <c:pt idx="13">
                  <c:v>289.89999999999998</c:v>
                </c:pt>
                <c:pt idx="14">
                  <c:v>354.4</c:v>
                </c:pt>
                <c:pt idx="15">
                  <c:v>350.7</c:v>
                </c:pt>
                <c:pt idx="16">
                  <c:v>355.9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57B-5541-BEA7-E1EFC946086B}"/>
            </c:ext>
          </c:extLst>
        </c:ser>
        <c:ser>
          <c:idx val="4"/>
          <c:order val="3"/>
          <c:tx>
            <c:strRef>
              <c:f>Sheet1!$F$31:$F$32</c:f>
              <c:strCache>
                <c:ptCount val="2"/>
                <c:pt idx="1">
                  <c:v>Australia</c:v>
                </c:pt>
              </c:strCache>
            </c:strRef>
          </c:tx>
          <c:spPr>
            <a:ln w="76200" cap="rnd">
              <a:solidFill>
                <a:schemeClr val="accent5">
                  <a:shade val="76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Sheet1!$A$33:$A$49</c:f>
              <c:numCache>
                <c:formatCode>General</c:formatCod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</c:numCache>
            </c:numRef>
          </c:cat>
          <c:val>
            <c:numRef>
              <c:f>Sheet1!$F$33:$F$49</c:f>
              <c:numCache>
                <c:formatCode>_(* #,##0.00_);_(* \(#,##0.00\);_(* "-"??_);_(@_)</c:formatCode>
                <c:ptCount val="17"/>
                <c:pt idx="0">
                  <c:v>7.6</c:v>
                </c:pt>
                <c:pt idx="1">
                  <c:v>8.1</c:v>
                </c:pt>
                <c:pt idx="2">
                  <c:v>8.1999999999999993</c:v>
                </c:pt>
                <c:pt idx="3">
                  <c:v>8.6</c:v>
                </c:pt>
                <c:pt idx="4">
                  <c:v>4.0999999999999996</c:v>
                </c:pt>
                <c:pt idx="5">
                  <c:v>6.9</c:v>
                </c:pt>
                <c:pt idx="6">
                  <c:v>5.7</c:v>
                </c:pt>
                <c:pt idx="7">
                  <c:v>10.8</c:v>
                </c:pt>
                <c:pt idx="8">
                  <c:v>12</c:v>
                </c:pt>
                <c:pt idx="9">
                  <c:v>16.100000000000001</c:v>
                </c:pt>
                <c:pt idx="10">
                  <c:v>12.5</c:v>
                </c:pt>
                <c:pt idx="11">
                  <c:v>35.6</c:v>
                </c:pt>
                <c:pt idx="12">
                  <c:v>31.2</c:v>
                </c:pt>
                <c:pt idx="13">
                  <c:v>28.4</c:v>
                </c:pt>
                <c:pt idx="14">
                  <c:v>31.5</c:v>
                </c:pt>
                <c:pt idx="15">
                  <c:v>28.5</c:v>
                </c:pt>
                <c:pt idx="16">
                  <c:v>27.3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57B-5541-BEA7-E1EFC946086B}"/>
            </c:ext>
          </c:extLst>
        </c:ser>
        <c:ser>
          <c:idx val="5"/>
          <c:order val="4"/>
          <c:tx>
            <c:strRef>
              <c:f>Sheet1!$G$31:$G$32</c:f>
              <c:strCache>
                <c:ptCount val="2"/>
                <c:pt idx="1">
                  <c:v>South America</c:v>
                </c:pt>
              </c:strCache>
            </c:strRef>
          </c:tx>
          <c:spPr>
            <a:ln w="76200" cap="rnd">
              <a:solidFill>
                <a:schemeClr val="accent6">
                  <a:shade val="76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Sheet1!$A$33:$A$49</c:f>
              <c:numCache>
                <c:formatCode>General</c:formatCod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</c:numCache>
            </c:numRef>
          </c:cat>
          <c:val>
            <c:numRef>
              <c:f>Sheet1!$G$33:$G$49</c:f>
              <c:numCache>
                <c:formatCode>_(* #,##0.00_);_(* \(#,##0.00\);_(* "-"??_);_(@_)</c:formatCode>
                <c:ptCount val="17"/>
                <c:pt idx="0">
                  <c:v>4</c:v>
                </c:pt>
                <c:pt idx="1">
                  <c:v>7.5</c:v>
                </c:pt>
                <c:pt idx="2">
                  <c:v>13.9</c:v>
                </c:pt>
                <c:pt idx="3">
                  <c:v>19.2</c:v>
                </c:pt>
                <c:pt idx="4">
                  <c:v>41.4</c:v>
                </c:pt>
                <c:pt idx="5">
                  <c:v>54.2</c:v>
                </c:pt>
                <c:pt idx="6">
                  <c:v>30.4</c:v>
                </c:pt>
                <c:pt idx="7">
                  <c:v>25.4</c:v>
                </c:pt>
                <c:pt idx="8">
                  <c:v>27.5</c:v>
                </c:pt>
                <c:pt idx="9">
                  <c:v>13.2</c:v>
                </c:pt>
                <c:pt idx="10">
                  <c:v>18</c:v>
                </c:pt>
                <c:pt idx="11">
                  <c:v>10.7</c:v>
                </c:pt>
                <c:pt idx="12">
                  <c:v>13.8</c:v>
                </c:pt>
                <c:pt idx="13">
                  <c:v>12.9</c:v>
                </c:pt>
                <c:pt idx="14">
                  <c:v>17</c:v>
                </c:pt>
                <c:pt idx="15">
                  <c:v>14.6</c:v>
                </c:pt>
                <c:pt idx="16">
                  <c:v>13.9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57B-5541-BEA7-E1EFC946086B}"/>
            </c:ext>
          </c:extLst>
        </c:ser>
        <c:ser>
          <c:idx val="6"/>
          <c:order val="5"/>
          <c:tx>
            <c:strRef>
              <c:f>Sheet1!$H$31:$H$32</c:f>
              <c:strCache>
                <c:ptCount val="2"/>
                <c:pt idx="1">
                  <c:v>Africa</c:v>
                </c:pt>
              </c:strCache>
            </c:strRef>
          </c:tx>
          <c:spPr>
            <a:ln w="76200" cap="rnd">
              <a:solidFill>
                <a:schemeClr val="accent1">
                  <a:tint val="77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Sheet1!$A$33:$A$49</c:f>
              <c:numCache>
                <c:formatCode>General</c:formatCod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</c:numCache>
            </c:numRef>
          </c:cat>
          <c:val>
            <c:numRef>
              <c:f>Sheet1!$H$33:$H$49</c:f>
              <c:numCache>
                <c:formatCode>_(* #,##0.00_);_(* \(#,##0.00\);_(* "-"??_);_(@_)</c:formatCode>
                <c:ptCount val="17"/>
                <c:pt idx="0">
                  <c:v>5.6</c:v>
                </c:pt>
                <c:pt idx="1">
                  <c:v>8.1</c:v>
                </c:pt>
                <c:pt idx="2">
                  <c:v>9.6</c:v>
                </c:pt>
                <c:pt idx="3">
                  <c:v>11.1</c:v>
                </c:pt>
                <c:pt idx="4">
                  <c:v>11.2</c:v>
                </c:pt>
                <c:pt idx="5">
                  <c:v>9.6</c:v>
                </c:pt>
                <c:pt idx="6">
                  <c:v>6.5</c:v>
                </c:pt>
                <c:pt idx="7">
                  <c:v>6.4</c:v>
                </c:pt>
                <c:pt idx="8">
                  <c:v>8.6</c:v>
                </c:pt>
                <c:pt idx="9">
                  <c:v>8.1999999999999993</c:v>
                </c:pt>
                <c:pt idx="10">
                  <c:v>7.5</c:v>
                </c:pt>
                <c:pt idx="11">
                  <c:v>6.8</c:v>
                </c:pt>
                <c:pt idx="12">
                  <c:v>6.7</c:v>
                </c:pt>
                <c:pt idx="13">
                  <c:v>5.4</c:v>
                </c:pt>
                <c:pt idx="14">
                  <c:v>5.7</c:v>
                </c:pt>
                <c:pt idx="15">
                  <c:v>6.2</c:v>
                </c:pt>
                <c:pt idx="16">
                  <c:v>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57B-5541-BEA7-E1EFC94608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83150064"/>
        <c:axId val="1882339168"/>
      </c:lineChart>
      <c:catAx>
        <c:axId val="188315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2339168"/>
        <c:crosses val="autoZero"/>
        <c:auto val="1"/>
        <c:lblAlgn val="ctr"/>
        <c:lblOffset val="100"/>
        <c:noMultiLvlLbl val="0"/>
      </c:catAx>
      <c:valAx>
        <c:axId val="1882339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3150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Developing</a:t>
            </a:r>
            <a:r>
              <a:rPr lang="en-US" baseline="0"/>
              <a:t> Market Leasing Volumes (USD Billion)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5"/>
          <c:order val="0"/>
          <c:tx>
            <c:strRef>
              <c:f>Sheet1!$G$32</c:f>
              <c:strCache>
                <c:ptCount val="1"/>
                <c:pt idx="0">
                  <c:v>South America</c:v>
                </c:pt>
              </c:strCache>
            </c:strRef>
          </c:tx>
          <c:spPr>
            <a:ln w="76200" cap="rnd">
              <a:solidFill>
                <a:schemeClr val="accent6">
                  <a:shade val="76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Sheet1!$A$33:$A$49</c:f>
              <c:numCache>
                <c:formatCode>General</c:formatCod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</c:numCache>
            </c:numRef>
          </c:cat>
          <c:val>
            <c:numRef>
              <c:f>Sheet1!$G$33:$G$49</c:f>
              <c:numCache>
                <c:formatCode>_(* #,##0.00_);_(* \(#,##0.00\);_(* "-"??_);_(@_)</c:formatCode>
                <c:ptCount val="17"/>
                <c:pt idx="0">
                  <c:v>4</c:v>
                </c:pt>
                <c:pt idx="1">
                  <c:v>7.5</c:v>
                </c:pt>
                <c:pt idx="2">
                  <c:v>13.9</c:v>
                </c:pt>
                <c:pt idx="3">
                  <c:v>19.2</c:v>
                </c:pt>
                <c:pt idx="4">
                  <c:v>41.4</c:v>
                </c:pt>
                <c:pt idx="5">
                  <c:v>54.2</c:v>
                </c:pt>
                <c:pt idx="6">
                  <c:v>30.4</c:v>
                </c:pt>
                <c:pt idx="7">
                  <c:v>25.4</c:v>
                </c:pt>
                <c:pt idx="8">
                  <c:v>27.5</c:v>
                </c:pt>
                <c:pt idx="9">
                  <c:v>13.2</c:v>
                </c:pt>
                <c:pt idx="10">
                  <c:v>18</c:v>
                </c:pt>
                <c:pt idx="11">
                  <c:v>10.7</c:v>
                </c:pt>
                <c:pt idx="12">
                  <c:v>13.8</c:v>
                </c:pt>
                <c:pt idx="13">
                  <c:v>12.9</c:v>
                </c:pt>
                <c:pt idx="14">
                  <c:v>17</c:v>
                </c:pt>
                <c:pt idx="15">
                  <c:v>14.6</c:v>
                </c:pt>
                <c:pt idx="16">
                  <c:v>13.9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5E7-094F-97D5-6117773A20C6}"/>
            </c:ext>
          </c:extLst>
        </c:ser>
        <c:ser>
          <c:idx val="6"/>
          <c:order val="1"/>
          <c:tx>
            <c:strRef>
              <c:f>Sheet1!$H$32</c:f>
              <c:strCache>
                <c:ptCount val="1"/>
                <c:pt idx="0">
                  <c:v>Africa</c:v>
                </c:pt>
              </c:strCache>
            </c:strRef>
          </c:tx>
          <c:spPr>
            <a:ln w="76200" cap="rnd">
              <a:solidFill>
                <a:schemeClr val="accent1">
                  <a:tint val="77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Sheet1!$A$33:$A$49</c:f>
              <c:numCache>
                <c:formatCode>General</c:formatCod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</c:numCache>
            </c:numRef>
          </c:cat>
          <c:val>
            <c:numRef>
              <c:f>Sheet1!$H$33:$H$49</c:f>
              <c:numCache>
                <c:formatCode>_(* #,##0.00_);_(* \(#,##0.00\);_(* "-"??_);_(@_)</c:formatCode>
                <c:ptCount val="17"/>
                <c:pt idx="0">
                  <c:v>5.6</c:v>
                </c:pt>
                <c:pt idx="1">
                  <c:v>8.1</c:v>
                </c:pt>
                <c:pt idx="2">
                  <c:v>9.6</c:v>
                </c:pt>
                <c:pt idx="3">
                  <c:v>11.1</c:v>
                </c:pt>
                <c:pt idx="4">
                  <c:v>11.2</c:v>
                </c:pt>
                <c:pt idx="5">
                  <c:v>9.6</c:v>
                </c:pt>
                <c:pt idx="6">
                  <c:v>6.5</c:v>
                </c:pt>
                <c:pt idx="7">
                  <c:v>6.4</c:v>
                </c:pt>
                <c:pt idx="8">
                  <c:v>8.6</c:v>
                </c:pt>
                <c:pt idx="9">
                  <c:v>8.1999999999999993</c:v>
                </c:pt>
                <c:pt idx="10">
                  <c:v>7.5</c:v>
                </c:pt>
                <c:pt idx="11">
                  <c:v>6.8</c:v>
                </c:pt>
                <c:pt idx="12">
                  <c:v>6.7</c:v>
                </c:pt>
                <c:pt idx="13">
                  <c:v>5.4</c:v>
                </c:pt>
                <c:pt idx="14">
                  <c:v>5.7</c:v>
                </c:pt>
                <c:pt idx="15">
                  <c:v>6.2</c:v>
                </c:pt>
                <c:pt idx="16">
                  <c:v>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5E7-094F-97D5-6117773A20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92329264"/>
        <c:axId val="1892330912"/>
      </c:lineChart>
      <c:catAx>
        <c:axId val="189232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2330912"/>
        <c:crosses val="autoZero"/>
        <c:auto val="1"/>
        <c:lblAlgn val="ctr"/>
        <c:lblOffset val="100"/>
        <c:noMultiLvlLbl val="0"/>
      </c:catAx>
      <c:valAx>
        <c:axId val="1892330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232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Leasing</a:t>
            </a:r>
            <a:r>
              <a:rPr lang="en-US" baseline="0"/>
              <a:t> Penetration Mature Markets (%)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Sheet1!$B$68:$B$69</c:f>
              <c:strCache>
                <c:ptCount val="2"/>
                <c:pt idx="0">
                  <c:v>Leasing Penetration</c:v>
                </c:pt>
                <c:pt idx="1">
                  <c:v>US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Sheet1!$A$70:$A$86</c:f>
              <c:numCache>
                <c:formatCode>General</c:formatCod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</c:numCache>
            </c:numRef>
          </c:cat>
          <c:val>
            <c:numRef>
              <c:f>Sheet1!$B$70:$B$86</c:f>
              <c:numCache>
                <c:formatCode>_(* #,##0.00_);_(* \(#,##0.00\);_(* "-"??_);_(@_)</c:formatCode>
                <c:ptCount val="17"/>
                <c:pt idx="0">
                  <c:v>31.1</c:v>
                </c:pt>
                <c:pt idx="1">
                  <c:v>29.9</c:v>
                </c:pt>
                <c:pt idx="2">
                  <c:v>26.9</c:v>
                </c:pt>
                <c:pt idx="3">
                  <c:v>27.7</c:v>
                </c:pt>
                <c:pt idx="4">
                  <c:v>26</c:v>
                </c:pt>
                <c:pt idx="5">
                  <c:v>16.399999999999999</c:v>
                </c:pt>
                <c:pt idx="6">
                  <c:v>17.100000000000001</c:v>
                </c:pt>
                <c:pt idx="7">
                  <c:v>17.100000000000001</c:v>
                </c:pt>
                <c:pt idx="8">
                  <c:v>21</c:v>
                </c:pt>
                <c:pt idx="9">
                  <c:v>22</c:v>
                </c:pt>
                <c:pt idx="10">
                  <c:v>22</c:v>
                </c:pt>
                <c:pt idx="11">
                  <c:v>22</c:v>
                </c:pt>
                <c:pt idx="12">
                  <c:v>22</c:v>
                </c:pt>
                <c:pt idx="13">
                  <c:v>21.5</c:v>
                </c:pt>
                <c:pt idx="14">
                  <c:v>21.6</c:v>
                </c:pt>
                <c:pt idx="15">
                  <c:v>21.5</c:v>
                </c:pt>
                <c:pt idx="16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CB-C24D-AF5E-786BAE3D02D2}"/>
            </c:ext>
          </c:extLst>
        </c:ser>
        <c:ser>
          <c:idx val="1"/>
          <c:order val="1"/>
          <c:tx>
            <c:strRef>
              <c:f>Sheet1!$C$68:$C$69</c:f>
              <c:strCache>
                <c:ptCount val="2"/>
                <c:pt idx="0">
                  <c:v>Leasing Penetration</c:v>
                </c:pt>
                <c:pt idx="1">
                  <c:v>UK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Sheet1!$A$70:$A$86</c:f>
              <c:numCache>
                <c:formatCode>General</c:formatCod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</c:numCache>
            </c:numRef>
          </c:cat>
          <c:val>
            <c:numRef>
              <c:f>Sheet1!$C$70:$C$86</c:f>
              <c:numCache>
                <c:formatCode>_(* #,##0.00_);_(* \(#,##0.00\);_(* "-"??_);_(@_)</c:formatCode>
                <c:ptCount val="17"/>
                <c:pt idx="0">
                  <c:v>14.2</c:v>
                </c:pt>
                <c:pt idx="1">
                  <c:v>9.4</c:v>
                </c:pt>
                <c:pt idx="2">
                  <c:v>14.5</c:v>
                </c:pt>
                <c:pt idx="3">
                  <c:v>12.7</c:v>
                </c:pt>
                <c:pt idx="4">
                  <c:v>11.6</c:v>
                </c:pt>
                <c:pt idx="5">
                  <c:v>20.6</c:v>
                </c:pt>
                <c:pt idx="6">
                  <c:v>17.600000000000001</c:v>
                </c:pt>
                <c:pt idx="7">
                  <c:v>18.5</c:v>
                </c:pt>
                <c:pt idx="8">
                  <c:v>19.8</c:v>
                </c:pt>
                <c:pt idx="9">
                  <c:v>23.8</c:v>
                </c:pt>
                <c:pt idx="10">
                  <c:v>31</c:v>
                </c:pt>
                <c:pt idx="11">
                  <c:v>28.6</c:v>
                </c:pt>
                <c:pt idx="12">
                  <c:v>31.1</c:v>
                </c:pt>
                <c:pt idx="13">
                  <c:v>33.700000000000003</c:v>
                </c:pt>
                <c:pt idx="14">
                  <c:v>32.4</c:v>
                </c:pt>
                <c:pt idx="15">
                  <c:v>32.9</c:v>
                </c:pt>
                <c:pt idx="16">
                  <c:v>34.299999999999997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ECB-C24D-AF5E-786BAE3D02D2}"/>
            </c:ext>
          </c:extLst>
        </c:ser>
        <c:ser>
          <c:idx val="2"/>
          <c:order val="2"/>
          <c:tx>
            <c:strRef>
              <c:f>Sheet1!$D$68:$D$69</c:f>
              <c:strCache>
                <c:ptCount val="2"/>
                <c:pt idx="0">
                  <c:v>Leasing Penetration</c:v>
                </c:pt>
                <c:pt idx="1">
                  <c:v>Canada</c:v>
                </c:pt>
              </c:strCache>
            </c:strRef>
          </c:tx>
          <c:spPr>
            <a:ln w="7620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Sheet1!$A$70:$A$86</c:f>
              <c:numCache>
                <c:formatCode>General</c:formatCod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</c:numCache>
            </c:numRef>
          </c:cat>
          <c:val>
            <c:numRef>
              <c:f>Sheet1!$D$70:$D$86</c:f>
              <c:numCache>
                <c:formatCode>_(* #,##0.00_);_(* \(#,##0.00\);_(* "-"??_);_(@_)</c:formatCode>
                <c:ptCount val="17"/>
                <c:pt idx="0">
                  <c:v>22</c:v>
                </c:pt>
                <c:pt idx="1">
                  <c:v>23.3</c:v>
                </c:pt>
                <c:pt idx="2">
                  <c:v>23.9</c:v>
                </c:pt>
                <c:pt idx="3">
                  <c:v>22</c:v>
                </c:pt>
                <c:pt idx="4">
                  <c:v>22</c:v>
                </c:pt>
                <c:pt idx="5">
                  <c:v>19.600000000000001</c:v>
                </c:pt>
                <c:pt idx="6">
                  <c:v>14</c:v>
                </c:pt>
                <c:pt idx="7">
                  <c:v>15.1</c:v>
                </c:pt>
                <c:pt idx="8">
                  <c:v>20.8</c:v>
                </c:pt>
                <c:pt idx="9">
                  <c:v>20.8</c:v>
                </c:pt>
                <c:pt idx="10">
                  <c:v>32</c:v>
                </c:pt>
                <c:pt idx="11">
                  <c:v>31</c:v>
                </c:pt>
                <c:pt idx="12">
                  <c:v>32</c:v>
                </c:pt>
                <c:pt idx="13">
                  <c:v>32</c:v>
                </c:pt>
                <c:pt idx="14">
                  <c:v>38</c:v>
                </c:pt>
                <c:pt idx="15">
                  <c:v>39</c:v>
                </c:pt>
                <c:pt idx="16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ECB-C24D-AF5E-786BAE3D02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42037808"/>
        <c:axId val="1842220080"/>
      </c:lineChart>
      <c:catAx>
        <c:axId val="1842037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2220080"/>
        <c:crosses val="autoZero"/>
        <c:auto val="1"/>
        <c:lblAlgn val="ctr"/>
        <c:lblOffset val="100"/>
        <c:noMultiLvlLbl val="0"/>
      </c:catAx>
      <c:valAx>
        <c:axId val="1842220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2037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Leasing</a:t>
            </a:r>
            <a:r>
              <a:rPr lang="en-US" baseline="0" dirty="0"/>
              <a:t> Penetration in Selected Developing Markets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Sheet1!$B$108:$B$109</c:f>
              <c:strCache>
                <c:ptCount val="2"/>
                <c:pt idx="0">
                  <c:v>Leasing Penetration Developing Markets</c:v>
                </c:pt>
                <c:pt idx="1">
                  <c:v>Mauritius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76200">
                <a:solidFill>
                  <a:schemeClr val="accent1"/>
                </a:solidFill>
              </a:ln>
              <a:effectLst/>
            </c:spPr>
          </c:marker>
          <c:trendline>
            <c:spPr>
              <a:ln w="57150" cap="rnd">
                <a:solidFill>
                  <a:schemeClr val="accent1"/>
                </a:solidFill>
                <a:prstDash val="sysDot"/>
              </a:ln>
              <a:effectLst/>
            </c:spPr>
            <c:trendlineType val="exp"/>
            <c:dispRSqr val="0"/>
            <c:dispEq val="0"/>
          </c:trendline>
          <c:xVal>
            <c:numRef>
              <c:f>Sheet1!$A$110:$A$121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xVal>
          <c:yVal>
            <c:numRef>
              <c:f>Sheet1!$B$110:$B$121</c:f>
              <c:numCache>
                <c:formatCode>_(* #,##0.00_);_(* \(#,##0.00\);_(* "-"??_);_(@_)</c:formatCode>
                <c:ptCount val="12"/>
                <c:pt idx="0">
                  <c:v>28.7</c:v>
                </c:pt>
                <c:pt idx="1">
                  <c:v>12.2</c:v>
                </c:pt>
                <c:pt idx="2">
                  <c:v>9</c:v>
                </c:pt>
                <c:pt idx="3">
                  <c:v>12</c:v>
                </c:pt>
                <c:pt idx="11">
                  <c:v>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E5E-6C49-9554-C52F5E5F062B}"/>
            </c:ext>
          </c:extLst>
        </c:ser>
        <c:ser>
          <c:idx val="1"/>
          <c:order val="1"/>
          <c:tx>
            <c:strRef>
              <c:f>Sheet1!$C$108:$C$109</c:f>
              <c:strCache>
                <c:ptCount val="2"/>
                <c:pt idx="0">
                  <c:v>Leasing Penetration Developing Markets</c:v>
                </c:pt>
                <c:pt idx="1">
                  <c:v>Morocco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76200">
                <a:solidFill>
                  <a:schemeClr val="accent2"/>
                </a:solidFill>
              </a:ln>
              <a:effectLst/>
            </c:spPr>
          </c:marker>
          <c:trendline>
            <c:spPr>
              <a:ln w="57150" cap="rnd">
                <a:solidFill>
                  <a:schemeClr val="accent2"/>
                </a:solidFill>
                <a:prstDash val="sysDot"/>
              </a:ln>
              <a:effectLst/>
            </c:spPr>
            <c:trendlineType val="exp"/>
            <c:dispRSqr val="0"/>
            <c:dispEq val="0"/>
          </c:trendline>
          <c:xVal>
            <c:numRef>
              <c:f>Sheet1!$A$110:$A$121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xVal>
          <c:yVal>
            <c:numRef>
              <c:f>Sheet1!$C$110:$C$121</c:f>
              <c:numCache>
                <c:formatCode>_(* #,##0.00_);_(* \(#,##0.00\);_(* "-"??_);_(@_)</c:formatCode>
                <c:ptCount val="12"/>
                <c:pt idx="0">
                  <c:v>13.2</c:v>
                </c:pt>
                <c:pt idx="1">
                  <c:v>15.1</c:v>
                </c:pt>
                <c:pt idx="2">
                  <c:v>15.1</c:v>
                </c:pt>
                <c:pt idx="3">
                  <c:v>16.100000000000001</c:v>
                </c:pt>
                <c:pt idx="11">
                  <c:v>15.5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3E5E-6C49-9554-C52F5E5F062B}"/>
            </c:ext>
          </c:extLst>
        </c:ser>
        <c:ser>
          <c:idx val="2"/>
          <c:order val="2"/>
          <c:tx>
            <c:strRef>
              <c:f>Sheet1!$D$108:$D$109</c:f>
              <c:strCache>
                <c:ptCount val="2"/>
                <c:pt idx="0">
                  <c:v>Leasing Penetration Developing Markets</c:v>
                </c:pt>
                <c:pt idx="1">
                  <c:v>China</c:v>
                </c:pt>
              </c:strCache>
            </c:strRef>
          </c:tx>
          <c:spPr>
            <a:ln w="762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76200">
                <a:solidFill>
                  <a:schemeClr val="accent3"/>
                </a:solidFill>
              </a:ln>
              <a:effectLst/>
            </c:spPr>
          </c:marker>
          <c:trendline>
            <c:spPr>
              <a:ln w="57150" cap="rnd">
                <a:solidFill>
                  <a:schemeClr val="accent3"/>
                </a:solidFill>
                <a:prstDash val="sysDot"/>
              </a:ln>
              <a:effectLst/>
            </c:spPr>
            <c:trendlineType val="exp"/>
            <c:dispRSqr val="0"/>
            <c:dispEq val="0"/>
          </c:trendline>
          <c:xVal>
            <c:numRef>
              <c:f>Sheet1!$A$110:$A$121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xVal>
          <c:yVal>
            <c:numRef>
              <c:f>Sheet1!$D$110:$D$121</c:f>
              <c:numCache>
                <c:formatCode>_(* #,##0.00_);_(* \(#,##0.00\);_(* "-"??_);_(@_)</c:formatCode>
                <c:ptCount val="12"/>
                <c:pt idx="0">
                  <c:v>2.2000000000000002</c:v>
                </c:pt>
                <c:pt idx="1">
                  <c:v>3.1</c:v>
                </c:pt>
                <c:pt idx="2">
                  <c:v>3.8</c:v>
                </c:pt>
                <c:pt idx="3">
                  <c:v>5</c:v>
                </c:pt>
                <c:pt idx="11">
                  <c:v>7.8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3E5E-6C49-9554-C52F5E5F06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98113168"/>
        <c:axId val="1898114816"/>
      </c:scatterChart>
      <c:valAx>
        <c:axId val="1898113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8114816"/>
        <c:crosses val="autoZero"/>
        <c:crossBetween val="midCat"/>
      </c:valAx>
      <c:valAx>
        <c:axId val="1898114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811316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092575-34E5-4AAD-9629-1F54AFD88A5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E4FE568-9ED0-4ABF-9FE9-412D26B6C3AE}">
      <dgm:prSet/>
      <dgm:spPr/>
      <dgm:t>
        <a:bodyPr/>
        <a:lstStyle/>
        <a:p>
          <a:r>
            <a:rPr lang="en-US" dirty="0"/>
            <a:t>Founder and CEO of Infinite Capital, a boutique Leasing Advisory Firm operating out of Toronto, Canada</a:t>
          </a:r>
        </a:p>
      </dgm:t>
    </dgm:pt>
    <dgm:pt modelId="{19F124A0-D68B-458D-9E62-AF2CDAE9543E}" type="parTrans" cxnId="{778894B9-2A33-42B8-A735-CBF1F63F4281}">
      <dgm:prSet/>
      <dgm:spPr/>
      <dgm:t>
        <a:bodyPr/>
        <a:lstStyle/>
        <a:p>
          <a:endParaRPr lang="en-US"/>
        </a:p>
      </dgm:t>
    </dgm:pt>
    <dgm:pt modelId="{B64AB909-D861-4F9B-80F3-F44116D03886}" type="sibTrans" cxnId="{778894B9-2A33-42B8-A735-CBF1F63F4281}">
      <dgm:prSet/>
      <dgm:spPr/>
      <dgm:t>
        <a:bodyPr/>
        <a:lstStyle/>
        <a:p>
          <a:endParaRPr lang="en-US"/>
        </a:p>
      </dgm:t>
    </dgm:pt>
    <dgm:pt modelId="{F5AC841F-E262-474C-A2B8-E352DE38E14A}">
      <dgm:prSet/>
      <dgm:spPr/>
      <dgm:t>
        <a:bodyPr/>
        <a:lstStyle/>
        <a:p>
          <a:r>
            <a:rPr lang="en-US" dirty="0"/>
            <a:t>35+ years of Banking cum Leasing expertise, within Mauritius, Sub-Saharan Africa and Canada</a:t>
          </a:r>
        </a:p>
      </dgm:t>
    </dgm:pt>
    <dgm:pt modelId="{77B181EA-8C27-498E-8B01-F58E7B753ACE}" type="parTrans" cxnId="{64629D82-37AC-4891-81B7-0F85ED1C0351}">
      <dgm:prSet/>
      <dgm:spPr/>
      <dgm:t>
        <a:bodyPr/>
        <a:lstStyle/>
        <a:p>
          <a:endParaRPr lang="en-US"/>
        </a:p>
      </dgm:t>
    </dgm:pt>
    <dgm:pt modelId="{3661C92C-1E5F-4A62-8690-14143BA0AD10}" type="sibTrans" cxnId="{64629D82-37AC-4891-81B7-0F85ED1C0351}">
      <dgm:prSet/>
      <dgm:spPr/>
      <dgm:t>
        <a:bodyPr/>
        <a:lstStyle/>
        <a:p>
          <a:endParaRPr lang="en-US"/>
        </a:p>
      </dgm:t>
    </dgm:pt>
    <dgm:pt modelId="{4B2A7443-898A-4348-8AAA-32D58F6B895A}">
      <dgm:prSet/>
      <dgm:spPr/>
      <dgm:t>
        <a:bodyPr/>
        <a:lstStyle/>
        <a:p>
          <a:r>
            <a:rPr lang="en-US" dirty="0"/>
            <a:t>Carried out leasing assignments in a dozen Sub-Saharan African countries</a:t>
          </a:r>
        </a:p>
      </dgm:t>
    </dgm:pt>
    <dgm:pt modelId="{BC910A1D-AE8E-439F-AFA7-1B6E4D73B57B}" type="parTrans" cxnId="{C8A2B8D6-536A-44A0-B4B6-E4819501DE3E}">
      <dgm:prSet/>
      <dgm:spPr/>
      <dgm:t>
        <a:bodyPr/>
        <a:lstStyle/>
        <a:p>
          <a:endParaRPr lang="en-US"/>
        </a:p>
      </dgm:t>
    </dgm:pt>
    <dgm:pt modelId="{F76B6EFE-3154-47B3-B213-4C32949F99AB}" type="sibTrans" cxnId="{C8A2B8D6-536A-44A0-B4B6-E4819501DE3E}">
      <dgm:prSet/>
      <dgm:spPr/>
      <dgm:t>
        <a:bodyPr/>
        <a:lstStyle/>
        <a:p>
          <a:endParaRPr lang="en-US"/>
        </a:p>
      </dgm:t>
    </dgm:pt>
    <dgm:pt modelId="{188B32CB-8476-4289-92A0-DD1C97E61E76}">
      <dgm:prSet/>
      <dgm:spPr/>
      <dgm:t>
        <a:bodyPr/>
        <a:lstStyle/>
        <a:p>
          <a:r>
            <a:rPr lang="en-US" dirty="0"/>
            <a:t>Intermittent contributor to World Leasing Yearbook since 2009        </a:t>
          </a:r>
        </a:p>
      </dgm:t>
    </dgm:pt>
    <dgm:pt modelId="{90A7F822-7FA9-4F57-B4BB-2DA99C6BBAE9}" type="parTrans" cxnId="{14A5421E-96FA-4A73-AF88-5E6733BC2C0A}">
      <dgm:prSet/>
      <dgm:spPr/>
      <dgm:t>
        <a:bodyPr/>
        <a:lstStyle/>
        <a:p>
          <a:endParaRPr lang="en-US"/>
        </a:p>
      </dgm:t>
    </dgm:pt>
    <dgm:pt modelId="{06A2230F-1540-41F5-91BC-18F0A05A65B0}" type="sibTrans" cxnId="{14A5421E-96FA-4A73-AF88-5E6733BC2C0A}">
      <dgm:prSet/>
      <dgm:spPr/>
      <dgm:t>
        <a:bodyPr/>
        <a:lstStyle/>
        <a:p>
          <a:endParaRPr lang="en-US"/>
        </a:p>
      </dgm:t>
    </dgm:pt>
    <dgm:pt modelId="{6997AF04-40EB-9648-961C-426A47D4D310}" type="pres">
      <dgm:prSet presAssocID="{61092575-34E5-4AAD-9629-1F54AFD88A58}" presName="linear" presStyleCnt="0">
        <dgm:presLayoutVars>
          <dgm:animLvl val="lvl"/>
          <dgm:resizeHandles val="exact"/>
        </dgm:presLayoutVars>
      </dgm:prSet>
      <dgm:spPr/>
    </dgm:pt>
    <dgm:pt modelId="{5D998141-9060-D243-9ABE-CBCB09A7F247}" type="pres">
      <dgm:prSet presAssocID="{9E4FE568-9ED0-4ABF-9FE9-412D26B6C3A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8E4312B-34D6-324E-93C3-007234EDFB55}" type="pres">
      <dgm:prSet presAssocID="{B64AB909-D861-4F9B-80F3-F44116D03886}" presName="spacer" presStyleCnt="0"/>
      <dgm:spPr/>
    </dgm:pt>
    <dgm:pt modelId="{96B8698D-1FEB-B840-8D87-26F36FBAF7B8}" type="pres">
      <dgm:prSet presAssocID="{F5AC841F-E262-474C-A2B8-E352DE38E14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116A445-FC45-DF4D-8245-6F4EE683CC56}" type="pres">
      <dgm:prSet presAssocID="{3661C92C-1E5F-4A62-8690-14143BA0AD10}" presName="spacer" presStyleCnt="0"/>
      <dgm:spPr/>
    </dgm:pt>
    <dgm:pt modelId="{4BB33E0B-A5AE-3F49-B494-5B63DD72F99F}" type="pres">
      <dgm:prSet presAssocID="{4B2A7443-898A-4348-8AAA-32D58F6B895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BB16650-F61D-4445-8702-06952BFD4827}" type="pres">
      <dgm:prSet presAssocID="{F76B6EFE-3154-47B3-B213-4C32949F99AB}" presName="spacer" presStyleCnt="0"/>
      <dgm:spPr/>
    </dgm:pt>
    <dgm:pt modelId="{F5BE5DF4-2366-BC48-8B7E-FAC871E695D2}" type="pres">
      <dgm:prSet presAssocID="{188B32CB-8476-4289-92A0-DD1C97E61E7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AE75F02-21C6-894B-8441-1EFF0BC1A864}" type="presOf" srcId="{9E4FE568-9ED0-4ABF-9FE9-412D26B6C3AE}" destId="{5D998141-9060-D243-9ABE-CBCB09A7F247}" srcOrd="0" destOrd="0" presId="urn:microsoft.com/office/officeart/2005/8/layout/vList2"/>
    <dgm:cxn modelId="{14A5421E-96FA-4A73-AF88-5E6733BC2C0A}" srcId="{61092575-34E5-4AAD-9629-1F54AFD88A58}" destId="{188B32CB-8476-4289-92A0-DD1C97E61E76}" srcOrd="3" destOrd="0" parTransId="{90A7F822-7FA9-4F57-B4BB-2DA99C6BBAE9}" sibTransId="{06A2230F-1540-41F5-91BC-18F0A05A65B0}"/>
    <dgm:cxn modelId="{261ACA7F-9379-644C-8DC6-68A44A0605DC}" type="presOf" srcId="{F5AC841F-E262-474C-A2B8-E352DE38E14A}" destId="{96B8698D-1FEB-B840-8D87-26F36FBAF7B8}" srcOrd="0" destOrd="0" presId="urn:microsoft.com/office/officeart/2005/8/layout/vList2"/>
    <dgm:cxn modelId="{64629D82-37AC-4891-81B7-0F85ED1C0351}" srcId="{61092575-34E5-4AAD-9629-1F54AFD88A58}" destId="{F5AC841F-E262-474C-A2B8-E352DE38E14A}" srcOrd="1" destOrd="0" parTransId="{77B181EA-8C27-498E-8B01-F58E7B753ACE}" sibTransId="{3661C92C-1E5F-4A62-8690-14143BA0AD10}"/>
    <dgm:cxn modelId="{505184AF-5831-B847-A38F-76A9BCE60786}" type="presOf" srcId="{4B2A7443-898A-4348-8AAA-32D58F6B895A}" destId="{4BB33E0B-A5AE-3F49-B494-5B63DD72F99F}" srcOrd="0" destOrd="0" presId="urn:microsoft.com/office/officeart/2005/8/layout/vList2"/>
    <dgm:cxn modelId="{778894B9-2A33-42B8-A735-CBF1F63F4281}" srcId="{61092575-34E5-4AAD-9629-1F54AFD88A58}" destId="{9E4FE568-9ED0-4ABF-9FE9-412D26B6C3AE}" srcOrd="0" destOrd="0" parTransId="{19F124A0-D68B-458D-9E62-AF2CDAE9543E}" sibTransId="{B64AB909-D861-4F9B-80F3-F44116D03886}"/>
    <dgm:cxn modelId="{C8A2B8D6-536A-44A0-B4B6-E4819501DE3E}" srcId="{61092575-34E5-4AAD-9629-1F54AFD88A58}" destId="{4B2A7443-898A-4348-8AAA-32D58F6B895A}" srcOrd="2" destOrd="0" parTransId="{BC910A1D-AE8E-439F-AFA7-1B6E4D73B57B}" sibTransId="{F76B6EFE-3154-47B3-B213-4C32949F99AB}"/>
    <dgm:cxn modelId="{F49701DE-88FE-3242-8D0F-DB07CFEC7CE8}" type="presOf" srcId="{61092575-34E5-4AAD-9629-1F54AFD88A58}" destId="{6997AF04-40EB-9648-961C-426A47D4D310}" srcOrd="0" destOrd="0" presId="urn:microsoft.com/office/officeart/2005/8/layout/vList2"/>
    <dgm:cxn modelId="{A3BF21E5-D4A2-5E4C-8FC8-BDA9068F61D9}" type="presOf" srcId="{188B32CB-8476-4289-92A0-DD1C97E61E76}" destId="{F5BE5DF4-2366-BC48-8B7E-FAC871E695D2}" srcOrd="0" destOrd="0" presId="urn:microsoft.com/office/officeart/2005/8/layout/vList2"/>
    <dgm:cxn modelId="{AED683D4-D87C-FF4C-B243-A03CA7849983}" type="presParOf" srcId="{6997AF04-40EB-9648-961C-426A47D4D310}" destId="{5D998141-9060-D243-9ABE-CBCB09A7F247}" srcOrd="0" destOrd="0" presId="urn:microsoft.com/office/officeart/2005/8/layout/vList2"/>
    <dgm:cxn modelId="{1F19B8BA-653B-BD40-A0CA-045C4EFFD6DE}" type="presParOf" srcId="{6997AF04-40EB-9648-961C-426A47D4D310}" destId="{28E4312B-34D6-324E-93C3-007234EDFB55}" srcOrd="1" destOrd="0" presId="urn:microsoft.com/office/officeart/2005/8/layout/vList2"/>
    <dgm:cxn modelId="{5619F0A9-BC27-D043-A95C-3B7044D244E3}" type="presParOf" srcId="{6997AF04-40EB-9648-961C-426A47D4D310}" destId="{96B8698D-1FEB-B840-8D87-26F36FBAF7B8}" srcOrd="2" destOrd="0" presId="urn:microsoft.com/office/officeart/2005/8/layout/vList2"/>
    <dgm:cxn modelId="{42A8327A-E930-AE42-AB2A-DAA1FE2DE585}" type="presParOf" srcId="{6997AF04-40EB-9648-961C-426A47D4D310}" destId="{C116A445-FC45-DF4D-8245-6F4EE683CC56}" srcOrd="3" destOrd="0" presId="urn:microsoft.com/office/officeart/2005/8/layout/vList2"/>
    <dgm:cxn modelId="{3E5BBAD7-1A47-5F49-9594-B112B9E7596D}" type="presParOf" srcId="{6997AF04-40EB-9648-961C-426A47D4D310}" destId="{4BB33E0B-A5AE-3F49-B494-5B63DD72F99F}" srcOrd="4" destOrd="0" presId="urn:microsoft.com/office/officeart/2005/8/layout/vList2"/>
    <dgm:cxn modelId="{EBBB1588-5BE2-6D47-AD02-729FB28CFFA1}" type="presParOf" srcId="{6997AF04-40EB-9648-961C-426A47D4D310}" destId="{CBB16650-F61D-4445-8702-06952BFD4827}" srcOrd="5" destOrd="0" presId="urn:microsoft.com/office/officeart/2005/8/layout/vList2"/>
    <dgm:cxn modelId="{CDCEC4B8-183A-4B4D-AD32-92DA129EFA63}" type="presParOf" srcId="{6997AF04-40EB-9648-961C-426A47D4D310}" destId="{F5BE5DF4-2366-BC48-8B7E-FAC871E695D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264318-74FE-4FDE-8D00-170C8A0E2C6C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ED09EE1-5991-4B47-BEDD-95EE773D0CBB}">
      <dgm:prSet/>
      <dgm:spPr/>
      <dgm:t>
        <a:bodyPr/>
        <a:lstStyle/>
        <a:p>
          <a:r>
            <a:rPr lang="en-US"/>
            <a:t>Global and Regional Significance of Leasing</a:t>
          </a:r>
        </a:p>
      </dgm:t>
    </dgm:pt>
    <dgm:pt modelId="{3A13277A-2733-426E-8349-3417412142FE}" type="parTrans" cxnId="{1BD34F0E-8080-49EB-8DD8-D05FDC4EA3F9}">
      <dgm:prSet/>
      <dgm:spPr/>
      <dgm:t>
        <a:bodyPr/>
        <a:lstStyle/>
        <a:p>
          <a:endParaRPr lang="en-US"/>
        </a:p>
      </dgm:t>
    </dgm:pt>
    <dgm:pt modelId="{91F1299C-9317-42A7-A25A-05C289C64370}" type="sibTrans" cxnId="{1BD34F0E-8080-49EB-8DD8-D05FDC4EA3F9}">
      <dgm:prSet/>
      <dgm:spPr/>
      <dgm:t>
        <a:bodyPr/>
        <a:lstStyle/>
        <a:p>
          <a:endParaRPr lang="en-US"/>
        </a:p>
      </dgm:t>
    </dgm:pt>
    <dgm:pt modelId="{07121B60-CD33-47F0-B897-651A2573B63D}">
      <dgm:prSet/>
      <dgm:spPr/>
      <dgm:t>
        <a:bodyPr/>
        <a:lstStyle/>
        <a:p>
          <a:r>
            <a:rPr lang="en-US"/>
            <a:t>Leasing Penetration</a:t>
          </a:r>
        </a:p>
      </dgm:t>
    </dgm:pt>
    <dgm:pt modelId="{0B2BDEA9-2E06-41D2-A55B-F3D232BFBC20}" type="parTrans" cxnId="{13DB4C20-CF77-4C5A-9555-6AE5309CCA72}">
      <dgm:prSet/>
      <dgm:spPr/>
      <dgm:t>
        <a:bodyPr/>
        <a:lstStyle/>
        <a:p>
          <a:endParaRPr lang="en-US"/>
        </a:p>
      </dgm:t>
    </dgm:pt>
    <dgm:pt modelId="{6AB58342-6C0A-4EA0-A64E-AD5567E09DB3}" type="sibTrans" cxnId="{13DB4C20-CF77-4C5A-9555-6AE5309CCA72}">
      <dgm:prSet/>
      <dgm:spPr/>
      <dgm:t>
        <a:bodyPr/>
        <a:lstStyle/>
        <a:p>
          <a:endParaRPr lang="en-US"/>
        </a:p>
      </dgm:t>
    </dgm:pt>
    <dgm:pt modelId="{DC51E215-D23D-4797-A810-C420440156BD}">
      <dgm:prSet/>
      <dgm:spPr/>
      <dgm:t>
        <a:bodyPr/>
        <a:lstStyle/>
        <a:p>
          <a:r>
            <a:rPr lang="en-US"/>
            <a:t>Leasing and Economic Development</a:t>
          </a:r>
        </a:p>
      </dgm:t>
    </dgm:pt>
    <dgm:pt modelId="{3F2971A0-15D1-4BC3-B156-1E7F31A8FBED}" type="parTrans" cxnId="{753BDD66-2B85-4F7E-835A-6B9B4867E0F0}">
      <dgm:prSet/>
      <dgm:spPr/>
      <dgm:t>
        <a:bodyPr/>
        <a:lstStyle/>
        <a:p>
          <a:endParaRPr lang="en-US"/>
        </a:p>
      </dgm:t>
    </dgm:pt>
    <dgm:pt modelId="{D4329ACC-EA08-4FA8-B4FE-B7D006157B5A}" type="sibTrans" cxnId="{753BDD66-2B85-4F7E-835A-6B9B4867E0F0}">
      <dgm:prSet/>
      <dgm:spPr/>
      <dgm:t>
        <a:bodyPr/>
        <a:lstStyle/>
        <a:p>
          <a:endParaRPr lang="en-US"/>
        </a:p>
      </dgm:t>
    </dgm:pt>
    <dgm:pt modelId="{052B7590-F373-4300-8DD8-CFF953A2376B}">
      <dgm:prSet/>
      <dgm:spPr/>
      <dgm:t>
        <a:bodyPr/>
        <a:lstStyle/>
        <a:p>
          <a:r>
            <a:rPr lang="en-US"/>
            <a:t>Leasing Ecosystem-Key Drivers of Growth</a:t>
          </a:r>
        </a:p>
      </dgm:t>
    </dgm:pt>
    <dgm:pt modelId="{762D9AED-408E-48C6-B892-2FCCE3D74C14}" type="parTrans" cxnId="{1B680619-2CD4-4092-9FE8-B45E1A498A26}">
      <dgm:prSet/>
      <dgm:spPr/>
      <dgm:t>
        <a:bodyPr/>
        <a:lstStyle/>
        <a:p>
          <a:endParaRPr lang="en-US"/>
        </a:p>
      </dgm:t>
    </dgm:pt>
    <dgm:pt modelId="{43ABEA72-BDF7-47EB-8401-37A2F331D84E}" type="sibTrans" cxnId="{1B680619-2CD4-4092-9FE8-B45E1A498A26}">
      <dgm:prSet/>
      <dgm:spPr/>
      <dgm:t>
        <a:bodyPr/>
        <a:lstStyle/>
        <a:p>
          <a:endParaRPr lang="en-US"/>
        </a:p>
      </dgm:t>
    </dgm:pt>
    <dgm:pt modelId="{8563DD4C-DE8F-1E40-9654-2E9B75736C9F}" type="pres">
      <dgm:prSet presAssocID="{B7264318-74FE-4FDE-8D00-170C8A0E2C6C}" presName="linear" presStyleCnt="0">
        <dgm:presLayoutVars>
          <dgm:dir/>
          <dgm:animLvl val="lvl"/>
          <dgm:resizeHandles val="exact"/>
        </dgm:presLayoutVars>
      </dgm:prSet>
      <dgm:spPr/>
    </dgm:pt>
    <dgm:pt modelId="{3BDF1E08-3C64-9144-B4F8-22F32BF8126B}" type="pres">
      <dgm:prSet presAssocID="{3ED09EE1-5991-4B47-BEDD-95EE773D0CBB}" presName="parentLin" presStyleCnt="0"/>
      <dgm:spPr/>
    </dgm:pt>
    <dgm:pt modelId="{690A643C-69CD-AB4A-8310-AB2C46ADB210}" type="pres">
      <dgm:prSet presAssocID="{3ED09EE1-5991-4B47-BEDD-95EE773D0CBB}" presName="parentLeftMargin" presStyleLbl="node1" presStyleIdx="0" presStyleCnt="4"/>
      <dgm:spPr/>
    </dgm:pt>
    <dgm:pt modelId="{308D7A99-F7B5-8E4D-9AC6-2DECF8A8D539}" type="pres">
      <dgm:prSet presAssocID="{3ED09EE1-5991-4B47-BEDD-95EE773D0CB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C77858F-225A-6A4D-97BE-52D79B25265E}" type="pres">
      <dgm:prSet presAssocID="{3ED09EE1-5991-4B47-BEDD-95EE773D0CBB}" presName="negativeSpace" presStyleCnt="0"/>
      <dgm:spPr/>
    </dgm:pt>
    <dgm:pt modelId="{822F2BBB-029F-7C46-A8D6-C2BD9F9BE09D}" type="pres">
      <dgm:prSet presAssocID="{3ED09EE1-5991-4B47-BEDD-95EE773D0CBB}" presName="childText" presStyleLbl="conFgAcc1" presStyleIdx="0" presStyleCnt="4">
        <dgm:presLayoutVars>
          <dgm:bulletEnabled val="1"/>
        </dgm:presLayoutVars>
      </dgm:prSet>
      <dgm:spPr/>
    </dgm:pt>
    <dgm:pt modelId="{86042B6D-87EC-C24B-8A99-DAE53EB46740}" type="pres">
      <dgm:prSet presAssocID="{91F1299C-9317-42A7-A25A-05C289C64370}" presName="spaceBetweenRectangles" presStyleCnt="0"/>
      <dgm:spPr/>
    </dgm:pt>
    <dgm:pt modelId="{E195EFCF-ACDA-2C4E-9D06-8D315F85BA5E}" type="pres">
      <dgm:prSet presAssocID="{07121B60-CD33-47F0-B897-651A2573B63D}" presName="parentLin" presStyleCnt="0"/>
      <dgm:spPr/>
    </dgm:pt>
    <dgm:pt modelId="{A425E9B8-F9F0-FA4D-A30E-CA7D186B250C}" type="pres">
      <dgm:prSet presAssocID="{07121B60-CD33-47F0-B897-651A2573B63D}" presName="parentLeftMargin" presStyleLbl="node1" presStyleIdx="0" presStyleCnt="4"/>
      <dgm:spPr/>
    </dgm:pt>
    <dgm:pt modelId="{96F380D9-E98B-5E46-BDAB-D59B09BB7637}" type="pres">
      <dgm:prSet presAssocID="{07121B60-CD33-47F0-B897-651A2573B63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DD1A701-7C09-1C4C-9DAE-ECB95BD51B90}" type="pres">
      <dgm:prSet presAssocID="{07121B60-CD33-47F0-B897-651A2573B63D}" presName="negativeSpace" presStyleCnt="0"/>
      <dgm:spPr/>
    </dgm:pt>
    <dgm:pt modelId="{813C1CAB-0CC3-FC4D-AFF7-F326843E3338}" type="pres">
      <dgm:prSet presAssocID="{07121B60-CD33-47F0-B897-651A2573B63D}" presName="childText" presStyleLbl="conFgAcc1" presStyleIdx="1" presStyleCnt="4">
        <dgm:presLayoutVars>
          <dgm:bulletEnabled val="1"/>
        </dgm:presLayoutVars>
      </dgm:prSet>
      <dgm:spPr/>
    </dgm:pt>
    <dgm:pt modelId="{C90C7A8F-0326-674A-9F9C-71534D441FF3}" type="pres">
      <dgm:prSet presAssocID="{6AB58342-6C0A-4EA0-A64E-AD5567E09DB3}" presName="spaceBetweenRectangles" presStyleCnt="0"/>
      <dgm:spPr/>
    </dgm:pt>
    <dgm:pt modelId="{9924A343-06F8-C644-BD10-75D74E43B4D6}" type="pres">
      <dgm:prSet presAssocID="{DC51E215-D23D-4797-A810-C420440156BD}" presName="parentLin" presStyleCnt="0"/>
      <dgm:spPr/>
    </dgm:pt>
    <dgm:pt modelId="{2C3598EC-6B06-DD48-8075-C9CE310CD616}" type="pres">
      <dgm:prSet presAssocID="{DC51E215-D23D-4797-A810-C420440156BD}" presName="parentLeftMargin" presStyleLbl="node1" presStyleIdx="1" presStyleCnt="4"/>
      <dgm:spPr/>
    </dgm:pt>
    <dgm:pt modelId="{382B4F35-E118-3D4E-A5F9-6C7A58F36044}" type="pres">
      <dgm:prSet presAssocID="{DC51E215-D23D-4797-A810-C420440156B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F03C3EB-9CB9-C344-92C0-5DB6ACD30371}" type="pres">
      <dgm:prSet presAssocID="{DC51E215-D23D-4797-A810-C420440156BD}" presName="negativeSpace" presStyleCnt="0"/>
      <dgm:spPr/>
    </dgm:pt>
    <dgm:pt modelId="{160E0FE5-9D3D-5E47-818B-9091D984E467}" type="pres">
      <dgm:prSet presAssocID="{DC51E215-D23D-4797-A810-C420440156BD}" presName="childText" presStyleLbl="conFgAcc1" presStyleIdx="2" presStyleCnt="4">
        <dgm:presLayoutVars>
          <dgm:bulletEnabled val="1"/>
        </dgm:presLayoutVars>
      </dgm:prSet>
      <dgm:spPr/>
    </dgm:pt>
    <dgm:pt modelId="{24039085-AF01-734E-982E-1FCD8B835C9C}" type="pres">
      <dgm:prSet presAssocID="{D4329ACC-EA08-4FA8-B4FE-B7D006157B5A}" presName="spaceBetweenRectangles" presStyleCnt="0"/>
      <dgm:spPr/>
    </dgm:pt>
    <dgm:pt modelId="{0CF68DE0-5DA3-8E42-8F2C-B9BC6C0FEA18}" type="pres">
      <dgm:prSet presAssocID="{052B7590-F373-4300-8DD8-CFF953A2376B}" presName="parentLin" presStyleCnt="0"/>
      <dgm:spPr/>
    </dgm:pt>
    <dgm:pt modelId="{21AD1B85-1E40-5F4F-832F-FC89CFB49A7C}" type="pres">
      <dgm:prSet presAssocID="{052B7590-F373-4300-8DD8-CFF953A2376B}" presName="parentLeftMargin" presStyleLbl="node1" presStyleIdx="2" presStyleCnt="4"/>
      <dgm:spPr/>
    </dgm:pt>
    <dgm:pt modelId="{354B67E9-B32D-F944-A151-5DD787F47B36}" type="pres">
      <dgm:prSet presAssocID="{052B7590-F373-4300-8DD8-CFF953A2376B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DFFA6644-2F6B-454A-956C-17E35C258EBF}" type="pres">
      <dgm:prSet presAssocID="{052B7590-F373-4300-8DD8-CFF953A2376B}" presName="negativeSpace" presStyleCnt="0"/>
      <dgm:spPr/>
    </dgm:pt>
    <dgm:pt modelId="{8698BEB7-F2A2-404C-A9AB-AC9B31D9AE2C}" type="pres">
      <dgm:prSet presAssocID="{052B7590-F373-4300-8DD8-CFF953A2376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BD34F0E-8080-49EB-8DD8-D05FDC4EA3F9}" srcId="{B7264318-74FE-4FDE-8D00-170C8A0E2C6C}" destId="{3ED09EE1-5991-4B47-BEDD-95EE773D0CBB}" srcOrd="0" destOrd="0" parTransId="{3A13277A-2733-426E-8349-3417412142FE}" sibTransId="{91F1299C-9317-42A7-A25A-05C289C64370}"/>
    <dgm:cxn modelId="{1B680619-2CD4-4092-9FE8-B45E1A498A26}" srcId="{B7264318-74FE-4FDE-8D00-170C8A0E2C6C}" destId="{052B7590-F373-4300-8DD8-CFF953A2376B}" srcOrd="3" destOrd="0" parTransId="{762D9AED-408E-48C6-B892-2FCCE3D74C14}" sibTransId="{43ABEA72-BDF7-47EB-8401-37A2F331D84E}"/>
    <dgm:cxn modelId="{13DB4C20-CF77-4C5A-9555-6AE5309CCA72}" srcId="{B7264318-74FE-4FDE-8D00-170C8A0E2C6C}" destId="{07121B60-CD33-47F0-B897-651A2573B63D}" srcOrd="1" destOrd="0" parTransId="{0B2BDEA9-2E06-41D2-A55B-F3D232BFBC20}" sibTransId="{6AB58342-6C0A-4EA0-A64E-AD5567E09DB3}"/>
    <dgm:cxn modelId="{48A2A732-DBCE-A949-86E3-4FC9289204AF}" type="presOf" srcId="{DC51E215-D23D-4797-A810-C420440156BD}" destId="{382B4F35-E118-3D4E-A5F9-6C7A58F36044}" srcOrd="1" destOrd="0" presId="urn:microsoft.com/office/officeart/2005/8/layout/list1"/>
    <dgm:cxn modelId="{397E205E-7D97-BA49-85C4-B00F01A55BEA}" type="presOf" srcId="{052B7590-F373-4300-8DD8-CFF953A2376B}" destId="{21AD1B85-1E40-5F4F-832F-FC89CFB49A7C}" srcOrd="0" destOrd="0" presId="urn:microsoft.com/office/officeart/2005/8/layout/list1"/>
    <dgm:cxn modelId="{753BDD66-2B85-4F7E-835A-6B9B4867E0F0}" srcId="{B7264318-74FE-4FDE-8D00-170C8A0E2C6C}" destId="{DC51E215-D23D-4797-A810-C420440156BD}" srcOrd="2" destOrd="0" parTransId="{3F2971A0-15D1-4BC3-B156-1E7F31A8FBED}" sibTransId="{D4329ACC-EA08-4FA8-B4FE-B7D006157B5A}"/>
    <dgm:cxn modelId="{FFF14982-2189-7147-9417-FCD85733893F}" type="presOf" srcId="{07121B60-CD33-47F0-B897-651A2573B63D}" destId="{96F380D9-E98B-5E46-BDAB-D59B09BB7637}" srcOrd="1" destOrd="0" presId="urn:microsoft.com/office/officeart/2005/8/layout/list1"/>
    <dgm:cxn modelId="{AA57928F-F121-6642-8BF9-B8A4461F8BE6}" type="presOf" srcId="{07121B60-CD33-47F0-B897-651A2573B63D}" destId="{A425E9B8-F9F0-FA4D-A30E-CA7D186B250C}" srcOrd="0" destOrd="0" presId="urn:microsoft.com/office/officeart/2005/8/layout/list1"/>
    <dgm:cxn modelId="{DF98A594-C219-C14F-91FD-881E84EAE0E3}" type="presOf" srcId="{DC51E215-D23D-4797-A810-C420440156BD}" destId="{2C3598EC-6B06-DD48-8075-C9CE310CD616}" srcOrd="0" destOrd="0" presId="urn:microsoft.com/office/officeart/2005/8/layout/list1"/>
    <dgm:cxn modelId="{3856B6A2-98ED-F24D-A159-D6924714B8B0}" type="presOf" srcId="{3ED09EE1-5991-4B47-BEDD-95EE773D0CBB}" destId="{308D7A99-F7B5-8E4D-9AC6-2DECF8A8D539}" srcOrd="1" destOrd="0" presId="urn:microsoft.com/office/officeart/2005/8/layout/list1"/>
    <dgm:cxn modelId="{5BA163A7-D15C-ED43-9A3B-01E000A89319}" type="presOf" srcId="{3ED09EE1-5991-4B47-BEDD-95EE773D0CBB}" destId="{690A643C-69CD-AB4A-8310-AB2C46ADB210}" srcOrd="0" destOrd="0" presId="urn:microsoft.com/office/officeart/2005/8/layout/list1"/>
    <dgm:cxn modelId="{7921B3C8-1620-DF4A-B64F-7C4FA4C869BB}" type="presOf" srcId="{052B7590-F373-4300-8DD8-CFF953A2376B}" destId="{354B67E9-B32D-F944-A151-5DD787F47B36}" srcOrd="1" destOrd="0" presId="urn:microsoft.com/office/officeart/2005/8/layout/list1"/>
    <dgm:cxn modelId="{84FF9AE9-09A0-D64A-9093-6752E6F6CC0D}" type="presOf" srcId="{B7264318-74FE-4FDE-8D00-170C8A0E2C6C}" destId="{8563DD4C-DE8F-1E40-9654-2E9B75736C9F}" srcOrd="0" destOrd="0" presId="urn:microsoft.com/office/officeart/2005/8/layout/list1"/>
    <dgm:cxn modelId="{CB5BB41A-4F0D-B349-B044-6C0FF88E95E4}" type="presParOf" srcId="{8563DD4C-DE8F-1E40-9654-2E9B75736C9F}" destId="{3BDF1E08-3C64-9144-B4F8-22F32BF8126B}" srcOrd="0" destOrd="0" presId="urn:microsoft.com/office/officeart/2005/8/layout/list1"/>
    <dgm:cxn modelId="{CD9ED7BE-A2A9-5C40-9FFC-077371D6C974}" type="presParOf" srcId="{3BDF1E08-3C64-9144-B4F8-22F32BF8126B}" destId="{690A643C-69CD-AB4A-8310-AB2C46ADB210}" srcOrd="0" destOrd="0" presId="urn:microsoft.com/office/officeart/2005/8/layout/list1"/>
    <dgm:cxn modelId="{50D250C2-AA21-F345-928B-8C2CF5F8A5D7}" type="presParOf" srcId="{3BDF1E08-3C64-9144-B4F8-22F32BF8126B}" destId="{308D7A99-F7B5-8E4D-9AC6-2DECF8A8D539}" srcOrd="1" destOrd="0" presId="urn:microsoft.com/office/officeart/2005/8/layout/list1"/>
    <dgm:cxn modelId="{809857F9-79D3-364D-977B-40C52C1B8E08}" type="presParOf" srcId="{8563DD4C-DE8F-1E40-9654-2E9B75736C9F}" destId="{EC77858F-225A-6A4D-97BE-52D79B25265E}" srcOrd="1" destOrd="0" presId="urn:microsoft.com/office/officeart/2005/8/layout/list1"/>
    <dgm:cxn modelId="{6F32A0F8-11AC-B043-83EC-F18E4A853933}" type="presParOf" srcId="{8563DD4C-DE8F-1E40-9654-2E9B75736C9F}" destId="{822F2BBB-029F-7C46-A8D6-C2BD9F9BE09D}" srcOrd="2" destOrd="0" presId="urn:microsoft.com/office/officeart/2005/8/layout/list1"/>
    <dgm:cxn modelId="{F77E3330-E007-7B4F-9AEF-75891FAC1204}" type="presParOf" srcId="{8563DD4C-DE8F-1E40-9654-2E9B75736C9F}" destId="{86042B6D-87EC-C24B-8A99-DAE53EB46740}" srcOrd="3" destOrd="0" presId="urn:microsoft.com/office/officeart/2005/8/layout/list1"/>
    <dgm:cxn modelId="{8D541700-FD1F-4B43-ADA7-0AB0243C81B5}" type="presParOf" srcId="{8563DD4C-DE8F-1E40-9654-2E9B75736C9F}" destId="{E195EFCF-ACDA-2C4E-9D06-8D315F85BA5E}" srcOrd="4" destOrd="0" presId="urn:microsoft.com/office/officeart/2005/8/layout/list1"/>
    <dgm:cxn modelId="{DB1EFE78-704E-2E49-A36E-8BDF1115992D}" type="presParOf" srcId="{E195EFCF-ACDA-2C4E-9D06-8D315F85BA5E}" destId="{A425E9B8-F9F0-FA4D-A30E-CA7D186B250C}" srcOrd="0" destOrd="0" presId="urn:microsoft.com/office/officeart/2005/8/layout/list1"/>
    <dgm:cxn modelId="{09043BF2-3F0E-B047-83AB-A681325BFC46}" type="presParOf" srcId="{E195EFCF-ACDA-2C4E-9D06-8D315F85BA5E}" destId="{96F380D9-E98B-5E46-BDAB-D59B09BB7637}" srcOrd="1" destOrd="0" presId="urn:microsoft.com/office/officeart/2005/8/layout/list1"/>
    <dgm:cxn modelId="{2606ECA8-1374-2A49-A318-A5FC85C3FB99}" type="presParOf" srcId="{8563DD4C-DE8F-1E40-9654-2E9B75736C9F}" destId="{5DD1A701-7C09-1C4C-9DAE-ECB95BD51B90}" srcOrd="5" destOrd="0" presId="urn:microsoft.com/office/officeart/2005/8/layout/list1"/>
    <dgm:cxn modelId="{D04EF027-6C62-AC42-8DF6-B33159F0A769}" type="presParOf" srcId="{8563DD4C-DE8F-1E40-9654-2E9B75736C9F}" destId="{813C1CAB-0CC3-FC4D-AFF7-F326843E3338}" srcOrd="6" destOrd="0" presId="urn:microsoft.com/office/officeart/2005/8/layout/list1"/>
    <dgm:cxn modelId="{88BCC616-4D5D-D94E-BB58-3869AC907C4F}" type="presParOf" srcId="{8563DD4C-DE8F-1E40-9654-2E9B75736C9F}" destId="{C90C7A8F-0326-674A-9F9C-71534D441FF3}" srcOrd="7" destOrd="0" presId="urn:microsoft.com/office/officeart/2005/8/layout/list1"/>
    <dgm:cxn modelId="{A7E13489-B37C-954B-8D8F-B69DC322521A}" type="presParOf" srcId="{8563DD4C-DE8F-1E40-9654-2E9B75736C9F}" destId="{9924A343-06F8-C644-BD10-75D74E43B4D6}" srcOrd="8" destOrd="0" presId="urn:microsoft.com/office/officeart/2005/8/layout/list1"/>
    <dgm:cxn modelId="{F06A5502-5FAF-6B47-A6B8-76A708F378D9}" type="presParOf" srcId="{9924A343-06F8-C644-BD10-75D74E43B4D6}" destId="{2C3598EC-6B06-DD48-8075-C9CE310CD616}" srcOrd="0" destOrd="0" presId="urn:microsoft.com/office/officeart/2005/8/layout/list1"/>
    <dgm:cxn modelId="{F21ECE7D-ECA2-3149-9FCF-EF4E838EBEAC}" type="presParOf" srcId="{9924A343-06F8-C644-BD10-75D74E43B4D6}" destId="{382B4F35-E118-3D4E-A5F9-6C7A58F36044}" srcOrd="1" destOrd="0" presId="urn:microsoft.com/office/officeart/2005/8/layout/list1"/>
    <dgm:cxn modelId="{80B02446-4B61-4841-8FBF-98F13DE11AA1}" type="presParOf" srcId="{8563DD4C-DE8F-1E40-9654-2E9B75736C9F}" destId="{EF03C3EB-9CB9-C344-92C0-5DB6ACD30371}" srcOrd="9" destOrd="0" presId="urn:microsoft.com/office/officeart/2005/8/layout/list1"/>
    <dgm:cxn modelId="{328B8107-A1AA-ED48-A836-61B32C6DC48E}" type="presParOf" srcId="{8563DD4C-DE8F-1E40-9654-2E9B75736C9F}" destId="{160E0FE5-9D3D-5E47-818B-9091D984E467}" srcOrd="10" destOrd="0" presId="urn:microsoft.com/office/officeart/2005/8/layout/list1"/>
    <dgm:cxn modelId="{4B6A7B72-37C3-4A48-8C55-3DB942236DF6}" type="presParOf" srcId="{8563DD4C-DE8F-1E40-9654-2E9B75736C9F}" destId="{24039085-AF01-734E-982E-1FCD8B835C9C}" srcOrd="11" destOrd="0" presId="urn:microsoft.com/office/officeart/2005/8/layout/list1"/>
    <dgm:cxn modelId="{846B6A28-13ED-7842-98E1-0F9A8BE553EF}" type="presParOf" srcId="{8563DD4C-DE8F-1E40-9654-2E9B75736C9F}" destId="{0CF68DE0-5DA3-8E42-8F2C-B9BC6C0FEA18}" srcOrd="12" destOrd="0" presId="urn:microsoft.com/office/officeart/2005/8/layout/list1"/>
    <dgm:cxn modelId="{7AB23A73-A238-424F-974C-D4BE82C0A790}" type="presParOf" srcId="{0CF68DE0-5DA3-8E42-8F2C-B9BC6C0FEA18}" destId="{21AD1B85-1E40-5F4F-832F-FC89CFB49A7C}" srcOrd="0" destOrd="0" presId="urn:microsoft.com/office/officeart/2005/8/layout/list1"/>
    <dgm:cxn modelId="{23B0DF43-8FEB-4D42-BA6B-CD33581FC65B}" type="presParOf" srcId="{0CF68DE0-5DA3-8E42-8F2C-B9BC6C0FEA18}" destId="{354B67E9-B32D-F944-A151-5DD787F47B36}" srcOrd="1" destOrd="0" presId="urn:microsoft.com/office/officeart/2005/8/layout/list1"/>
    <dgm:cxn modelId="{80383F35-D31F-8743-8B5C-BF1636362BD3}" type="presParOf" srcId="{8563DD4C-DE8F-1E40-9654-2E9B75736C9F}" destId="{DFFA6644-2F6B-454A-956C-17E35C258EBF}" srcOrd="13" destOrd="0" presId="urn:microsoft.com/office/officeart/2005/8/layout/list1"/>
    <dgm:cxn modelId="{384E1707-2C9F-4F40-9A01-BBAC08CEB922}" type="presParOf" srcId="{8563DD4C-DE8F-1E40-9654-2E9B75736C9F}" destId="{8698BEB7-F2A2-404C-A9AB-AC9B31D9AE2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AE3DBB-4B32-6D4D-AE8D-9F7BC4FB72E8}" type="doc">
      <dgm:prSet loTypeId="urn:microsoft.com/office/officeart/2005/8/layout/radial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F7C32F-9A85-5D44-80AF-4508A2BD79AF}">
      <dgm:prSet phldrT="[Text]"/>
      <dgm:spPr>
        <a:solidFill>
          <a:srgbClr val="BE3EF4"/>
        </a:solidFill>
      </dgm:spPr>
      <dgm:t>
        <a:bodyPr/>
        <a:lstStyle/>
        <a:p>
          <a:r>
            <a:rPr lang="en-US" dirty="0"/>
            <a:t>Leasing</a:t>
          </a:r>
        </a:p>
      </dgm:t>
    </dgm:pt>
    <dgm:pt modelId="{293B3EED-4FD8-A644-BED3-4849D2976E9D}" type="parTrans" cxnId="{6E2FEA8D-C087-9C49-8D95-B21B30407D14}">
      <dgm:prSet/>
      <dgm:spPr/>
      <dgm:t>
        <a:bodyPr/>
        <a:lstStyle/>
        <a:p>
          <a:endParaRPr lang="en-US"/>
        </a:p>
      </dgm:t>
    </dgm:pt>
    <dgm:pt modelId="{894670FF-F4EC-994F-B850-710D4765DB07}" type="sibTrans" cxnId="{6E2FEA8D-C087-9C49-8D95-B21B30407D14}">
      <dgm:prSet/>
      <dgm:spPr/>
      <dgm:t>
        <a:bodyPr/>
        <a:lstStyle/>
        <a:p>
          <a:endParaRPr lang="en-US"/>
        </a:p>
      </dgm:t>
    </dgm:pt>
    <dgm:pt modelId="{436F132F-78F4-1945-B2CE-4F8A59969EA7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Consumption</a:t>
          </a:r>
        </a:p>
      </dgm:t>
    </dgm:pt>
    <dgm:pt modelId="{D85D5146-F532-A248-919C-9302A4447AF7}" type="parTrans" cxnId="{2229B6C9-13F2-854F-AEAB-555C88CB391B}">
      <dgm:prSet/>
      <dgm:spPr/>
      <dgm:t>
        <a:bodyPr/>
        <a:lstStyle/>
        <a:p>
          <a:endParaRPr lang="en-US" dirty="0"/>
        </a:p>
      </dgm:t>
    </dgm:pt>
    <dgm:pt modelId="{F7EAA7B0-25AA-4B4E-B085-661C0ED092A6}" type="sibTrans" cxnId="{2229B6C9-13F2-854F-AEAB-555C88CB391B}">
      <dgm:prSet/>
      <dgm:spPr/>
      <dgm:t>
        <a:bodyPr/>
        <a:lstStyle/>
        <a:p>
          <a:endParaRPr lang="en-US"/>
        </a:p>
      </dgm:t>
    </dgm:pt>
    <dgm:pt modelId="{FE59119B-E585-B34C-BFBC-961738F1128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Government Expenditure (military, police, emergency, firefighting, waste collection, medical services </a:t>
          </a:r>
        </a:p>
      </dgm:t>
    </dgm:pt>
    <dgm:pt modelId="{25C02418-77DD-0744-9C2E-9A230A3F1847}" type="parTrans" cxnId="{E5F4CDFB-57EA-ED45-9EB4-C2D5578C9F69}">
      <dgm:prSet/>
      <dgm:spPr/>
      <dgm:t>
        <a:bodyPr/>
        <a:lstStyle/>
        <a:p>
          <a:endParaRPr lang="en-US" dirty="0"/>
        </a:p>
      </dgm:t>
    </dgm:pt>
    <dgm:pt modelId="{7D877E8C-38F1-B746-99D7-CDB3F0DE345C}" type="sibTrans" cxnId="{E5F4CDFB-57EA-ED45-9EB4-C2D5578C9F69}">
      <dgm:prSet/>
      <dgm:spPr/>
      <dgm:t>
        <a:bodyPr/>
        <a:lstStyle/>
        <a:p>
          <a:endParaRPr lang="en-US"/>
        </a:p>
      </dgm:t>
    </dgm:pt>
    <dgm:pt modelId="{A1AC0C84-D68A-7F4B-A9D3-AAE998DEE6ED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/>
            <a:t>Public (infrastructure) and Private Sector Investment (GDFCF)</a:t>
          </a:r>
        </a:p>
      </dgm:t>
    </dgm:pt>
    <dgm:pt modelId="{AC62BA53-2BA3-B846-AE86-F77D72C51B1F}" type="parTrans" cxnId="{A7EB1E3F-4CBC-BB43-9983-696B9734091D}">
      <dgm:prSet/>
      <dgm:spPr/>
      <dgm:t>
        <a:bodyPr/>
        <a:lstStyle/>
        <a:p>
          <a:endParaRPr lang="en-US" dirty="0"/>
        </a:p>
      </dgm:t>
    </dgm:pt>
    <dgm:pt modelId="{0A5F6F4F-8247-EA45-B4EA-6E9F3684BFA8}" type="sibTrans" cxnId="{A7EB1E3F-4CBC-BB43-9983-696B9734091D}">
      <dgm:prSet/>
      <dgm:spPr/>
      <dgm:t>
        <a:bodyPr/>
        <a:lstStyle/>
        <a:p>
          <a:endParaRPr lang="en-US"/>
        </a:p>
      </dgm:t>
    </dgm:pt>
    <dgm:pt modelId="{EC8C4935-F38B-4D43-A769-6E1ADD487AE2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/>
            <a:t>International trade (x-m)</a:t>
          </a:r>
        </a:p>
      </dgm:t>
    </dgm:pt>
    <dgm:pt modelId="{9EBB1F69-107B-264D-AF80-369B8311CCD0}" type="parTrans" cxnId="{F99645A3-A85E-5645-B659-566CA27083F4}">
      <dgm:prSet/>
      <dgm:spPr/>
      <dgm:t>
        <a:bodyPr/>
        <a:lstStyle/>
        <a:p>
          <a:endParaRPr lang="en-US" dirty="0"/>
        </a:p>
      </dgm:t>
    </dgm:pt>
    <dgm:pt modelId="{C16E9A1E-41FB-784A-8116-C24C2F458B9E}" type="sibTrans" cxnId="{F99645A3-A85E-5645-B659-566CA27083F4}">
      <dgm:prSet/>
      <dgm:spPr/>
      <dgm:t>
        <a:bodyPr/>
        <a:lstStyle/>
        <a:p>
          <a:endParaRPr lang="en-US"/>
        </a:p>
      </dgm:t>
    </dgm:pt>
    <dgm:pt modelId="{281192FC-D773-AD4D-B850-A19364D2CFC3}" type="pres">
      <dgm:prSet presAssocID="{62AE3DBB-4B32-6D4D-AE8D-9F7BC4FB72E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52B8AF7-1C3A-B345-BAD5-51FE5770D350}" type="pres">
      <dgm:prSet presAssocID="{AAF7C32F-9A85-5D44-80AF-4508A2BD79AF}" presName="centerShape" presStyleLbl="node0" presStyleIdx="0" presStyleCnt="1" custScaleX="126176" custScaleY="124616"/>
      <dgm:spPr/>
    </dgm:pt>
    <dgm:pt modelId="{A26C7E4B-8297-A349-9B5D-4AC756626147}" type="pres">
      <dgm:prSet presAssocID="{D85D5146-F532-A248-919C-9302A4447AF7}" presName="parTrans" presStyleLbl="sibTrans2D1" presStyleIdx="0" presStyleCnt="4"/>
      <dgm:spPr/>
    </dgm:pt>
    <dgm:pt modelId="{579BF3CC-44B5-9243-9AD5-F5723DF8925A}" type="pres">
      <dgm:prSet presAssocID="{D85D5146-F532-A248-919C-9302A4447AF7}" presName="connectorText" presStyleLbl="sibTrans2D1" presStyleIdx="0" presStyleCnt="4"/>
      <dgm:spPr/>
    </dgm:pt>
    <dgm:pt modelId="{F7DAD8CC-4017-0B40-92BB-D6D9D8C11311}" type="pres">
      <dgm:prSet presAssocID="{436F132F-78F4-1945-B2CE-4F8A59969EA7}" presName="node" presStyleLbl="node1" presStyleIdx="0" presStyleCnt="4">
        <dgm:presLayoutVars>
          <dgm:bulletEnabled val="1"/>
        </dgm:presLayoutVars>
      </dgm:prSet>
      <dgm:spPr/>
    </dgm:pt>
    <dgm:pt modelId="{506567DF-62C6-A14B-8E76-DF8FB701ACAB}" type="pres">
      <dgm:prSet presAssocID="{25C02418-77DD-0744-9C2E-9A230A3F1847}" presName="parTrans" presStyleLbl="sibTrans2D1" presStyleIdx="1" presStyleCnt="4"/>
      <dgm:spPr/>
    </dgm:pt>
    <dgm:pt modelId="{285C16B9-E532-F746-BB2C-803C5C08125D}" type="pres">
      <dgm:prSet presAssocID="{25C02418-77DD-0744-9C2E-9A230A3F1847}" presName="connectorText" presStyleLbl="sibTrans2D1" presStyleIdx="1" presStyleCnt="4"/>
      <dgm:spPr/>
    </dgm:pt>
    <dgm:pt modelId="{2E188ED3-E2DA-6247-89DF-A286CB34628A}" type="pres">
      <dgm:prSet presAssocID="{FE59119B-E585-B34C-BFBC-961738F1128A}" presName="node" presStyleLbl="node1" presStyleIdx="1" presStyleCnt="4">
        <dgm:presLayoutVars>
          <dgm:bulletEnabled val="1"/>
        </dgm:presLayoutVars>
      </dgm:prSet>
      <dgm:spPr/>
    </dgm:pt>
    <dgm:pt modelId="{E792CBB1-7026-1B46-B4A6-D33624FAFD51}" type="pres">
      <dgm:prSet presAssocID="{AC62BA53-2BA3-B846-AE86-F77D72C51B1F}" presName="parTrans" presStyleLbl="sibTrans2D1" presStyleIdx="2" presStyleCnt="4"/>
      <dgm:spPr/>
    </dgm:pt>
    <dgm:pt modelId="{134DD278-E289-D542-B5B9-D3671802BF49}" type="pres">
      <dgm:prSet presAssocID="{AC62BA53-2BA3-B846-AE86-F77D72C51B1F}" presName="connectorText" presStyleLbl="sibTrans2D1" presStyleIdx="2" presStyleCnt="4"/>
      <dgm:spPr/>
    </dgm:pt>
    <dgm:pt modelId="{8F15DDD2-DBDC-1B4E-9862-275AEF3AA89B}" type="pres">
      <dgm:prSet presAssocID="{A1AC0C84-D68A-7F4B-A9D3-AAE998DEE6ED}" presName="node" presStyleLbl="node1" presStyleIdx="2" presStyleCnt="4">
        <dgm:presLayoutVars>
          <dgm:bulletEnabled val="1"/>
        </dgm:presLayoutVars>
      </dgm:prSet>
      <dgm:spPr/>
    </dgm:pt>
    <dgm:pt modelId="{B5C5F035-4DC9-824A-9CF2-CB260DF961E7}" type="pres">
      <dgm:prSet presAssocID="{9EBB1F69-107B-264D-AF80-369B8311CCD0}" presName="parTrans" presStyleLbl="sibTrans2D1" presStyleIdx="3" presStyleCnt="4"/>
      <dgm:spPr/>
    </dgm:pt>
    <dgm:pt modelId="{06841373-2ECD-354B-83B4-DCBB9F0187BF}" type="pres">
      <dgm:prSet presAssocID="{9EBB1F69-107B-264D-AF80-369B8311CCD0}" presName="connectorText" presStyleLbl="sibTrans2D1" presStyleIdx="3" presStyleCnt="4"/>
      <dgm:spPr/>
    </dgm:pt>
    <dgm:pt modelId="{2CF289CD-FD35-CF48-9EA2-C091A63BBD12}" type="pres">
      <dgm:prSet presAssocID="{EC8C4935-F38B-4D43-A769-6E1ADD487AE2}" presName="node" presStyleLbl="node1" presStyleIdx="3" presStyleCnt="4">
        <dgm:presLayoutVars>
          <dgm:bulletEnabled val="1"/>
        </dgm:presLayoutVars>
      </dgm:prSet>
      <dgm:spPr/>
    </dgm:pt>
  </dgm:ptLst>
  <dgm:cxnLst>
    <dgm:cxn modelId="{DCAE6C06-8B1C-B44F-8965-308E001AF8B3}" type="presOf" srcId="{25C02418-77DD-0744-9C2E-9A230A3F1847}" destId="{506567DF-62C6-A14B-8E76-DF8FB701ACAB}" srcOrd="0" destOrd="0" presId="urn:microsoft.com/office/officeart/2005/8/layout/radial5"/>
    <dgm:cxn modelId="{22E5E60C-BAC5-DB43-8212-688FAA7B8E50}" type="presOf" srcId="{AC62BA53-2BA3-B846-AE86-F77D72C51B1F}" destId="{134DD278-E289-D542-B5B9-D3671802BF49}" srcOrd="1" destOrd="0" presId="urn:microsoft.com/office/officeart/2005/8/layout/radial5"/>
    <dgm:cxn modelId="{4157000F-E5CB-444C-83E6-2FA24E08A8D9}" type="presOf" srcId="{436F132F-78F4-1945-B2CE-4F8A59969EA7}" destId="{F7DAD8CC-4017-0B40-92BB-D6D9D8C11311}" srcOrd="0" destOrd="0" presId="urn:microsoft.com/office/officeart/2005/8/layout/radial5"/>
    <dgm:cxn modelId="{E459EE12-7773-8941-9EEC-AB3445C0C0DC}" type="presOf" srcId="{A1AC0C84-D68A-7F4B-A9D3-AAE998DEE6ED}" destId="{8F15DDD2-DBDC-1B4E-9862-275AEF3AA89B}" srcOrd="0" destOrd="0" presId="urn:microsoft.com/office/officeart/2005/8/layout/radial5"/>
    <dgm:cxn modelId="{11404316-A993-6D4A-B3D6-43CBEC058DA3}" type="presOf" srcId="{EC8C4935-F38B-4D43-A769-6E1ADD487AE2}" destId="{2CF289CD-FD35-CF48-9EA2-C091A63BBD12}" srcOrd="0" destOrd="0" presId="urn:microsoft.com/office/officeart/2005/8/layout/radial5"/>
    <dgm:cxn modelId="{F31F6526-A8FE-6C4B-AEE9-E35722F9B1B2}" type="presOf" srcId="{AC62BA53-2BA3-B846-AE86-F77D72C51B1F}" destId="{E792CBB1-7026-1B46-B4A6-D33624FAFD51}" srcOrd="0" destOrd="0" presId="urn:microsoft.com/office/officeart/2005/8/layout/radial5"/>
    <dgm:cxn modelId="{C470432E-CC90-E844-B325-5BBC102D0722}" type="presOf" srcId="{D85D5146-F532-A248-919C-9302A4447AF7}" destId="{A26C7E4B-8297-A349-9B5D-4AC756626147}" srcOrd="0" destOrd="0" presId="urn:microsoft.com/office/officeart/2005/8/layout/radial5"/>
    <dgm:cxn modelId="{FC030A3E-685A-F940-8641-3D50BB94EF07}" type="presOf" srcId="{AAF7C32F-9A85-5D44-80AF-4508A2BD79AF}" destId="{D52B8AF7-1C3A-B345-BAD5-51FE5770D350}" srcOrd="0" destOrd="0" presId="urn:microsoft.com/office/officeart/2005/8/layout/radial5"/>
    <dgm:cxn modelId="{A7EB1E3F-4CBC-BB43-9983-696B9734091D}" srcId="{AAF7C32F-9A85-5D44-80AF-4508A2BD79AF}" destId="{A1AC0C84-D68A-7F4B-A9D3-AAE998DEE6ED}" srcOrd="2" destOrd="0" parTransId="{AC62BA53-2BA3-B846-AE86-F77D72C51B1F}" sibTransId="{0A5F6F4F-8247-EA45-B4EA-6E9F3684BFA8}"/>
    <dgm:cxn modelId="{7D6C0E5D-7D1A-E84A-8D1E-2538F8B34D99}" type="presOf" srcId="{62AE3DBB-4B32-6D4D-AE8D-9F7BC4FB72E8}" destId="{281192FC-D773-AD4D-B850-A19364D2CFC3}" srcOrd="0" destOrd="0" presId="urn:microsoft.com/office/officeart/2005/8/layout/radial5"/>
    <dgm:cxn modelId="{55D26F6E-AB45-F943-BD6A-28D9352F5C30}" type="presOf" srcId="{D85D5146-F532-A248-919C-9302A4447AF7}" destId="{579BF3CC-44B5-9243-9AD5-F5723DF8925A}" srcOrd="1" destOrd="0" presId="urn:microsoft.com/office/officeart/2005/8/layout/radial5"/>
    <dgm:cxn modelId="{C5D1EF7A-D6EE-A946-9DE5-65FCE26FDDE4}" type="presOf" srcId="{9EBB1F69-107B-264D-AF80-369B8311CCD0}" destId="{B5C5F035-4DC9-824A-9CF2-CB260DF961E7}" srcOrd="0" destOrd="0" presId="urn:microsoft.com/office/officeart/2005/8/layout/radial5"/>
    <dgm:cxn modelId="{6E2FEA8D-C087-9C49-8D95-B21B30407D14}" srcId="{62AE3DBB-4B32-6D4D-AE8D-9F7BC4FB72E8}" destId="{AAF7C32F-9A85-5D44-80AF-4508A2BD79AF}" srcOrd="0" destOrd="0" parTransId="{293B3EED-4FD8-A644-BED3-4849D2976E9D}" sibTransId="{894670FF-F4EC-994F-B850-710D4765DB07}"/>
    <dgm:cxn modelId="{F99645A3-A85E-5645-B659-566CA27083F4}" srcId="{AAF7C32F-9A85-5D44-80AF-4508A2BD79AF}" destId="{EC8C4935-F38B-4D43-A769-6E1ADD487AE2}" srcOrd="3" destOrd="0" parTransId="{9EBB1F69-107B-264D-AF80-369B8311CCD0}" sibTransId="{C16E9A1E-41FB-784A-8116-C24C2F458B9E}"/>
    <dgm:cxn modelId="{D59364B3-63D5-374D-B09F-B6B211910FDC}" type="presOf" srcId="{9EBB1F69-107B-264D-AF80-369B8311CCD0}" destId="{06841373-2ECD-354B-83B4-DCBB9F0187BF}" srcOrd="1" destOrd="0" presId="urn:microsoft.com/office/officeart/2005/8/layout/radial5"/>
    <dgm:cxn modelId="{2229B6C9-13F2-854F-AEAB-555C88CB391B}" srcId="{AAF7C32F-9A85-5D44-80AF-4508A2BD79AF}" destId="{436F132F-78F4-1945-B2CE-4F8A59969EA7}" srcOrd="0" destOrd="0" parTransId="{D85D5146-F532-A248-919C-9302A4447AF7}" sibTransId="{F7EAA7B0-25AA-4B4E-B085-661C0ED092A6}"/>
    <dgm:cxn modelId="{7F75E7E0-EBC7-D443-81DE-6FD9296A4378}" type="presOf" srcId="{FE59119B-E585-B34C-BFBC-961738F1128A}" destId="{2E188ED3-E2DA-6247-89DF-A286CB34628A}" srcOrd="0" destOrd="0" presId="urn:microsoft.com/office/officeart/2005/8/layout/radial5"/>
    <dgm:cxn modelId="{E5F4CDFB-57EA-ED45-9EB4-C2D5578C9F69}" srcId="{AAF7C32F-9A85-5D44-80AF-4508A2BD79AF}" destId="{FE59119B-E585-B34C-BFBC-961738F1128A}" srcOrd="1" destOrd="0" parTransId="{25C02418-77DD-0744-9C2E-9A230A3F1847}" sibTransId="{7D877E8C-38F1-B746-99D7-CDB3F0DE345C}"/>
    <dgm:cxn modelId="{42C2EBFB-C4BD-A94A-B718-2C3C3C73D55E}" type="presOf" srcId="{25C02418-77DD-0744-9C2E-9A230A3F1847}" destId="{285C16B9-E532-F746-BB2C-803C5C08125D}" srcOrd="1" destOrd="0" presId="urn:microsoft.com/office/officeart/2005/8/layout/radial5"/>
    <dgm:cxn modelId="{B669D223-763E-264E-9A27-CF9D643512E3}" type="presParOf" srcId="{281192FC-D773-AD4D-B850-A19364D2CFC3}" destId="{D52B8AF7-1C3A-B345-BAD5-51FE5770D350}" srcOrd="0" destOrd="0" presId="urn:microsoft.com/office/officeart/2005/8/layout/radial5"/>
    <dgm:cxn modelId="{CAAD47E2-D8EF-B84D-A9DE-F2036B19C576}" type="presParOf" srcId="{281192FC-D773-AD4D-B850-A19364D2CFC3}" destId="{A26C7E4B-8297-A349-9B5D-4AC756626147}" srcOrd="1" destOrd="0" presId="urn:microsoft.com/office/officeart/2005/8/layout/radial5"/>
    <dgm:cxn modelId="{58D8A750-1BB6-2E4E-8693-C900F3C08F21}" type="presParOf" srcId="{A26C7E4B-8297-A349-9B5D-4AC756626147}" destId="{579BF3CC-44B5-9243-9AD5-F5723DF8925A}" srcOrd="0" destOrd="0" presId="urn:microsoft.com/office/officeart/2005/8/layout/radial5"/>
    <dgm:cxn modelId="{1668AA2F-48A6-2E4F-BA7C-3D3DB461423A}" type="presParOf" srcId="{281192FC-D773-AD4D-B850-A19364D2CFC3}" destId="{F7DAD8CC-4017-0B40-92BB-D6D9D8C11311}" srcOrd="2" destOrd="0" presId="urn:microsoft.com/office/officeart/2005/8/layout/radial5"/>
    <dgm:cxn modelId="{206DB61E-3B33-B041-B5D4-A4D5438D1743}" type="presParOf" srcId="{281192FC-D773-AD4D-B850-A19364D2CFC3}" destId="{506567DF-62C6-A14B-8E76-DF8FB701ACAB}" srcOrd="3" destOrd="0" presId="urn:microsoft.com/office/officeart/2005/8/layout/radial5"/>
    <dgm:cxn modelId="{CA7D495F-365D-724D-97FA-3DCE54A9620F}" type="presParOf" srcId="{506567DF-62C6-A14B-8E76-DF8FB701ACAB}" destId="{285C16B9-E532-F746-BB2C-803C5C08125D}" srcOrd="0" destOrd="0" presId="urn:microsoft.com/office/officeart/2005/8/layout/radial5"/>
    <dgm:cxn modelId="{05302CF5-11F6-3340-9769-272A5623873A}" type="presParOf" srcId="{281192FC-D773-AD4D-B850-A19364D2CFC3}" destId="{2E188ED3-E2DA-6247-89DF-A286CB34628A}" srcOrd="4" destOrd="0" presId="urn:microsoft.com/office/officeart/2005/8/layout/radial5"/>
    <dgm:cxn modelId="{CDD6894B-6245-6D45-A224-5875E0972303}" type="presParOf" srcId="{281192FC-D773-AD4D-B850-A19364D2CFC3}" destId="{E792CBB1-7026-1B46-B4A6-D33624FAFD51}" srcOrd="5" destOrd="0" presId="urn:microsoft.com/office/officeart/2005/8/layout/radial5"/>
    <dgm:cxn modelId="{529708A7-D358-8647-9892-999525011382}" type="presParOf" srcId="{E792CBB1-7026-1B46-B4A6-D33624FAFD51}" destId="{134DD278-E289-D542-B5B9-D3671802BF49}" srcOrd="0" destOrd="0" presId="urn:microsoft.com/office/officeart/2005/8/layout/radial5"/>
    <dgm:cxn modelId="{E8D7F6B1-C82D-BA4A-9BB8-90B59E62522A}" type="presParOf" srcId="{281192FC-D773-AD4D-B850-A19364D2CFC3}" destId="{8F15DDD2-DBDC-1B4E-9862-275AEF3AA89B}" srcOrd="6" destOrd="0" presId="urn:microsoft.com/office/officeart/2005/8/layout/radial5"/>
    <dgm:cxn modelId="{85D031A2-5BE4-0E46-9F96-0DE778515186}" type="presParOf" srcId="{281192FC-D773-AD4D-B850-A19364D2CFC3}" destId="{B5C5F035-4DC9-824A-9CF2-CB260DF961E7}" srcOrd="7" destOrd="0" presId="urn:microsoft.com/office/officeart/2005/8/layout/radial5"/>
    <dgm:cxn modelId="{0F01972B-6684-2A44-BCD1-75A56C03AB83}" type="presParOf" srcId="{B5C5F035-4DC9-824A-9CF2-CB260DF961E7}" destId="{06841373-2ECD-354B-83B4-DCBB9F0187BF}" srcOrd="0" destOrd="0" presId="urn:microsoft.com/office/officeart/2005/8/layout/radial5"/>
    <dgm:cxn modelId="{D182CFE2-3CE5-4040-AC93-1C72F392389E}" type="presParOf" srcId="{281192FC-D773-AD4D-B850-A19364D2CFC3}" destId="{2CF289CD-FD35-CF48-9EA2-C091A63BBD12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DE783D-7D34-FE4C-960F-DDEFD26693E3}" type="doc">
      <dgm:prSet loTypeId="urn:microsoft.com/office/officeart/2005/8/layout/gear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E8EB5D-701D-AE45-BC34-1F1A2269CDCB}">
      <dgm:prSet/>
      <dgm:spPr>
        <a:solidFill>
          <a:srgbClr val="FF0000"/>
        </a:solidFill>
      </dgm:spPr>
      <dgm:t>
        <a:bodyPr/>
        <a:lstStyle/>
        <a:p>
          <a:r>
            <a:rPr lang="en-US" dirty="0"/>
            <a:t>Lessee (Awareness and Product Knowledge)</a:t>
          </a:r>
        </a:p>
      </dgm:t>
    </dgm:pt>
    <dgm:pt modelId="{B6EFE7F1-1F38-CD40-9F62-1F5B749E9B8B}" type="parTrans" cxnId="{51E77F32-63A2-A145-AE4A-48890ECE9E37}">
      <dgm:prSet/>
      <dgm:spPr/>
      <dgm:t>
        <a:bodyPr/>
        <a:lstStyle/>
        <a:p>
          <a:endParaRPr lang="en-US"/>
        </a:p>
      </dgm:t>
    </dgm:pt>
    <dgm:pt modelId="{99C32162-4B0C-F74D-9378-6F77054BEA3D}" type="sibTrans" cxnId="{51E77F32-63A2-A145-AE4A-48890ECE9E37}">
      <dgm:prSet/>
      <dgm:spPr/>
      <dgm:t>
        <a:bodyPr/>
        <a:lstStyle/>
        <a:p>
          <a:endParaRPr lang="en-US"/>
        </a:p>
      </dgm:t>
    </dgm:pt>
    <dgm:pt modelId="{EAA621CA-4B8C-F647-9709-C8311E43FD7D}">
      <dgm:prSet/>
      <dgm:spPr>
        <a:solidFill>
          <a:srgbClr val="7030A0"/>
        </a:solidFill>
      </dgm:spPr>
      <dgm:t>
        <a:bodyPr/>
        <a:lstStyle/>
        <a:p>
          <a:r>
            <a:rPr lang="en-US" dirty="0"/>
            <a:t>Supplier (Reliance on Leasing)</a:t>
          </a:r>
        </a:p>
      </dgm:t>
    </dgm:pt>
    <dgm:pt modelId="{A56447D6-B0F8-1C42-B86D-FA71C498538A}" type="parTrans" cxnId="{863A04B4-62BA-DB43-A7E0-AAFAF8240BBF}">
      <dgm:prSet/>
      <dgm:spPr/>
      <dgm:t>
        <a:bodyPr/>
        <a:lstStyle/>
        <a:p>
          <a:endParaRPr lang="en-US"/>
        </a:p>
      </dgm:t>
    </dgm:pt>
    <dgm:pt modelId="{09E36DCD-4652-0443-9006-2147B2B4E80C}" type="sibTrans" cxnId="{863A04B4-62BA-DB43-A7E0-AAFAF8240BBF}">
      <dgm:prSet/>
      <dgm:spPr/>
      <dgm:t>
        <a:bodyPr/>
        <a:lstStyle/>
        <a:p>
          <a:endParaRPr lang="en-US"/>
        </a:p>
      </dgm:t>
    </dgm:pt>
    <dgm:pt modelId="{CA22D674-ED6D-AE42-9A74-4DAADB80FA7D}">
      <dgm:prSet/>
      <dgm:spPr>
        <a:solidFill>
          <a:srgbClr val="00B050"/>
        </a:solidFill>
      </dgm:spPr>
      <dgm:t>
        <a:bodyPr/>
        <a:lstStyle/>
        <a:p>
          <a:r>
            <a:rPr lang="en-US" dirty="0"/>
            <a:t>Lessor (Rivalry can competition)</a:t>
          </a:r>
        </a:p>
      </dgm:t>
    </dgm:pt>
    <dgm:pt modelId="{6F3533D3-CE40-854C-94BD-AF62DDF79170}" type="parTrans" cxnId="{27A82529-5C94-C041-B3F5-1ED15E1FBE2B}">
      <dgm:prSet/>
      <dgm:spPr/>
      <dgm:t>
        <a:bodyPr/>
        <a:lstStyle/>
        <a:p>
          <a:endParaRPr lang="en-US"/>
        </a:p>
      </dgm:t>
    </dgm:pt>
    <dgm:pt modelId="{A14B1550-EE8E-3D42-8447-BD78126EDC91}" type="sibTrans" cxnId="{27A82529-5C94-C041-B3F5-1ED15E1FBE2B}">
      <dgm:prSet/>
      <dgm:spPr/>
      <dgm:t>
        <a:bodyPr/>
        <a:lstStyle/>
        <a:p>
          <a:endParaRPr lang="en-US"/>
        </a:p>
      </dgm:t>
    </dgm:pt>
    <dgm:pt modelId="{4B571838-F6F3-2C4B-A0D6-AD9998C61CD0}" type="pres">
      <dgm:prSet presAssocID="{A6DE783D-7D34-FE4C-960F-DDEFD26693E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95A1489-411E-134F-A9A3-F20A29A80D6B}" type="pres">
      <dgm:prSet presAssocID="{3FE8EB5D-701D-AE45-BC34-1F1A2269CDCB}" presName="gear1" presStyleLbl="node1" presStyleIdx="0" presStyleCnt="3">
        <dgm:presLayoutVars>
          <dgm:chMax val="1"/>
          <dgm:bulletEnabled val="1"/>
        </dgm:presLayoutVars>
      </dgm:prSet>
      <dgm:spPr/>
    </dgm:pt>
    <dgm:pt modelId="{73A82765-3024-EB4C-9D32-0980DCA43958}" type="pres">
      <dgm:prSet presAssocID="{3FE8EB5D-701D-AE45-BC34-1F1A2269CDCB}" presName="gear1srcNode" presStyleLbl="node1" presStyleIdx="0" presStyleCnt="3"/>
      <dgm:spPr/>
    </dgm:pt>
    <dgm:pt modelId="{BFC14C92-BF13-CC4E-BD59-1F235D4AB80D}" type="pres">
      <dgm:prSet presAssocID="{3FE8EB5D-701D-AE45-BC34-1F1A2269CDCB}" presName="gear1dstNode" presStyleLbl="node1" presStyleIdx="0" presStyleCnt="3"/>
      <dgm:spPr/>
    </dgm:pt>
    <dgm:pt modelId="{E0567F56-034E-B344-80BC-EFC7A1DFEC0B}" type="pres">
      <dgm:prSet presAssocID="{EAA621CA-4B8C-F647-9709-C8311E43FD7D}" presName="gear2" presStyleLbl="node1" presStyleIdx="1" presStyleCnt="3">
        <dgm:presLayoutVars>
          <dgm:chMax val="1"/>
          <dgm:bulletEnabled val="1"/>
        </dgm:presLayoutVars>
      </dgm:prSet>
      <dgm:spPr/>
    </dgm:pt>
    <dgm:pt modelId="{CAD0EED7-68AB-3046-A1D1-DF90CA5717E2}" type="pres">
      <dgm:prSet presAssocID="{EAA621CA-4B8C-F647-9709-C8311E43FD7D}" presName="gear2srcNode" presStyleLbl="node1" presStyleIdx="1" presStyleCnt="3"/>
      <dgm:spPr/>
    </dgm:pt>
    <dgm:pt modelId="{86823D2E-7E7F-5945-A7F3-CDFFB2BBF7A2}" type="pres">
      <dgm:prSet presAssocID="{EAA621CA-4B8C-F647-9709-C8311E43FD7D}" presName="gear2dstNode" presStyleLbl="node1" presStyleIdx="1" presStyleCnt="3"/>
      <dgm:spPr/>
    </dgm:pt>
    <dgm:pt modelId="{EB528EC8-A818-B340-928D-1C559354967C}" type="pres">
      <dgm:prSet presAssocID="{CA22D674-ED6D-AE42-9A74-4DAADB80FA7D}" presName="gear3" presStyleLbl="node1" presStyleIdx="2" presStyleCnt="3"/>
      <dgm:spPr/>
    </dgm:pt>
    <dgm:pt modelId="{DBCB5AC2-0401-1645-9B1C-4B1A1BA1A5E4}" type="pres">
      <dgm:prSet presAssocID="{CA22D674-ED6D-AE42-9A74-4DAADB80FA7D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50B6BDCB-A648-6C42-8E00-D0E2D1CBBCC7}" type="pres">
      <dgm:prSet presAssocID="{CA22D674-ED6D-AE42-9A74-4DAADB80FA7D}" presName="gear3srcNode" presStyleLbl="node1" presStyleIdx="2" presStyleCnt="3"/>
      <dgm:spPr/>
    </dgm:pt>
    <dgm:pt modelId="{B08B08A1-672C-0749-8B0E-D541FE41F16F}" type="pres">
      <dgm:prSet presAssocID="{CA22D674-ED6D-AE42-9A74-4DAADB80FA7D}" presName="gear3dstNode" presStyleLbl="node1" presStyleIdx="2" presStyleCnt="3"/>
      <dgm:spPr/>
    </dgm:pt>
    <dgm:pt modelId="{2F7C73B5-1336-CC4E-879A-98292098CB89}" type="pres">
      <dgm:prSet presAssocID="{99C32162-4B0C-F74D-9378-6F77054BEA3D}" presName="connector1" presStyleLbl="sibTrans2D1" presStyleIdx="0" presStyleCnt="3" custLinFactNeighborX="-2100" custLinFactNeighborY="-26046"/>
      <dgm:spPr/>
    </dgm:pt>
    <dgm:pt modelId="{F656D11B-201D-7740-AA9E-F23B7F21E378}" type="pres">
      <dgm:prSet presAssocID="{09E36DCD-4652-0443-9006-2147B2B4E80C}" presName="connector2" presStyleLbl="sibTrans2D1" presStyleIdx="1" presStyleCnt="3"/>
      <dgm:spPr/>
    </dgm:pt>
    <dgm:pt modelId="{983DE5D2-F1F6-5047-9734-A38FCA356DE7}" type="pres">
      <dgm:prSet presAssocID="{A14B1550-EE8E-3D42-8447-BD78126EDC91}" presName="connector3" presStyleLbl="sibTrans2D1" presStyleIdx="2" presStyleCnt="3"/>
      <dgm:spPr/>
    </dgm:pt>
  </dgm:ptLst>
  <dgm:cxnLst>
    <dgm:cxn modelId="{F0EB8D0A-8189-CE42-B59B-A44D509BA8E5}" type="presOf" srcId="{CA22D674-ED6D-AE42-9A74-4DAADB80FA7D}" destId="{50B6BDCB-A648-6C42-8E00-D0E2D1CBBCC7}" srcOrd="2" destOrd="0" presId="urn:microsoft.com/office/officeart/2005/8/layout/gear1"/>
    <dgm:cxn modelId="{1B9C5D0B-4DCA-F642-B4C2-D4078A8EBFDA}" type="presOf" srcId="{09E36DCD-4652-0443-9006-2147B2B4E80C}" destId="{F656D11B-201D-7740-AA9E-F23B7F21E378}" srcOrd="0" destOrd="0" presId="urn:microsoft.com/office/officeart/2005/8/layout/gear1"/>
    <dgm:cxn modelId="{69A8761E-09B0-8543-B102-28C27F50E454}" type="presOf" srcId="{3FE8EB5D-701D-AE45-BC34-1F1A2269CDCB}" destId="{E95A1489-411E-134F-A9A3-F20A29A80D6B}" srcOrd="0" destOrd="0" presId="urn:microsoft.com/office/officeart/2005/8/layout/gear1"/>
    <dgm:cxn modelId="{EA962425-263C-E846-BCF6-5C502FDC35B9}" type="presOf" srcId="{3FE8EB5D-701D-AE45-BC34-1F1A2269CDCB}" destId="{BFC14C92-BF13-CC4E-BD59-1F235D4AB80D}" srcOrd="2" destOrd="0" presId="urn:microsoft.com/office/officeart/2005/8/layout/gear1"/>
    <dgm:cxn modelId="{27A82529-5C94-C041-B3F5-1ED15E1FBE2B}" srcId="{A6DE783D-7D34-FE4C-960F-DDEFD26693E3}" destId="{CA22D674-ED6D-AE42-9A74-4DAADB80FA7D}" srcOrd="2" destOrd="0" parTransId="{6F3533D3-CE40-854C-94BD-AF62DDF79170}" sibTransId="{A14B1550-EE8E-3D42-8447-BD78126EDC91}"/>
    <dgm:cxn modelId="{51E77F32-63A2-A145-AE4A-48890ECE9E37}" srcId="{A6DE783D-7D34-FE4C-960F-DDEFD26693E3}" destId="{3FE8EB5D-701D-AE45-BC34-1F1A2269CDCB}" srcOrd="0" destOrd="0" parTransId="{B6EFE7F1-1F38-CD40-9F62-1F5B749E9B8B}" sibTransId="{99C32162-4B0C-F74D-9378-6F77054BEA3D}"/>
    <dgm:cxn modelId="{6A088454-F212-9947-813E-7802AA465EC1}" type="presOf" srcId="{3FE8EB5D-701D-AE45-BC34-1F1A2269CDCB}" destId="{73A82765-3024-EB4C-9D32-0980DCA43958}" srcOrd="1" destOrd="0" presId="urn:microsoft.com/office/officeart/2005/8/layout/gear1"/>
    <dgm:cxn modelId="{74A6205C-1947-8F4E-A770-FF860CDB2F76}" type="presOf" srcId="{EAA621CA-4B8C-F647-9709-C8311E43FD7D}" destId="{CAD0EED7-68AB-3046-A1D1-DF90CA5717E2}" srcOrd="1" destOrd="0" presId="urn:microsoft.com/office/officeart/2005/8/layout/gear1"/>
    <dgm:cxn modelId="{07869A65-39D3-B64D-AFCB-DD648E7F6618}" type="presOf" srcId="{A6DE783D-7D34-FE4C-960F-DDEFD26693E3}" destId="{4B571838-F6F3-2C4B-A0D6-AD9998C61CD0}" srcOrd="0" destOrd="0" presId="urn:microsoft.com/office/officeart/2005/8/layout/gear1"/>
    <dgm:cxn modelId="{434EB76B-5EF7-6A4A-9914-0F5273470EC0}" type="presOf" srcId="{EAA621CA-4B8C-F647-9709-C8311E43FD7D}" destId="{E0567F56-034E-B344-80BC-EFC7A1DFEC0B}" srcOrd="0" destOrd="0" presId="urn:microsoft.com/office/officeart/2005/8/layout/gear1"/>
    <dgm:cxn modelId="{42567790-4E84-6746-81CD-524022AE52A2}" type="presOf" srcId="{A14B1550-EE8E-3D42-8447-BD78126EDC91}" destId="{983DE5D2-F1F6-5047-9734-A38FCA356DE7}" srcOrd="0" destOrd="0" presId="urn:microsoft.com/office/officeart/2005/8/layout/gear1"/>
    <dgm:cxn modelId="{00091EA7-6417-8842-98ED-C1FC94BD73A3}" type="presOf" srcId="{EAA621CA-4B8C-F647-9709-C8311E43FD7D}" destId="{86823D2E-7E7F-5945-A7F3-CDFFB2BBF7A2}" srcOrd="2" destOrd="0" presId="urn:microsoft.com/office/officeart/2005/8/layout/gear1"/>
    <dgm:cxn modelId="{01970EAE-A913-1740-9C8A-05FF1B8F393E}" type="presOf" srcId="{CA22D674-ED6D-AE42-9A74-4DAADB80FA7D}" destId="{DBCB5AC2-0401-1645-9B1C-4B1A1BA1A5E4}" srcOrd="1" destOrd="0" presId="urn:microsoft.com/office/officeart/2005/8/layout/gear1"/>
    <dgm:cxn modelId="{863A04B4-62BA-DB43-A7E0-AAFAF8240BBF}" srcId="{A6DE783D-7D34-FE4C-960F-DDEFD26693E3}" destId="{EAA621CA-4B8C-F647-9709-C8311E43FD7D}" srcOrd="1" destOrd="0" parTransId="{A56447D6-B0F8-1C42-B86D-FA71C498538A}" sibTransId="{09E36DCD-4652-0443-9006-2147B2B4E80C}"/>
    <dgm:cxn modelId="{5DEE19E0-14E9-C349-A068-1F34158F9644}" type="presOf" srcId="{CA22D674-ED6D-AE42-9A74-4DAADB80FA7D}" destId="{EB528EC8-A818-B340-928D-1C559354967C}" srcOrd="0" destOrd="0" presId="urn:microsoft.com/office/officeart/2005/8/layout/gear1"/>
    <dgm:cxn modelId="{2C9A85ED-9CB3-3D49-B131-427523286F57}" type="presOf" srcId="{99C32162-4B0C-F74D-9378-6F77054BEA3D}" destId="{2F7C73B5-1336-CC4E-879A-98292098CB89}" srcOrd="0" destOrd="0" presId="urn:microsoft.com/office/officeart/2005/8/layout/gear1"/>
    <dgm:cxn modelId="{A96E51F8-5756-354B-B17D-0502FE217445}" type="presOf" srcId="{CA22D674-ED6D-AE42-9A74-4DAADB80FA7D}" destId="{B08B08A1-672C-0749-8B0E-D541FE41F16F}" srcOrd="3" destOrd="0" presId="urn:microsoft.com/office/officeart/2005/8/layout/gear1"/>
    <dgm:cxn modelId="{E081D062-DC39-5E40-AB7B-D313CAE2A0A2}" type="presParOf" srcId="{4B571838-F6F3-2C4B-A0D6-AD9998C61CD0}" destId="{E95A1489-411E-134F-A9A3-F20A29A80D6B}" srcOrd="0" destOrd="0" presId="urn:microsoft.com/office/officeart/2005/8/layout/gear1"/>
    <dgm:cxn modelId="{5DF48EE3-86A4-9846-A097-114FBD261DDB}" type="presParOf" srcId="{4B571838-F6F3-2C4B-A0D6-AD9998C61CD0}" destId="{73A82765-3024-EB4C-9D32-0980DCA43958}" srcOrd="1" destOrd="0" presId="urn:microsoft.com/office/officeart/2005/8/layout/gear1"/>
    <dgm:cxn modelId="{729840F2-751D-D34E-9AE6-D437A8E7B745}" type="presParOf" srcId="{4B571838-F6F3-2C4B-A0D6-AD9998C61CD0}" destId="{BFC14C92-BF13-CC4E-BD59-1F235D4AB80D}" srcOrd="2" destOrd="0" presId="urn:microsoft.com/office/officeart/2005/8/layout/gear1"/>
    <dgm:cxn modelId="{6FFA1E4C-1737-834E-979B-DCDDC1925237}" type="presParOf" srcId="{4B571838-F6F3-2C4B-A0D6-AD9998C61CD0}" destId="{E0567F56-034E-B344-80BC-EFC7A1DFEC0B}" srcOrd="3" destOrd="0" presId="urn:microsoft.com/office/officeart/2005/8/layout/gear1"/>
    <dgm:cxn modelId="{6AAA6175-35C7-BF4E-9AAD-115F70227C7C}" type="presParOf" srcId="{4B571838-F6F3-2C4B-A0D6-AD9998C61CD0}" destId="{CAD0EED7-68AB-3046-A1D1-DF90CA5717E2}" srcOrd="4" destOrd="0" presId="urn:microsoft.com/office/officeart/2005/8/layout/gear1"/>
    <dgm:cxn modelId="{2F11CBB0-0D47-3448-BE7B-66AD16ADABD9}" type="presParOf" srcId="{4B571838-F6F3-2C4B-A0D6-AD9998C61CD0}" destId="{86823D2E-7E7F-5945-A7F3-CDFFB2BBF7A2}" srcOrd="5" destOrd="0" presId="urn:microsoft.com/office/officeart/2005/8/layout/gear1"/>
    <dgm:cxn modelId="{5413E577-A763-984D-BE4B-A9BD924D2DA4}" type="presParOf" srcId="{4B571838-F6F3-2C4B-A0D6-AD9998C61CD0}" destId="{EB528EC8-A818-B340-928D-1C559354967C}" srcOrd="6" destOrd="0" presId="urn:microsoft.com/office/officeart/2005/8/layout/gear1"/>
    <dgm:cxn modelId="{5CA5CC7B-9E18-124F-AD48-9FC7D2906593}" type="presParOf" srcId="{4B571838-F6F3-2C4B-A0D6-AD9998C61CD0}" destId="{DBCB5AC2-0401-1645-9B1C-4B1A1BA1A5E4}" srcOrd="7" destOrd="0" presId="urn:microsoft.com/office/officeart/2005/8/layout/gear1"/>
    <dgm:cxn modelId="{FA6283DF-9E63-F54B-8CE0-646BCF3F1646}" type="presParOf" srcId="{4B571838-F6F3-2C4B-A0D6-AD9998C61CD0}" destId="{50B6BDCB-A648-6C42-8E00-D0E2D1CBBCC7}" srcOrd="8" destOrd="0" presId="urn:microsoft.com/office/officeart/2005/8/layout/gear1"/>
    <dgm:cxn modelId="{D2FCD2ED-5B9D-2242-91C9-7FDA1ABE44A1}" type="presParOf" srcId="{4B571838-F6F3-2C4B-A0D6-AD9998C61CD0}" destId="{B08B08A1-672C-0749-8B0E-D541FE41F16F}" srcOrd="9" destOrd="0" presId="urn:microsoft.com/office/officeart/2005/8/layout/gear1"/>
    <dgm:cxn modelId="{5E6B4A57-2E7F-FD49-86D3-BBA52BD221AD}" type="presParOf" srcId="{4B571838-F6F3-2C4B-A0D6-AD9998C61CD0}" destId="{2F7C73B5-1336-CC4E-879A-98292098CB89}" srcOrd="10" destOrd="0" presId="urn:microsoft.com/office/officeart/2005/8/layout/gear1"/>
    <dgm:cxn modelId="{768B270F-FF60-6C45-A767-9E6F23DE8FF8}" type="presParOf" srcId="{4B571838-F6F3-2C4B-A0D6-AD9998C61CD0}" destId="{F656D11B-201D-7740-AA9E-F23B7F21E378}" srcOrd="11" destOrd="0" presId="urn:microsoft.com/office/officeart/2005/8/layout/gear1"/>
    <dgm:cxn modelId="{49A369BD-FE3A-6C43-9434-40CA082866FB}" type="presParOf" srcId="{4B571838-F6F3-2C4B-A0D6-AD9998C61CD0}" destId="{983DE5D2-F1F6-5047-9734-A38FCA356DE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34E6FA7-A0A6-4A12-B720-26BA14A60D1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B1C7B4-2834-4AA5-B5E7-0F4343A34D84}">
      <dgm:prSet/>
      <dgm:spPr/>
      <dgm:t>
        <a:bodyPr/>
        <a:lstStyle/>
        <a:p>
          <a:r>
            <a:rPr lang="en-US" dirty="0"/>
            <a:t>Leasing has direct positive correlation with investment, GDP and value creation</a:t>
          </a:r>
        </a:p>
      </dgm:t>
    </dgm:pt>
    <dgm:pt modelId="{5C541D32-736D-4D2B-A5EA-E31F51A33E07}" type="parTrans" cxnId="{7A602EB1-2F98-401B-AC2C-856AD62EC1F1}">
      <dgm:prSet/>
      <dgm:spPr/>
      <dgm:t>
        <a:bodyPr/>
        <a:lstStyle/>
        <a:p>
          <a:endParaRPr lang="en-US"/>
        </a:p>
      </dgm:t>
    </dgm:pt>
    <dgm:pt modelId="{EE5FDCDD-B910-442E-92A9-4AC4AC396C27}" type="sibTrans" cxnId="{7A602EB1-2F98-401B-AC2C-856AD62EC1F1}">
      <dgm:prSet/>
      <dgm:spPr/>
      <dgm:t>
        <a:bodyPr/>
        <a:lstStyle/>
        <a:p>
          <a:endParaRPr lang="en-US"/>
        </a:p>
      </dgm:t>
    </dgm:pt>
    <dgm:pt modelId="{A685A323-0F7B-42EC-9F78-88990A8D076F}">
      <dgm:prSet/>
      <dgm:spPr/>
      <dgm:t>
        <a:bodyPr/>
        <a:lstStyle/>
        <a:p>
          <a:r>
            <a:rPr lang="en-US" dirty="0"/>
            <a:t>Leasing is not only the “product of best fit” for SMEs but for large companies, as well; comes with jobs creation, more consumer demand, multiplier effect. </a:t>
          </a:r>
        </a:p>
      </dgm:t>
    </dgm:pt>
    <dgm:pt modelId="{BBE9E97B-DDDD-404E-B658-E8B59BAD4EAD}" type="parTrans" cxnId="{28CC660C-62FC-4ED3-A236-BBA47C19CBB7}">
      <dgm:prSet/>
      <dgm:spPr/>
      <dgm:t>
        <a:bodyPr/>
        <a:lstStyle/>
        <a:p>
          <a:endParaRPr lang="en-US"/>
        </a:p>
      </dgm:t>
    </dgm:pt>
    <dgm:pt modelId="{100E9B34-25B2-453F-92C5-14C5AB99EE72}" type="sibTrans" cxnId="{28CC660C-62FC-4ED3-A236-BBA47C19CBB7}">
      <dgm:prSet/>
      <dgm:spPr/>
      <dgm:t>
        <a:bodyPr/>
        <a:lstStyle/>
        <a:p>
          <a:endParaRPr lang="en-US"/>
        </a:p>
      </dgm:t>
    </dgm:pt>
    <dgm:pt modelId="{7A8C1CF4-109B-4C38-BFC8-2D0429A36D69}">
      <dgm:prSet/>
      <dgm:spPr/>
      <dgm:t>
        <a:bodyPr/>
        <a:lstStyle/>
        <a:p>
          <a:r>
            <a:rPr lang="en-US" dirty="0"/>
            <a:t>Government can finance part of its CAPEX through operating leases</a:t>
          </a:r>
        </a:p>
      </dgm:t>
    </dgm:pt>
    <dgm:pt modelId="{3F096E93-BA94-4AF2-853E-4284E46DC372}" type="parTrans" cxnId="{57393C3B-26B0-4078-B3EE-B43729281363}">
      <dgm:prSet/>
      <dgm:spPr/>
      <dgm:t>
        <a:bodyPr/>
        <a:lstStyle/>
        <a:p>
          <a:endParaRPr lang="en-US"/>
        </a:p>
      </dgm:t>
    </dgm:pt>
    <dgm:pt modelId="{93A5C9E7-4516-4F74-9385-D251320638B6}" type="sibTrans" cxnId="{57393C3B-26B0-4078-B3EE-B43729281363}">
      <dgm:prSet/>
      <dgm:spPr/>
      <dgm:t>
        <a:bodyPr/>
        <a:lstStyle/>
        <a:p>
          <a:endParaRPr lang="en-US"/>
        </a:p>
      </dgm:t>
    </dgm:pt>
    <dgm:pt modelId="{80A3D731-FA48-4DFD-93BC-E6BF52F40801}">
      <dgm:prSet/>
      <dgm:spPr/>
      <dgm:t>
        <a:bodyPr/>
        <a:lstStyle/>
        <a:p>
          <a:r>
            <a:rPr lang="en-US" dirty="0"/>
            <a:t>Countries with strong local/internal markets should pursue import substitution strategies though leasing, improve competitiveness and then envisage to move into exports led growth.        </a:t>
          </a:r>
        </a:p>
      </dgm:t>
    </dgm:pt>
    <dgm:pt modelId="{D6294B48-4A21-4CD0-ADB1-CA76622DEC27}" type="parTrans" cxnId="{89174890-BD89-41F6-9A38-9A6A9383EEDA}">
      <dgm:prSet/>
      <dgm:spPr/>
      <dgm:t>
        <a:bodyPr/>
        <a:lstStyle/>
        <a:p>
          <a:endParaRPr lang="en-US"/>
        </a:p>
      </dgm:t>
    </dgm:pt>
    <dgm:pt modelId="{F6709F22-101C-4F63-98B3-CB6C20C27C87}" type="sibTrans" cxnId="{89174890-BD89-41F6-9A38-9A6A9383EEDA}">
      <dgm:prSet/>
      <dgm:spPr/>
      <dgm:t>
        <a:bodyPr/>
        <a:lstStyle/>
        <a:p>
          <a:endParaRPr lang="en-US"/>
        </a:p>
      </dgm:t>
    </dgm:pt>
    <dgm:pt modelId="{CF52978D-3547-2448-A212-73BD5367F188}" type="pres">
      <dgm:prSet presAssocID="{034E6FA7-A0A6-4A12-B720-26BA14A60D1C}" presName="linear" presStyleCnt="0">
        <dgm:presLayoutVars>
          <dgm:animLvl val="lvl"/>
          <dgm:resizeHandles val="exact"/>
        </dgm:presLayoutVars>
      </dgm:prSet>
      <dgm:spPr/>
    </dgm:pt>
    <dgm:pt modelId="{28A37CE1-C5A4-9748-AF12-2A714A4F3B82}" type="pres">
      <dgm:prSet presAssocID="{15B1C7B4-2834-4AA5-B5E7-0F4343A34D8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00B126D-B205-4E43-B1D5-2444F8D26329}" type="pres">
      <dgm:prSet presAssocID="{EE5FDCDD-B910-442E-92A9-4AC4AC396C27}" presName="spacer" presStyleCnt="0"/>
      <dgm:spPr/>
    </dgm:pt>
    <dgm:pt modelId="{8F028F92-0E12-3E4B-A2B4-F4C7ABE6635A}" type="pres">
      <dgm:prSet presAssocID="{A685A323-0F7B-42EC-9F78-88990A8D076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4A94572-F109-BF44-9C87-D6AE4F8F49CF}" type="pres">
      <dgm:prSet presAssocID="{100E9B34-25B2-453F-92C5-14C5AB99EE72}" presName="spacer" presStyleCnt="0"/>
      <dgm:spPr/>
    </dgm:pt>
    <dgm:pt modelId="{2D792D5A-1DA3-FB47-8948-666C61E986BB}" type="pres">
      <dgm:prSet presAssocID="{7A8C1CF4-109B-4C38-BFC8-2D0429A36D6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3518459-1BEC-794B-9F08-6A9E72CB5F1F}" type="pres">
      <dgm:prSet presAssocID="{93A5C9E7-4516-4F74-9385-D251320638B6}" presName="spacer" presStyleCnt="0"/>
      <dgm:spPr/>
    </dgm:pt>
    <dgm:pt modelId="{E80618F1-CB0F-2C44-B5EE-B94B0B0A00A1}" type="pres">
      <dgm:prSet presAssocID="{80A3D731-FA48-4DFD-93BC-E6BF52F4080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6298108-FE92-FF4D-BFE5-57DDFF6DFEDD}" type="presOf" srcId="{7A8C1CF4-109B-4C38-BFC8-2D0429A36D69}" destId="{2D792D5A-1DA3-FB47-8948-666C61E986BB}" srcOrd="0" destOrd="0" presId="urn:microsoft.com/office/officeart/2005/8/layout/vList2"/>
    <dgm:cxn modelId="{28CC660C-62FC-4ED3-A236-BBA47C19CBB7}" srcId="{034E6FA7-A0A6-4A12-B720-26BA14A60D1C}" destId="{A685A323-0F7B-42EC-9F78-88990A8D076F}" srcOrd="1" destOrd="0" parTransId="{BBE9E97B-DDDD-404E-B658-E8B59BAD4EAD}" sibTransId="{100E9B34-25B2-453F-92C5-14C5AB99EE72}"/>
    <dgm:cxn modelId="{546B7B1B-B3F1-184A-A56E-3C246ABCD888}" type="presOf" srcId="{A685A323-0F7B-42EC-9F78-88990A8D076F}" destId="{8F028F92-0E12-3E4B-A2B4-F4C7ABE6635A}" srcOrd="0" destOrd="0" presId="urn:microsoft.com/office/officeart/2005/8/layout/vList2"/>
    <dgm:cxn modelId="{AC5DCD1F-6BEC-014C-B51F-2A6F44FF656A}" type="presOf" srcId="{034E6FA7-A0A6-4A12-B720-26BA14A60D1C}" destId="{CF52978D-3547-2448-A212-73BD5367F188}" srcOrd="0" destOrd="0" presId="urn:microsoft.com/office/officeart/2005/8/layout/vList2"/>
    <dgm:cxn modelId="{63AB2328-AA47-8B4B-933D-5EB19AE0AB14}" type="presOf" srcId="{80A3D731-FA48-4DFD-93BC-E6BF52F40801}" destId="{E80618F1-CB0F-2C44-B5EE-B94B0B0A00A1}" srcOrd="0" destOrd="0" presId="urn:microsoft.com/office/officeart/2005/8/layout/vList2"/>
    <dgm:cxn modelId="{57393C3B-26B0-4078-B3EE-B43729281363}" srcId="{034E6FA7-A0A6-4A12-B720-26BA14A60D1C}" destId="{7A8C1CF4-109B-4C38-BFC8-2D0429A36D69}" srcOrd="2" destOrd="0" parTransId="{3F096E93-BA94-4AF2-853E-4284E46DC372}" sibTransId="{93A5C9E7-4516-4F74-9385-D251320638B6}"/>
    <dgm:cxn modelId="{E5389F57-B517-204E-AB05-60707C53F744}" type="presOf" srcId="{15B1C7B4-2834-4AA5-B5E7-0F4343A34D84}" destId="{28A37CE1-C5A4-9748-AF12-2A714A4F3B82}" srcOrd="0" destOrd="0" presId="urn:microsoft.com/office/officeart/2005/8/layout/vList2"/>
    <dgm:cxn modelId="{89174890-BD89-41F6-9A38-9A6A9383EEDA}" srcId="{034E6FA7-A0A6-4A12-B720-26BA14A60D1C}" destId="{80A3D731-FA48-4DFD-93BC-E6BF52F40801}" srcOrd="3" destOrd="0" parTransId="{D6294B48-4A21-4CD0-ADB1-CA76622DEC27}" sibTransId="{F6709F22-101C-4F63-98B3-CB6C20C27C87}"/>
    <dgm:cxn modelId="{7A602EB1-2F98-401B-AC2C-856AD62EC1F1}" srcId="{034E6FA7-A0A6-4A12-B720-26BA14A60D1C}" destId="{15B1C7B4-2834-4AA5-B5E7-0F4343A34D84}" srcOrd="0" destOrd="0" parTransId="{5C541D32-736D-4D2B-A5EA-E31F51A33E07}" sibTransId="{EE5FDCDD-B910-442E-92A9-4AC4AC396C27}"/>
    <dgm:cxn modelId="{E0949088-7DB5-2A48-88F4-3B123A705323}" type="presParOf" srcId="{CF52978D-3547-2448-A212-73BD5367F188}" destId="{28A37CE1-C5A4-9748-AF12-2A714A4F3B82}" srcOrd="0" destOrd="0" presId="urn:microsoft.com/office/officeart/2005/8/layout/vList2"/>
    <dgm:cxn modelId="{CBBB3877-F5EB-6248-941C-A9D16D378549}" type="presParOf" srcId="{CF52978D-3547-2448-A212-73BD5367F188}" destId="{700B126D-B205-4E43-B1D5-2444F8D26329}" srcOrd="1" destOrd="0" presId="urn:microsoft.com/office/officeart/2005/8/layout/vList2"/>
    <dgm:cxn modelId="{831BE59C-093F-EC4F-A478-C1F316509809}" type="presParOf" srcId="{CF52978D-3547-2448-A212-73BD5367F188}" destId="{8F028F92-0E12-3E4B-A2B4-F4C7ABE6635A}" srcOrd="2" destOrd="0" presId="urn:microsoft.com/office/officeart/2005/8/layout/vList2"/>
    <dgm:cxn modelId="{EE74EF0A-3FA7-9342-9795-37FC3169F8AA}" type="presParOf" srcId="{CF52978D-3547-2448-A212-73BD5367F188}" destId="{44A94572-F109-BF44-9C87-D6AE4F8F49CF}" srcOrd="3" destOrd="0" presId="urn:microsoft.com/office/officeart/2005/8/layout/vList2"/>
    <dgm:cxn modelId="{9BA97B40-C59B-C549-B515-4EA4DA57E661}" type="presParOf" srcId="{CF52978D-3547-2448-A212-73BD5367F188}" destId="{2D792D5A-1DA3-FB47-8948-666C61E986BB}" srcOrd="4" destOrd="0" presId="urn:microsoft.com/office/officeart/2005/8/layout/vList2"/>
    <dgm:cxn modelId="{3CEB28F5-719E-9A46-A940-FDB3B4B25094}" type="presParOf" srcId="{CF52978D-3547-2448-A212-73BD5367F188}" destId="{F3518459-1BEC-794B-9F08-6A9E72CB5F1F}" srcOrd="5" destOrd="0" presId="urn:microsoft.com/office/officeart/2005/8/layout/vList2"/>
    <dgm:cxn modelId="{916DBEA8-D1AE-1744-94E0-AE59FF2FE11C}" type="presParOf" srcId="{CF52978D-3547-2448-A212-73BD5367F188}" destId="{E80618F1-CB0F-2C44-B5EE-B94B0B0A00A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998141-9060-D243-9ABE-CBCB09A7F247}">
      <dsp:nvSpPr>
        <dsp:cNvPr id="0" name=""/>
        <dsp:cNvSpPr/>
      </dsp:nvSpPr>
      <dsp:spPr>
        <a:xfrm>
          <a:off x="0" y="78669"/>
          <a:ext cx="10515600" cy="994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Founder and CEO of Infinite Capital, a boutique Leasing Advisory Firm operating out of Toronto, Canada</a:t>
          </a:r>
        </a:p>
      </dsp:txBody>
      <dsp:txXfrm>
        <a:off x="48547" y="127216"/>
        <a:ext cx="10418506" cy="897406"/>
      </dsp:txXfrm>
    </dsp:sp>
    <dsp:sp modelId="{96B8698D-1FEB-B840-8D87-26F36FBAF7B8}">
      <dsp:nvSpPr>
        <dsp:cNvPr id="0" name=""/>
        <dsp:cNvSpPr/>
      </dsp:nvSpPr>
      <dsp:spPr>
        <a:xfrm>
          <a:off x="0" y="1145169"/>
          <a:ext cx="10515600" cy="994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35+ years of Banking cum Leasing expertise, within Mauritius, Sub-Saharan Africa and Canada</a:t>
          </a:r>
        </a:p>
      </dsp:txBody>
      <dsp:txXfrm>
        <a:off x="48547" y="1193716"/>
        <a:ext cx="10418506" cy="897406"/>
      </dsp:txXfrm>
    </dsp:sp>
    <dsp:sp modelId="{4BB33E0B-A5AE-3F49-B494-5B63DD72F99F}">
      <dsp:nvSpPr>
        <dsp:cNvPr id="0" name=""/>
        <dsp:cNvSpPr/>
      </dsp:nvSpPr>
      <dsp:spPr>
        <a:xfrm>
          <a:off x="0" y="2211669"/>
          <a:ext cx="10515600" cy="994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Carried out leasing assignments in a dozen Sub-Saharan African countries</a:t>
          </a:r>
        </a:p>
      </dsp:txBody>
      <dsp:txXfrm>
        <a:off x="48547" y="2260216"/>
        <a:ext cx="10418506" cy="897406"/>
      </dsp:txXfrm>
    </dsp:sp>
    <dsp:sp modelId="{F5BE5DF4-2366-BC48-8B7E-FAC871E695D2}">
      <dsp:nvSpPr>
        <dsp:cNvPr id="0" name=""/>
        <dsp:cNvSpPr/>
      </dsp:nvSpPr>
      <dsp:spPr>
        <a:xfrm>
          <a:off x="0" y="3278169"/>
          <a:ext cx="10515600" cy="994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Intermittent contributor to World Leasing Yearbook since 2009        </a:t>
          </a:r>
        </a:p>
      </dsp:txBody>
      <dsp:txXfrm>
        <a:off x="48547" y="3326716"/>
        <a:ext cx="10418506" cy="8974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2F2BBB-029F-7C46-A8D6-C2BD9F9BE09D}">
      <dsp:nvSpPr>
        <dsp:cNvPr id="0" name=""/>
        <dsp:cNvSpPr/>
      </dsp:nvSpPr>
      <dsp:spPr>
        <a:xfrm>
          <a:off x="0" y="41742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8D7A99-F7B5-8E4D-9AC6-2DECF8A8D539}">
      <dsp:nvSpPr>
        <dsp:cNvPr id="0" name=""/>
        <dsp:cNvSpPr/>
      </dsp:nvSpPr>
      <dsp:spPr>
        <a:xfrm>
          <a:off x="525780" y="63189"/>
          <a:ext cx="7360920" cy="7084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Global and Regional Significance of Leasing</a:t>
          </a:r>
        </a:p>
      </dsp:txBody>
      <dsp:txXfrm>
        <a:off x="560365" y="97774"/>
        <a:ext cx="7291750" cy="639310"/>
      </dsp:txXfrm>
    </dsp:sp>
    <dsp:sp modelId="{813C1CAB-0CC3-FC4D-AFF7-F326843E3338}">
      <dsp:nvSpPr>
        <dsp:cNvPr id="0" name=""/>
        <dsp:cNvSpPr/>
      </dsp:nvSpPr>
      <dsp:spPr>
        <a:xfrm>
          <a:off x="0" y="150606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F380D9-E98B-5E46-BDAB-D59B09BB7637}">
      <dsp:nvSpPr>
        <dsp:cNvPr id="0" name=""/>
        <dsp:cNvSpPr/>
      </dsp:nvSpPr>
      <dsp:spPr>
        <a:xfrm>
          <a:off x="525780" y="1151829"/>
          <a:ext cx="7360920" cy="70848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Leasing Penetration</a:t>
          </a:r>
        </a:p>
      </dsp:txBody>
      <dsp:txXfrm>
        <a:off x="560365" y="1186414"/>
        <a:ext cx="7291750" cy="639310"/>
      </dsp:txXfrm>
    </dsp:sp>
    <dsp:sp modelId="{160E0FE5-9D3D-5E47-818B-9091D984E467}">
      <dsp:nvSpPr>
        <dsp:cNvPr id="0" name=""/>
        <dsp:cNvSpPr/>
      </dsp:nvSpPr>
      <dsp:spPr>
        <a:xfrm>
          <a:off x="0" y="259470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2B4F35-E118-3D4E-A5F9-6C7A58F36044}">
      <dsp:nvSpPr>
        <dsp:cNvPr id="0" name=""/>
        <dsp:cNvSpPr/>
      </dsp:nvSpPr>
      <dsp:spPr>
        <a:xfrm>
          <a:off x="525780" y="2240469"/>
          <a:ext cx="7360920" cy="70848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Leasing and Economic Development</a:t>
          </a:r>
        </a:p>
      </dsp:txBody>
      <dsp:txXfrm>
        <a:off x="560365" y="2275054"/>
        <a:ext cx="7291750" cy="639310"/>
      </dsp:txXfrm>
    </dsp:sp>
    <dsp:sp modelId="{8698BEB7-F2A2-404C-A9AB-AC9B31D9AE2C}">
      <dsp:nvSpPr>
        <dsp:cNvPr id="0" name=""/>
        <dsp:cNvSpPr/>
      </dsp:nvSpPr>
      <dsp:spPr>
        <a:xfrm>
          <a:off x="0" y="368334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4B67E9-B32D-F944-A151-5DD787F47B36}">
      <dsp:nvSpPr>
        <dsp:cNvPr id="0" name=""/>
        <dsp:cNvSpPr/>
      </dsp:nvSpPr>
      <dsp:spPr>
        <a:xfrm>
          <a:off x="525780" y="3329109"/>
          <a:ext cx="7360920" cy="7084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Leasing Ecosystem-Key Drivers of Growth</a:t>
          </a:r>
        </a:p>
      </dsp:txBody>
      <dsp:txXfrm>
        <a:off x="560365" y="3363694"/>
        <a:ext cx="7291750" cy="639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2B8AF7-1C3A-B345-BAD5-51FE5770D350}">
      <dsp:nvSpPr>
        <dsp:cNvPr id="0" name=""/>
        <dsp:cNvSpPr/>
      </dsp:nvSpPr>
      <dsp:spPr>
        <a:xfrm>
          <a:off x="2434109" y="1546048"/>
          <a:ext cx="1275005" cy="1259241"/>
        </a:xfrm>
        <a:prstGeom prst="ellipse">
          <a:avLst/>
        </a:prstGeom>
        <a:solidFill>
          <a:srgbClr val="BE3EF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Leasing</a:t>
          </a:r>
        </a:p>
      </dsp:txBody>
      <dsp:txXfrm>
        <a:off x="2620829" y="1730460"/>
        <a:ext cx="901565" cy="890417"/>
      </dsp:txXfrm>
    </dsp:sp>
    <dsp:sp modelId="{A26C7E4B-8297-A349-9B5D-4AC756626147}">
      <dsp:nvSpPr>
        <dsp:cNvPr id="0" name=""/>
        <dsp:cNvSpPr/>
      </dsp:nvSpPr>
      <dsp:spPr>
        <a:xfrm rot="16200000">
          <a:off x="2997179" y="1267040"/>
          <a:ext cx="148865" cy="2855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</dsp:txBody>
      <dsp:txXfrm>
        <a:off x="3019509" y="1346483"/>
        <a:ext cx="104206" cy="171337"/>
      </dsp:txXfrm>
    </dsp:sp>
    <dsp:sp modelId="{F7DAD8CC-4017-0B40-92BB-D6D9D8C11311}">
      <dsp:nvSpPr>
        <dsp:cNvPr id="0" name=""/>
        <dsp:cNvSpPr/>
      </dsp:nvSpPr>
      <dsp:spPr>
        <a:xfrm>
          <a:off x="2440051" y="2048"/>
          <a:ext cx="1263121" cy="1263121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Consumption</a:t>
          </a:r>
        </a:p>
      </dsp:txBody>
      <dsp:txXfrm>
        <a:off x="2625031" y="187028"/>
        <a:ext cx="893161" cy="893161"/>
      </dsp:txXfrm>
    </dsp:sp>
    <dsp:sp modelId="{506567DF-62C6-A14B-8E76-DF8FB701ACAB}">
      <dsp:nvSpPr>
        <dsp:cNvPr id="0" name=""/>
        <dsp:cNvSpPr/>
      </dsp:nvSpPr>
      <dsp:spPr>
        <a:xfrm>
          <a:off x="3769173" y="2032887"/>
          <a:ext cx="144687" cy="2855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</dsp:txBody>
      <dsp:txXfrm>
        <a:off x="3769173" y="2090000"/>
        <a:ext cx="101281" cy="171337"/>
      </dsp:txXfrm>
    </dsp:sp>
    <dsp:sp modelId="{2E188ED3-E2DA-6247-89DF-A286CB34628A}">
      <dsp:nvSpPr>
        <dsp:cNvPr id="0" name=""/>
        <dsp:cNvSpPr/>
      </dsp:nvSpPr>
      <dsp:spPr>
        <a:xfrm>
          <a:off x="3982110" y="1544108"/>
          <a:ext cx="1263121" cy="1263121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Government Expenditure (military, police, emergency, firefighting, waste collection, medical services </a:t>
          </a:r>
        </a:p>
      </dsp:txBody>
      <dsp:txXfrm>
        <a:off x="4167090" y="1729088"/>
        <a:ext cx="893161" cy="893161"/>
      </dsp:txXfrm>
    </dsp:sp>
    <dsp:sp modelId="{E792CBB1-7026-1B46-B4A6-D33624FAFD51}">
      <dsp:nvSpPr>
        <dsp:cNvPr id="0" name=""/>
        <dsp:cNvSpPr/>
      </dsp:nvSpPr>
      <dsp:spPr>
        <a:xfrm rot="5400000">
          <a:off x="2997179" y="2798733"/>
          <a:ext cx="148865" cy="2855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</dsp:txBody>
      <dsp:txXfrm>
        <a:off x="3019509" y="2833517"/>
        <a:ext cx="104206" cy="171337"/>
      </dsp:txXfrm>
    </dsp:sp>
    <dsp:sp modelId="{8F15DDD2-DBDC-1B4E-9862-275AEF3AA89B}">
      <dsp:nvSpPr>
        <dsp:cNvPr id="0" name=""/>
        <dsp:cNvSpPr/>
      </dsp:nvSpPr>
      <dsp:spPr>
        <a:xfrm>
          <a:off x="2440051" y="3086167"/>
          <a:ext cx="1263121" cy="1263121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Public (infrastructure) and Private Sector Investment (GDFCF)</a:t>
          </a:r>
        </a:p>
      </dsp:txBody>
      <dsp:txXfrm>
        <a:off x="2625031" y="3271147"/>
        <a:ext cx="893161" cy="893161"/>
      </dsp:txXfrm>
    </dsp:sp>
    <dsp:sp modelId="{B5C5F035-4DC9-824A-9CF2-CB260DF961E7}">
      <dsp:nvSpPr>
        <dsp:cNvPr id="0" name=""/>
        <dsp:cNvSpPr/>
      </dsp:nvSpPr>
      <dsp:spPr>
        <a:xfrm rot="10800000">
          <a:off x="2229362" y="2032887"/>
          <a:ext cx="144687" cy="2855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</dsp:txBody>
      <dsp:txXfrm rot="10800000">
        <a:off x="2272768" y="2090000"/>
        <a:ext cx="101281" cy="171337"/>
      </dsp:txXfrm>
    </dsp:sp>
    <dsp:sp modelId="{2CF289CD-FD35-CF48-9EA2-C091A63BBD12}">
      <dsp:nvSpPr>
        <dsp:cNvPr id="0" name=""/>
        <dsp:cNvSpPr/>
      </dsp:nvSpPr>
      <dsp:spPr>
        <a:xfrm>
          <a:off x="897991" y="1544108"/>
          <a:ext cx="1263121" cy="1263121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International trade (x-m)</a:t>
          </a:r>
        </a:p>
      </dsp:txBody>
      <dsp:txXfrm>
        <a:off x="1082971" y="1729088"/>
        <a:ext cx="893161" cy="8931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5A1489-411E-134F-A9A3-F20A29A80D6B}">
      <dsp:nvSpPr>
        <dsp:cNvPr id="0" name=""/>
        <dsp:cNvSpPr/>
      </dsp:nvSpPr>
      <dsp:spPr>
        <a:xfrm>
          <a:off x="5004867" y="2276390"/>
          <a:ext cx="2782254" cy="2782254"/>
        </a:xfrm>
        <a:prstGeom prst="gear9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Lessee (Awareness and Product Knowledge)</a:t>
          </a:r>
        </a:p>
      </dsp:txBody>
      <dsp:txXfrm>
        <a:off x="5564224" y="2928120"/>
        <a:ext cx="1663540" cy="1430136"/>
      </dsp:txXfrm>
    </dsp:sp>
    <dsp:sp modelId="{E0567F56-034E-B344-80BC-EFC7A1DFEC0B}">
      <dsp:nvSpPr>
        <dsp:cNvPr id="0" name=""/>
        <dsp:cNvSpPr/>
      </dsp:nvSpPr>
      <dsp:spPr>
        <a:xfrm>
          <a:off x="3386101" y="1618766"/>
          <a:ext cx="2023458" cy="2023458"/>
        </a:xfrm>
        <a:prstGeom prst="gear6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Supplier (Reliance on Leasing)</a:t>
          </a:r>
        </a:p>
      </dsp:txBody>
      <dsp:txXfrm>
        <a:off x="3895513" y="2131256"/>
        <a:ext cx="1004634" cy="998478"/>
      </dsp:txXfrm>
    </dsp:sp>
    <dsp:sp modelId="{EB528EC8-A818-B340-928D-1C559354967C}">
      <dsp:nvSpPr>
        <dsp:cNvPr id="0" name=""/>
        <dsp:cNvSpPr/>
      </dsp:nvSpPr>
      <dsp:spPr>
        <a:xfrm rot="20700000">
          <a:off x="4519444" y="222786"/>
          <a:ext cx="1982575" cy="1982575"/>
        </a:xfrm>
        <a:prstGeom prst="gear6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Lessor (Rivalry can competition)</a:t>
          </a:r>
        </a:p>
      </dsp:txBody>
      <dsp:txXfrm rot="-20700000">
        <a:off x="4954281" y="657623"/>
        <a:ext cx="1112901" cy="1112901"/>
      </dsp:txXfrm>
    </dsp:sp>
    <dsp:sp modelId="{2F7C73B5-1336-CC4E-879A-98292098CB89}">
      <dsp:nvSpPr>
        <dsp:cNvPr id="0" name=""/>
        <dsp:cNvSpPr/>
      </dsp:nvSpPr>
      <dsp:spPr>
        <a:xfrm>
          <a:off x="4725749" y="923495"/>
          <a:ext cx="3561286" cy="3561286"/>
        </a:xfrm>
        <a:prstGeom prst="circularArrow">
          <a:avLst>
            <a:gd name="adj1" fmla="val 4688"/>
            <a:gd name="adj2" fmla="val 299029"/>
            <a:gd name="adj3" fmla="val 2533549"/>
            <a:gd name="adj4" fmla="val 15824325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56D11B-201D-7740-AA9E-F23B7F21E378}">
      <dsp:nvSpPr>
        <dsp:cNvPr id="0" name=""/>
        <dsp:cNvSpPr/>
      </dsp:nvSpPr>
      <dsp:spPr>
        <a:xfrm>
          <a:off x="3027750" y="1167342"/>
          <a:ext cx="2587496" cy="258749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3DE5D2-F1F6-5047-9734-A38FCA356DE7}">
      <dsp:nvSpPr>
        <dsp:cNvPr id="0" name=""/>
        <dsp:cNvSpPr/>
      </dsp:nvSpPr>
      <dsp:spPr>
        <a:xfrm>
          <a:off x="4060854" y="-215181"/>
          <a:ext cx="2789842" cy="278984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A37CE1-C5A4-9748-AF12-2A714A4F3B82}">
      <dsp:nvSpPr>
        <dsp:cNvPr id="0" name=""/>
        <dsp:cNvSpPr/>
      </dsp:nvSpPr>
      <dsp:spPr>
        <a:xfrm>
          <a:off x="0" y="416492"/>
          <a:ext cx="10515600" cy="8342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Leasing has direct positive correlation with investment, GDP and value creation</a:t>
          </a:r>
        </a:p>
      </dsp:txBody>
      <dsp:txXfrm>
        <a:off x="40724" y="457216"/>
        <a:ext cx="10434152" cy="752780"/>
      </dsp:txXfrm>
    </dsp:sp>
    <dsp:sp modelId="{8F028F92-0E12-3E4B-A2B4-F4C7ABE6635A}">
      <dsp:nvSpPr>
        <dsp:cNvPr id="0" name=""/>
        <dsp:cNvSpPr/>
      </dsp:nvSpPr>
      <dsp:spPr>
        <a:xfrm>
          <a:off x="0" y="1311200"/>
          <a:ext cx="10515600" cy="8342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Leasing is not only the “product of best fit” for SMEs but for large companies, as well; comes with jobs creation, more consumer demand, multiplier effect. </a:t>
          </a:r>
        </a:p>
      </dsp:txBody>
      <dsp:txXfrm>
        <a:off x="40724" y="1351924"/>
        <a:ext cx="10434152" cy="752780"/>
      </dsp:txXfrm>
    </dsp:sp>
    <dsp:sp modelId="{2D792D5A-1DA3-FB47-8948-666C61E986BB}">
      <dsp:nvSpPr>
        <dsp:cNvPr id="0" name=""/>
        <dsp:cNvSpPr/>
      </dsp:nvSpPr>
      <dsp:spPr>
        <a:xfrm>
          <a:off x="0" y="2205909"/>
          <a:ext cx="10515600" cy="8342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Government can finance part of its CAPEX through operating leases</a:t>
          </a:r>
        </a:p>
      </dsp:txBody>
      <dsp:txXfrm>
        <a:off x="40724" y="2246633"/>
        <a:ext cx="10434152" cy="752780"/>
      </dsp:txXfrm>
    </dsp:sp>
    <dsp:sp modelId="{E80618F1-CB0F-2C44-B5EE-B94B0B0A00A1}">
      <dsp:nvSpPr>
        <dsp:cNvPr id="0" name=""/>
        <dsp:cNvSpPr/>
      </dsp:nvSpPr>
      <dsp:spPr>
        <a:xfrm>
          <a:off x="0" y="3100617"/>
          <a:ext cx="10515600" cy="8342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Countries with strong local/internal markets should pursue import substitution strategies though leasing, improve competitiveness and then envisage to move into exports led growth.        </a:t>
          </a:r>
        </a:p>
      </dsp:txBody>
      <dsp:txXfrm>
        <a:off x="40724" y="3141341"/>
        <a:ext cx="10434152" cy="752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0.92825</cdr:x>
      <cdr:y>0.8266</cdr:y>
    </cdr:from>
    <cdr:to>
      <cdr:x>1</cdr:x>
      <cdr:y>1</cdr:y>
    </cdr:to>
    <cdr:pic>
      <cdr:nvPicPr>
        <cdr:cNvPr id="2" name="Picture 1" descr="A picture containing graphical user interface&#10;&#10;Description automatically generated">
          <a:extLst xmlns:a="http://schemas.openxmlformats.org/drawingml/2006/main">
            <a:ext uri="{FF2B5EF4-FFF2-40B4-BE49-F238E27FC236}">
              <a16:creationId xmlns:a16="http://schemas.microsoft.com/office/drawing/2014/main" id="{DFB25133-8E7D-3041-85EE-80D7B107C23D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1364256" y="5936128"/>
          <a:ext cx="754529" cy="754529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0.92825</cdr:x>
      <cdr:y>0.8266</cdr:y>
    </cdr:from>
    <cdr:to>
      <cdr:x>1</cdr:x>
      <cdr:y>1</cdr:y>
    </cdr:to>
    <cdr:pic>
      <cdr:nvPicPr>
        <cdr:cNvPr id="2" name="Picture 1" descr="A picture containing graphical user interface&#10;&#10;Description automatically generated">
          <a:extLst xmlns:a="http://schemas.openxmlformats.org/drawingml/2006/main">
            <a:ext uri="{FF2B5EF4-FFF2-40B4-BE49-F238E27FC236}">
              <a16:creationId xmlns:a16="http://schemas.microsoft.com/office/drawing/2014/main" id="{DFB25133-8E7D-3041-85EE-80D7B107C23D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1364256" y="5936128"/>
          <a:ext cx="754529" cy="754529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0.92825</cdr:x>
      <cdr:y>0.8266</cdr:y>
    </cdr:from>
    <cdr:to>
      <cdr:x>1</cdr:x>
      <cdr:y>1</cdr:y>
    </cdr:to>
    <cdr:pic>
      <cdr:nvPicPr>
        <cdr:cNvPr id="2" name="Picture 1" descr="A picture containing graphical user interface&#10;&#10;Description automatically generated">
          <a:extLst xmlns:a="http://schemas.openxmlformats.org/drawingml/2006/main">
            <a:ext uri="{FF2B5EF4-FFF2-40B4-BE49-F238E27FC236}">
              <a16:creationId xmlns:a16="http://schemas.microsoft.com/office/drawing/2014/main" id="{DFB25133-8E7D-3041-85EE-80D7B107C23D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1364256" y="5936128"/>
          <a:ext cx="754529" cy="754529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B72-061B-454F-B7DA-9E6134AE82AF}" type="datetimeFigureOut">
              <a:rPr lang="en-US" smtClean="0"/>
              <a:t>11/12/21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5BE36-9D95-EF46-ADE9-7AA675D7A1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032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5BE36-9D95-EF46-ADE9-7AA675D7A19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866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5BE36-9D95-EF46-ADE9-7AA675D7A19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604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5BE36-9D95-EF46-ADE9-7AA675D7A19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07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2B50-C990-7040-AD59-751CCF330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161E05-6467-7B46-ACBD-E79F9C4CEC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1D341-F403-0D45-9732-CE65DB11B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4492-553A-7F4A-9745-93DDA941B41B}" type="datetimeFigureOut">
              <a:rPr lang="en-US" smtClean="0"/>
              <a:t>11/12/21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BDB2A-6373-804A-A6C9-8591F27AC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04D21-7144-9A40-8A6B-091D527D9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3852-99B0-8E47-9DDA-0E720E8436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52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58B00-89AF-664D-912F-533DCF563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432686-CBAC-3042-B78C-0901AC17DD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8FD02-4BFE-2149-972B-8B35D86D6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4492-553A-7F4A-9745-93DDA941B41B}" type="datetimeFigureOut">
              <a:rPr lang="en-US" smtClean="0"/>
              <a:t>11/12/21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B0485-AC0A-1445-A695-2D9ED590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E047B-A5CB-D545-840C-B1CA6597D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3852-99B0-8E47-9DDA-0E720E8436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8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00D125-C8BE-F44D-BEBA-911F9A1FAA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7166FF-7C14-8845-9D4E-43AB6BBD4C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4981B-B244-4546-A87A-C1B96770A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4492-553A-7F4A-9745-93DDA941B41B}" type="datetimeFigureOut">
              <a:rPr lang="en-US" smtClean="0"/>
              <a:t>11/12/21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FFC19-0C83-3A4A-A54D-4945F8D94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B5917-F840-3749-9F3B-519EEFFAE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3852-99B0-8E47-9DDA-0E720E8436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99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117E7-36A4-9942-B883-81FD95D6E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435D6-BD0D-454D-B73D-C29A55883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A5699-F4FD-024B-8EA7-EDF7520AE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4492-553A-7F4A-9745-93DDA941B41B}" type="datetimeFigureOut">
              <a:rPr lang="en-US" smtClean="0"/>
              <a:t>11/12/21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D495D-D662-C14D-AB39-7F7903A9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9587F-21C9-3240-9570-5718EC7F7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3852-99B0-8E47-9DDA-0E720E8436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20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2D458-F755-2841-889D-CBA0FF63B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98C9BB-C5DA-F94B-81D3-C1BCE0AFE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CA0A8-4E43-1D41-8B7A-1CD854E81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4492-553A-7F4A-9745-93DDA941B41B}" type="datetimeFigureOut">
              <a:rPr lang="en-US" smtClean="0"/>
              <a:t>11/12/21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0EF71-4556-7744-8109-3FC4ACCAA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01582-8F17-9D42-B218-383882085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3852-99B0-8E47-9DDA-0E720E8436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880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DC56-B1AC-0041-9D5D-A47F2168A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27A1E-5064-604E-B996-8E65A92B00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9803B-1E08-CA4C-B220-53858AFC0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0D3888-81D9-DE4A-93B3-8A2317E3B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4492-553A-7F4A-9745-93DDA941B41B}" type="datetimeFigureOut">
              <a:rPr lang="en-US" smtClean="0"/>
              <a:t>11/12/21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919A0C-564E-A243-A101-B9FC4EC28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4F20C9-53EE-CA4F-8339-B6563F21F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3852-99B0-8E47-9DDA-0E720E8436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8965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07447-0615-E54F-A30D-B2B319B2E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A433CC-8ED5-6846-B005-70F6DF2F1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2C7646-E080-C042-848F-0347E2E24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677EAD-483E-D640-99B7-E72988BBB7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7845B3-E92C-C74F-9B48-B79BE08DA4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BF05B1-F87F-6A44-8D2E-4CD28D362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4492-553A-7F4A-9745-93DDA941B41B}" type="datetimeFigureOut">
              <a:rPr lang="en-US" smtClean="0"/>
              <a:t>11/12/21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37057E-557C-2841-AC4D-2C2B7C110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DFE7C8-858D-874B-B13F-49B4F7C80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3852-99B0-8E47-9DDA-0E720E8436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0494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8A8C9-17AA-AC4F-B9BA-A90F92FFF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194ECF-4060-204D-BA4D-D7B851D19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4492-553A-7F4A-9745-93DDA941B41B}" type="datetimeFigureOut">
              <a:rPr lang="en-US" smtClean="0"/>
              <a:t>11/12/21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D0DA7F-C340-7D41-93DA-B5C725E25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61049C-E93C-084A-B320-C9407C23F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3852-99B0-8E47-9DDA-0E720E8436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174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3F5974-7E53-3349-8EFD-36648B495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4492-553A-7F4A-9745-93DDA941B41B}" type="datetimeFigureOut">
              <a:rPr lang="en-US" smtClean="0"/>
              <a:t>11/12/21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4465CD-F397-2E46-A701-319576588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CE2968-CC28-0444-B5CF-398A0F7D8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3852-99B0-8E47-9DDA-0E720E8436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59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CD9E0-7103-B642-98F6-75230B455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A0849-4E63-A540-AB45-F5326D738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D7240C-913A-4940-A243-3E94AF2AF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1EC094-796E-BD49-A8C7-FC82E917D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4492-553A-7F4A-9745-93DDA941B41B}" type="datetimeFigureOut">
              <a:rPr lang="en-US" smtClean="0"/>
              <a:t>11/12/21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262F9A-80B0-FD40-8188-759B7CCAD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B015BC-8E37-8E4A-9ABF-B37FB1645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3852-99B0-8E47-9DDA-0E720E8436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7333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A2E91-F788-A743-AC1C-721B445AE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CA3C74-093E-F142-A5AA-318284E3A4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D1F9B0-A68E-3548-AD9C-94D11711E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8A07BE-634E-314C-A571-0ABC336B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4492-553A-7F4A-9745-93DDA941B41B}" type="datetimeFigureOut">
              <a:rPr lang="en-US" smtClean="0"/>
              <a:t>11/12/21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46657F-5F2F-5947-BE1C-A2C6CE3C0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9478F1-6FE2-F547-AB7B-0DE07A44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3852-99B0-8E47-9DDA-0E720E8436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79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BF29A7-7DAB-634C-94B5-5039C4D11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05024C-2093-3948-9B6A-B70399E2F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DE0C0-46D5-B244-9BDB-9763111C6B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14492-553A-7F4A-9745-93DDA941B41B}" type="datetimeFigureOut">
              <a:rPr lang="en-US" smtClean="0"/>
              <a:t>11/12/21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138CE-3A06-DE4E-BEBE-98E6B06595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89BB0-5F4C-CC43-B3D8-A8E111EBC9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3852-99B0-8E47-9DDA-0E720E8436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89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agan@infinite-capita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72AC948-0302-47F8-8507-14B8D9BC7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F3AC6A-4598-4440-8138-3FB614591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21792"/>
            <a:ext cx="6247718" cy="5413248"/>
          </a:xfrm>
          <a:solidFill>
            <a:srgbClr val="BE3EF4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Evaluating the Impact of Equipment Leasing on Economic Development: Key Drivers and Militating Factors  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E49727-ABCF-4829-A82A-72062E73A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533296"/>
            <a:ext cx="790058" cy="1590240"/>
            <a:chOff x="0" y="2533296"/>
            <a:chExt cx="790058" cy="1590240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9E45AE1C-C7D5-4D6C-8C61-A924140277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400091" y="2933387"/>
              <a:ext cx="1590240" cy="790058"/>
            </a:xfrm>
            <a:prstGeom prst="triangle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5EFEC59-B929-4851-9DEF-9106F27979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72406" y="2746750"/>
              <a:ext cx="445246" cy="445246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6C132392-D5FF-4588-8FA1-5BAD77BF6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508836" y="4124955"/>
            <a:ext cx="635336" cy="63533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7EAC045-695C-4E73-9B7C-AFD6FB22D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36522" y="4621062"/>
            <a:ext cx="224347" cy="22434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D47CE07-4A2E-4A4A-BB03-79FD39854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175676" y="5280494"/>
            <a:ext cx="2982940" cy="1799371"/>
            <a:chOff x="10175676" y="5280494"/>
            <a:chExt cx="2982940" cy="1799371"/>
          </a:xfrm>
        </p:grpSpPr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404A7A3A-BEAE-4BC6-A163-5D0E5F8C46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175676" y="5597890"/>
              <a:ext cx="2982940" cy="1481975"/>
            </a:xfrm>
            <a:prstGeom prst="triangle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2ED3B7D-405D-4DFA-8608-B6DE74671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46240" y="5280494"/>
              <a:ext cx="841505" cy="841505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BB83DA40-F46A-7E48-B0CD-50F9CBD80E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4654" y="643466"/>
            <a:ext cx="4013877" cy="5571065"/>
          </a:xfr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Magan</a:t>
            </a:r>
            <a:r>
              <a:rPr lang="en-US" sz="2000" dirty="0"/>
              <a:t> </a:t>
            </a:r>
            <a:r>
              <a:rPr lang="en-US" sz="2000" dirty="0" err="1"/>
              <a:t>Jugurnauth</a:t>
            </a: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Infinite Capital, Canada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Leasing Advisory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Equipment Leasing Association of Nigeria, November 16, 2021 </a:t>
            </a:r>
          </a:p>
        </p:txBody>
      </p:sp>
      <p:pic>
        <p:nvPicPr>
          <p:cNvPr id="4" name="Picture 3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E2B5F970-E4E7-4F4D-8B88-6E5F7B795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3456" y="5885328"/>
            <a:ext cx="754529" cy="75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65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98E32-5CE1-1A4A-92D2-80F4105CD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3192"/>
          </a:xfrm>
          <a:solidFill>
            <a:srgbClr val="BE3EF4"/>
          </a:solidFill>
        </p:spPr>
        <p:txBody>
          <a:bodyPr/>
          <a:lstStyle/>
          <a:p>
            <a:r>
              <a:rPr lang="en-US" dirty="0"/>
              <a:t>Leasing Ecosystem-Key Drivers of Growth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84CEE90-4E76-B94D-A5D4-D12F418342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4186446"/>
              </p:ext>
            </p:extLst>
          </p:nvPr>
        </p:nvGraphicFramePr>
        <p:xfrm>
          <a:off x="838200" y="1118318"/>
          <a:ext cx="10515600" cy="5058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ADDDB4FD-5B20-394A-832D-67B3B7FAD33B}"/>
              </a:ext>
            </a:extLst>
          </p:cNvPr>
          <p:cNvSpPr/>
          <p:nvPr/>
        </p:nvSpPr>
        <p:spPr>
          <a:xfrm>
            <a:off x="2189408" y="2343955"/>
            <a:ext cx="1584102" cy="1558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Economic environment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90DC8E-5AB4-9C41-B740-734BAE3C6B51}"/>
              </a:ext>
            </a:extLst>
          </p:cNvPr>
          <p:cNvSpPr/>
          <p:nvPr/>
        </p:nvSpPr>
        <p:spPr>
          <a:xfrm>
            <a:off x="2213018" y="4350912"/>
            <a:ext cx="1584102" cy="1558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Funding (Types, availability and cost)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A462FA-2979-1746-849E-D9C1C944B458}"/>
              </a:ext>
            </a:extLst>
          </p:cNvPr>
          <p:cNvSpPr/>
          <p:nvPr/>
        </p:nvSpPr>
        <p:spPr>
          <a:xfrm>
            <a:off x="9541110" y="3938787"/>
            <a:ext cx="1584102" cy="980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Innovation and Technological Change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685C2E-F568-B04F-83C4-210E74DDEF18}"/>
              </a:ext>
            </a:extLst>
          </p:cNvPr>
          <p:cNvSpPr/>
          <p:nvPr/>
        </p:nvSpPr>
        <p:spPr>
          <a:xfrm>
            <a:off x="5224532" y="1118318"/>
            <a:ext cx="2541428" cy="586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Public Policy and Vision</a:t>
            </a: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315D2B39-7359-AE41-B7A8-4578DDF10BED}"/>
              </a:ext>
            </a:extLst>
          </p:cNvPr>
          <p:cNvSpPr/>
          <p:nvPr/>
        </p:nvSpPr>
        <p:spPr>
          <a:xfrm>
            <a:off x="4095855" y="1558345"/>
            <a:ext cx="4975644" cy="4739548"/>
          </a:xfrm>
          <a:prstGeom prst="arc">
            <a:avLst>
              <a:gd name="adj1" fmla="val 2475477"/>
              <a:gd name="adj2" fmla="val 242677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5A3FA31-DF57-4D4C-9343-C2DFAA090227}"/>
              </a:ext>
            </a:extLst>
          </p:cNvPr>
          <p:cNvSpPr txBox="1"/>
          <p:nvPr/>
        </p:nvSpPr>
        <p:spPr>
          <a:xfrm>
            <a:off x="3657602" y="6284894"/>
            <a:ext cx="5829844" cy="369332"/>
          </a:xfrm>
          <a:prstGeom prst="rec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LEGAL    ACCOUNTING    REGULATORY    TAXATION    PILLARS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D37C3CA-8242-EA47-B662-414A08BC2532}"/>
              </a:ext>
            </a:extLst>
          </p:cNvPr>
          <p:cNvSpPr/>
          <p:nvPr/>
        </p:nvSpPr>
        <p:spPr>
          <a:xfrm>
            <a:off x="9526083" y="1811627"/>
            <a:ext cx="1584102" cy="753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Market Infrastructure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911AC37-2C5A-DB4C-B16D-6AD4E01F67F8}"/>
              </a:ext>
            </a:extLst>
          </p:cNvPr>
          <p:cNvSpPr txBox="1"/>
          <p:nvPr/>
        </p:nvSpPr>
        <p:spPr>
          <a:xfrm>
            <a:off x="9251802" y="5537915"/>
            <a:ext cx="206872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Industry Association</a:t>
            </a:r>
          </a:p>
        </p:txBody>
      </p:sp>
      <p:pic>
        <p:nvPicPr>
          <p:cNvPr id="24" name="Picture 23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E7AA3A0-470F-0D4C-8F3B-7BAE2408C8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313456" y="5885328"/>
            <a:ext cx="754529" cy="75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18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2">
        <p:bldAsOne/>
      </p:bldGraphic>
      <p:bldP spid="11" grpId="0" animBg="1"/>
      <p:bldP spid="12" grpId="0" animBg="1"/>
      <p:bldP spid="13" grpId="0" animBg="1"/>
      <p:bldP spid="14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9AEE6-BD07-8940-A694-05BE12B18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9731"/>
          </a:xfrm>
          <a:solidFill>
            <a:srgbClr val="BE3EF4"/>
          </a:solidFill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7BE8490-4CB4-469B-848B-9F62CC7CDA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78127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F12283C7-1692-3241-AB4E-DEFDC3024B6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313456" y="5885328"/>
            <a:ext cx="754529" cy="75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35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8A37CE1-C5A4-9748-AF12-2A714A4F3B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28A37CE1-C5A4-9748-AF12-2A714A4F3B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28A37CE1-C5A4-9748-AF12-2A714A4F3B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F028F92-0E12-3E4B-A2B4-F4C7ABE663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8F028F92-0E12-3E4B-A2B4-F4C7ABE663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8F028F92-0E12-3E4B-A2B4-F4C7ABE663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792D5A-1DA3-FB47-8948-666C61E986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dgm id="{2D792D5A-1DA3-FB47-8948-666C61E986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2D792D5A-1DA3-FB47-8948-666C61E986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0618F1-CB0F-2C44-B5EE-B94B0B0A0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E80618F1-CB0F-2C44-B5EE-B94B0B0A0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dgm id="{E80618F1-CB0F-2C44-B5EE-B94B0B0A0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 uiExpand="1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3C6C0-4C2C-F84B-92F7-1E5FB139A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56583-A05C-C64D-9674-3927B5CC5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620"/>
            <a:ext cx="10515600" cy="2202288"/>
          </a:xfrm>
          <a:solidFill>
            <a:srgbClr val="BE3EF4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          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dirty="0"/>
              <a:t>			Questions and Answers</a:t>
            </a:r>
          </a:p>
          <a:p>
            <a:pPr marL="0" indent="0">
              <a:buNone/>
            </a:pPr>
            <a:r>
              <a:rPr lang="en-US" sz="4400" dirty="0"/>
              <a:t> </a:t>
            </a:r>
          </a:p>
        </p:txBody>
      </p:sp>
      <p:pic>
        <p:nvPicPr>
          <p:cNvPr id="4" name="Picture 3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F94B560-A3C7-BC4A-BF47-78E9503D1F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3456" y="5885328"/>
            <a:ext cx="754529" cy="7545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BA08F51-5F37-104B-84B5-5B940607B58E}"/>
              </a:ext>
            </a:extLst>
          </p:cNvPr>
          <p:cNvSpPr txBox="1"/>
          <p:nvPr/>
        </p:nvSpPr>
        <p:spPr>
          <a:xfrm>
            <a:off x="1081825" y="5035639"/>
            <a:ext cx="35288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Contact Details: </a:t>
            </a:r>
          </a:p>
          <a:p>
            <a:endParaRPr lang="en-US" dirty="0"/>
          </a:p>
          <a:p>
            <a:r>
              <a:rPr lang="en-US" dirty="0" err="1"/>
              <a:t>Magan</a:t>
            </a:r>
            <a:r>
              <a:rPr lang="en-US" dirty="0"/>
              <a:t> </a:t>
            </a:r>
            <a:r>
              <a:rPr lang="en-US" dirty="0" err="1"/>
              <a:t>Jugurnauth</a:t>
            </a:r>
            <a:endParaRPr lang="en-US" dirty="0"/>
          </a:p>
          <a:p>
            <a:r>
              <a:rPr lang="en-US" dirty="0"/>
              <a:t>Email: </a:t>
            </a:r>
            <a:r>
              <a:rPr lang="en-US" dirty="0">
                <a:hlinkClick r:id="rId3"/>
              </a:rPr>
              <a:t>magan@infinite-capital.com</a:t>
            </a:r>
            <a:endParaRPr lang="en-US" dirty="0"/>
          </a:p>
          <a:p>
            <a:r>
              <a:rPr lang="en-US" dirty="0"/>
              <a:t>Tel: +1647 232 8326</a:t>
            </a:r>
          </a:p>
        </p:txBody>
      </p:sp>
    </p:spTree>
    <p:extLst>
      <p:ext uri="{BB962C8B-B14F-4D97-AF65-F5344CB8AC3E}">
        <p14:creationId xmlns:p14="http://schemas.microsoft.com/office/powerpoint/2010/main" val="1438717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0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6" name="Group 12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14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16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18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FAFC3CE4-FBA2-9043-913C-4856FF0130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3456" y="5885328"/>
            <a:ext cx="754529" cy="7545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9BD77F-D650-F646-9BC1-7F0DCCE3C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852"/>
          </a:xfrm>
          <a:solidFill>
            <a:srgbClr val="BE3EF4"/>
          </a:solidFill>
        </p:spPr>
        <p:txBody>
          <a:bodyPr/>
          <a:lstStyle/>
          <a:p>
            <a:r>
              <a:rPr lang="en-US" dirty="0"/>
              <a:t>Brief Introduction-</a:t>
            </a:r>
            <a:r>
              <a:rPr lang="en-US" dirty="0" err="1"/>
              <a:t>Magan</a:t>
            </a:r>
            <a:r>
              <a:rPr lang="en-US" dirty="0"/>
              <a:t> </a:t>
            </a:r>
            <a:r>
              <a:rPr lang="en-US" dirty="0" err="1"/>
              <a:t>Jugurnauth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5F10CDE-8C5B-4FCD-AAAA-DDEA4C82C2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47528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859432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D998141-9060-D243-9ABE-CBCB09A7F2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5D998141-9060-D243-9ABE-CBCB09A7F2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5D998141-9060-D243-9ABE-CBCB09A7F2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B8698D-1FEB-B840-8D87-26F36FBAF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96B8698D-1FEB-B840-8D87-26F36FBAF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96B8698D-1FEB-B840-8D87-26F36FBAF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BB33E0B-A5AE-3F49-B494-5B63DD72F9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4BB33E0B-A5AE-3F49-B494-5B63DD72F9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4BB33E0B-A5AE-3F49-B494-5B63DD72F9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BE5DF4-2366-BC48-8B7E-FAC871E695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F5BE5DF4-2366-BC48-8B7E-FAC871E695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F5BE5DF4-2366-BC48-8B7E-FAC871E695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11B8E5-5BA1-E947-AF9C-877E85460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5"/>
            <a:ext cx="10905066" cy="822854"/>
          </a:xfrm>
          <a:solidFill>
            <a:srgbClr val="BE3EF4"/>
          </a:solidFill>
        </p:spPr>
        <p:txBody>
          <a:bodyPr>
            <a:normAutofit/>
          </a:bodyPr>
          <a:lstStyle/>
          <a:p>
            <a:r>
              <a:rPr lang="en-US" sz="3600" dirty="0"/>
              <a:t>Table of contents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CCDE1FB-6C12-9343-8EE7-148E084F9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3456" y="5885328"/>
            <a:ext cx="754529" cy="754529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510EAE3-A72B-4AF3-8633-0606A18F35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099962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0903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8D7A99-F7B5-8E4D-9AC6-2DECF8A8D5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308D7A99-F7B5-8E4D-9AC6-2DECF8A8D5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308D7A99-F7B5-8E4D-9AC6-2DECF8A8D5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2F2BBB-029F-7C46-A8D6-C2BD9F9BE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822F2BBB-029F-7C46-A8D6-C2BD9F9BE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822F2BBB-029F-7C46-A8D6-C2BD9F9BE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F380D9-E98B-5E46-BDAB-D59B09BB76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96F380D9-E98B-5E46-BDAB-D59B09BB76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96F380D9-E98B-5E46-BDAB-D59B09BB76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13C1CAB-0CC3-FC4D-AFF7-F326843E3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813C1CAB-0CC3-FC4D-AFF7-F326843E3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813C1CAB-0CC3-FC4D-AFF7-F326843E3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2B4F35-E118-3D4E-A5F9-6C7A58F36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382B4F35-E118-3D4E-A5F9-6C7A58F36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382B4F35-E118-3D4E-A5F9-6C7A58F36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0E0FE5-9D3D-5E47-818B-9091D984E4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160E0FE5-9D3D-5E47-818B-9091D984E4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160E0FE5-9D3D-5E47-818B-9091D984E4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54B67E9-B32D-F944-A151-5DD787F47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graphicEl>
                                              <a:dgm id="{354B67E9-B32D-F944-A151-5DD787F47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354B67E9-B32D-F944-A151-5DD787F47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98BEB7-F2A2-404C-A9AB-AC9B31D9AE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graphicEl>
                                              <a:dgm id="{8698BEB7-F2A2-404C-A9AB-AC9B31D9AE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graphicEl>
                                              <a:dgm id="{8698BEB7-F2A2-404C-A9AB-AC9B31D9AE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583ED-249A-8347-AB9E-DE09C405F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674" y="624110"/>
            <a:ext cx="10208672" cy="663777"/>
          </a:xfrm>
          <a:solidFill>
            <a:srgbClr val="BE3EF4"/>
          </a:solidFill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Global significance of leasing 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DE06369-0366-3B4F-BA93-D505A18672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83970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0F4F67B-EB6E-A04C-A926-D8FB4ABD3269}"/>
              </a:ext>
            </a:extLst>
          </p:cNvPr>
          <p:cNvSpPr txBox="1"/>
          <p:nvPr/>
        </p:nvSpPr>
        <p:spPr>
          <a:xfrm>
            <a:off x="1171977" y="6310648"/>
            <a:ext cx="27560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i="1" dirty="0"/>
              <a:t>All data sources courtesy of several World Leasing Yearbooks  </a:t>
            </a:r>
          </a:p>
        </p:txBody>
      </p:sp>
    </p:spTree>
    <p:extLst>
      <p:ext uri="{BB962C8B-B14F-4D97-AF65-F5344CB8AC3E}">
        <p14:creationId xmlns:p14="http://schemas.microsoft.com/office/powerpoint/2010/main" val="261069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 uiExpand="1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4CC55C-17C4-7A43-8BEF-F644E4022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912691"/>
          </a:xfrm>
          <a:solidFill>
            <a:srgbClr val="BE3EF4"/>
          </a:solidFill>
        </p:spPr>
        <p:txBody>
          <a:bodyPr>
            <a:normAutofit/>
          </a:bodyPr>
          <a:lstStyle/>
          <a:p>
            <a:r>
              <a:rPr lang="en-US" sz="3600" dirty="0"/>
              <a:t>Regional significance of leasing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FB25133-8E7D-3041-85EE-80D7B107C2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3456" y="5885328"/>
            <a:ext cx="754529" cy="754529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F747AD4-6477-F14F-97FC-5A9712F571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2235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0447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Chart bld="series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3A381B-03C5-E244-A59F-E1D7E1209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5"/>
            <a:ext cx="10905066" cy="912690"/>
          </a:xfrm>
          <a:solidFill>
            <a:srgbClr val="BE3EF4"/>
          </a:solidFill>
        </p:spPr>
        <p:txBody>
          <a:bodyPr>
            <a:normAutofit/>
          </a:bodyPr>
          <a:lstStyle/>
          <a:p>
            <a:r>
              <a:rPr lang="en-US" sz="3600" dirty="0"/>
              <a:t>Significance of leasing to Africa and South America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AE535164-6298-3E4A-8350-272D4C5F3F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3456" y="5885328"/>
            <a:ext cx="754529" cy="754529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0825788-08A9-2F4A-AAC3-945566EDE0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2782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1442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Chart bld="series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3C8D5E-98D9-B547-A3AB-3DE8AF270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5"/>
            <a:ext cx="10905066" cy="822854"/>
          </a:xfrm>
          <a:solidFill>
            <a:srgbClr val="BE3EF4"/>
          </a:solidFill>
        </p:spPr>
        <p:txBody>
          <a:bodyPr>
            <a:normAutofit/>
          </a:bodyPr>
          <a:lstStyle/>
          <a:p>
            <a:r>
              <a:rPr lang="en-US" sz="3600" dirty="0"/>
              <a:t>Leasing Penetration-Mature Markets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E7F4B7D-F56A-2748-86AE-959DE8F6C7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5312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482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Chart bld="series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0DC05-B7C1-A341-AAD7-06D88F89D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1247"/>
          </a:xfrm>
          <a:solidFill>
            <a:srgbClr val="BE3EF4"/>
          </a:solidFill>
        </p:spPr>
        <p:txBody>
          <a:bodyPr>
            <a:normAutofit/>
          </a:bodyPr>
          <a:lstStyle/>
          <a:p>
            <a:r>
              <a:rPr lang="en-US" dirty="0"/>
              <a:t>Leasing penetration-Developing Markets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3BD1FFF-AB0A-9B4C-8C59-739997097E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167989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173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Chart bld="series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4863C-107F-0740-8786-5B8B69D3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470" y="365126"/>
            <a:ext cx="10515600" cy="754529"/>
          </a:xfrm>
          <a:solidFill>
            <a:srgbClr val="BE3EF4"/>
          </a:solidFill>
        </p:spPr>
        <p:txBody>
          <a:bodyPr>
            <a:normAutofit/>
          </a:bodyPr>
          <a:lstStyle/>
          <a:p>
            <a:r>
              <a:rPr lang="en-US" dirty="0"/>
              <a:t>Leasing and Economic Development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4FF05A6-DFD6-9B4F-9390-BC7D11FE6A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04686"/>
              </p:ext>
            </p:extLst>
          </p:nvPr>
        </p:nvGraphicFramePr>
        <p:xfrm>
          <a:off x="3193960" y="1825625"/>
          <a:ext cx="614322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8F9F65C-7371-7D44-9482-F18EA29708BD}"/>
              </a:ext>
            </a:extLst>
          </p:cNvPr>
          <p:cNvSpPr txBox="1"/>
          <p:nvPr/>
        </p:nvSpPr>
        <p:spPr>
          <a:xfrm>
            <a:off x="2253803" y="2459865"/>
            <a:ext cx="17144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 impact:</a:t>
            </a:r>
          </a:p>
          <a:p>
            <a:r>
              <a:rPr lang="en-US" dirty="0"/>
              <a:t>Jobs creation</a:t>
            </a:r>
          </a:p>
          <a:p>
            <a:r>
              <a:rPr lang="en-US" dirty="0"/>
              <a:t>Taxation Income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7E93C8-6078-0940-A066-7EF920DB53BC}"/>
              </a:ext>
            </a:extLst>
          </p:cNvPr>
          <p:cNvSpPr txBox="1"/>
          <p:nvPr/>
        </p:nvSpPr>
        <p:spPr>
          <a:xfrm>
            <a:off x="2200139" y="5007736"/>
            <a:ext cx="17136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Indirect impact:</a:t>
            </a:r>
          </a:p>
          <a:p>
            <a:r>
              <a:rPr lang="en-US" dirty="0"/>
              <a:t>Indirect jobs</a:t>
            </a:r>
          </a:p>
          <a:p>
            <a:r>
              <a:rPr lang="en-US" dirty="0"/>
              <a:t>Multiplier effect</a:t>
            </a:r>
          </a:p>
        </p:txBody>
      </p:sp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F662E57-6F50-AD49-AE5E-1661F6EBF6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313456" y="5885328"/>
            <a:ext cx="754529" cy="75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09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52B8AF7-1C3A-B345-BAD5-51FE5770D3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D52B8AF7-1C3A-B345-BAD5-51FE5770D3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D52B8AF7-1C3A-B345-BAD5-51FE5770D3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6C7E4B-8297-A349-9B5D-4AC7566261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A26C7E4B-8297-A349-9B5D-4AC7566261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A26C7E4B-8297-A349-9B5D-4AC7566261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DAD8CC-4017-0B40-92BB-D6D9D8C11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F7DAD8CC-4017-0B40-92BB-D6D9D8C11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F7DAD8CC-4017-0B40-92BB-D6D9D8C11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06567DF-62C6-A14B-8E76-DF8FB701A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dgm id="{506567DF-62C6-A14B-8E76-DF8FB701A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graphicEl>
                                              <a:dgm id="{506567DF-62C6-A14B-8E76-DF8FB701A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E188ED3-E2DA-6247-89DF-A286CB3462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2E188ED3-E2DA-6247-89DF-A286CB3462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2E188ED3-E2DA-6247-89DF-A286CB3462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792CBB1-7026-1B46-B4A6-D33624FAFD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E792CBB1-7026-1B46-B4A6-D33624FAFD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graphicEl>
                                              <a:dgm id="{E792CBB1-7026-1B46-B4A6-D33624FAFD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15DDD2-DBDC-1B4E-9862-275AEF3AA8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8F15DDD2-DBDC-1B4E-9862-275AEF3AA8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8F15DDD2-DBDC-1B4E-9862-275AEF3AA8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C5F035-4DC9-824A-9CF2-CB260DF961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graphicEl>
                                              <a:dgm id="{B5C5F035-4DC9-824A-9CF2-CB260DF961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B5C5F035-4DC9-824A-9CF2-CB260DF961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F289CD-FD35-CF48-9EA2-C091A63BBD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2CF289CD-FD35-CF48-9EA2-C091A63BBD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graphicEl>
                                              <a:dgm id="{2CF289CD-FD35-CF48-9EA2-C091A63BBD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 uiExpand="1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sustainable society</Template>
  <TotalTime>1053</TotalTime>
  <Words>391</Words>
  <Application>Microsoft Macintosh PowerPoint</Application>
  <PresentationFormat>Widescreen</PresentationFormat>
  <Paragraphs>67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Evaluating the Impact of Equipment Leasing on Economic Development: Key Drivers and Militating Factors   </vt:lpstr>
      <vt:lpstr>Brief Introduction-Magan Jugurnauth</vt:lpstr>
      <vt:lpstr>Table of contents</vt:lpstr>
      <vt:lpstr>Global significance of leasing  </vt:lpstr>
      <vt:lpstr>Regional significance of leasing </vt:lpstr>
      <vt:lpstr>Significance of leasing to Africa and South America</vt:lpstr>
      <vt:lpstr>Leasing Penetration-Mature Markets</vt:lpstr>
      <vt:lpstr>Leasing penetration-Developing Markets</vt:lpstr>
      <vt:lpstr>Leasing and Economic Development</vt:lpstr>
      <vt:lpstr>Leasing Ecosystem-Key Drivers of Growth</vt:lpstr>
      <vt:lpstr>Conclusion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the Impact of Equipment Leasing on Economic Development: Key Drivers and Militating Factors   </dc:title>
  <dc:creator>Magan JUGURNAUTH</dc:creator>
  <cp:lastModifiedBy>Magan JUGURNAUTH</cp:lastModifiedBy>
  <cp:revision>9</cp:revision>
  <dcterms:created xsi:type="dcterms:W3CDTF">2021-11-11T06:34:27Z</dcterms:created>
  <dcterms:modified xsi:type="dcterms:W3CDTF">2021-11-12T07:21:00Z</dcterms:modified>
</cp:coreProperties>
</file>