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32"/>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011" autoAdjust="0"/>
    <p:restoredTop sz="94660"/>
  </p:normalViewPr>
  <p:slideViewPr>
    <p:cSldViewPr snapToGrid="0">
      <p:cViewPr varScale="1">
        <p:scale>
          <a:sx n="72" d="100"/>
          <a:sy n="72" d="100"/>
        </p:scale>
        <p:origin x="492"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BE91ECE-27A3-44B0-97AF-AEA3DF28C03E}" type="datetimeFigureOut">
              <a:rPr lang="en-US" smtClean="0"/>
              <a:t>2/10/2021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8A86E33-718B-4729-8539-8D658D215167}" type="slidenum">
              <a:rPr lang="en-US" smtClean="0"/>
              <a:t>‹#›</a:t>
            </a:fld>
            <a:endParaRPr lang="en-US"/>
          </a:p>
        </p:txBody>
      </p:sp>
    </p:spTree>
    <p:extLst>
      <p:ext uri="{BB962C8B-B14F-4D97-AF65-F5344CB8AC3E}">
        <p14:creationId xmlns:p14="http://schemas.microsoft.com/office/powerpoint/2010/main" val="39979432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27D875-04D4-446A-85A6-59A6A5EDA1F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3E76ABA-C2B6-4840-A232-77025E493BE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AE3EE3D-C4B7-47CC-A333-023FEEF83972}"/>
              </a:ext>
            </a:extLst>
          </p:cNvPr>
          <p:cNvSpPr>
            <a:spLocks noGrp="1"/>
          </p:cNvSpPr>
          <p:nvPr>
            <p:ph type="dt" sz="half" idx="10"/>
          </p:nvPr>
        </p:nvSpPr>
        <p:spPr/>
        <p:txBody>
          <a:bodyPr/>
          <a:lstStyle/>
          <a:p>
            <a:fld id="{2D50161E-D4F9-49F5-91AE-3EB556D6FD4A}" type="datetime1">
              <a:rPr lang="en-US" smtClean="0"/>
              <a:t>2/10/2021</a:t>
            </a:fld>
            <a:endParaRPr lang="en-US"/>
          </a:p>
        </p:txBody>
      </p:sp>
      <p:sp>
        <p:nvSpPr>
          <p:cNvPr id="5" name="Footer Placeholder 4">
            <a:extLst>
              <a:ext uri="{FF2B5EF4-FFF2-40B4-BE49-F238E27FC236}">
                <a16:creationId xmlns:a16="http://schemas.microsoft.com/office/drawing/2014/main" id="{A277B906-DB3E-4652-B046-BC041F8F927E}"/>
              </a:ext>
            </a:extLst>
          </p:cNvPr>
          <p:cNvSpPr>
            <a:spLocks noGrp="1"/>
          </p:cNvSpPr>
          <p:nvPr>
            <p:ph type="ftr" sz="quarter" idx="11"/>
          </p:nvPr>
        </p:nvSpPr>
        <p:spPr/>
        <p:txBody>
          <a:bodyPr/>
          <a:lstStyle/>
          <a:p>
            <a:r>
              <a:rPr lang="en-US"/>
              <a:t>ELAN CONFERENCE 11 FEBUARY 2021</a:t>
            </a:r>
          </a:p>
        </p:txBody>
      </p:sp>
      <p:sp>
        <p:nvSpPr>
          <p:cNvPr id="6" name="Slide Number Placeholder 5">
            <a:extLst>
              <a:ext uri="{FF2B5EF4-FFF2-40B4-BE49-F238E27FC236}">
                <a16:creationId xmlns:a16="http://schemas.microsoft.com/office/drawing/2014/main" id="{FFF840E2-A194-4AA9-BA40-71208C5666D5}"/>
              </a:ext>
            </a:extLst>
          </p:cNvPr>
          <p:cNvSpPr>
            <a:spLocks noGrp="1"/>
          </p:cNvSpPr>
          <p:nvPr>
            <p:ph type="sldNum" sz="quarter" idx="12"/>
          </p:nvPr>
        </p:nvSpPr>
        <p:spPr/>
        <p:txBody>
          <a:bodyPr/>
          <a:lstStyle/>
          <a:p>
            <a:fld id="{C742FD83-E31C-4928-9BBE-35C180F31D7E}" type="slidenum">
              <a:rPr lang="en-US" smtClean="0"/>
              <a:t>‹#›</a:t>
            </a:fld>
            <a:endParaRPr lang="en-US"/>
          </a:p>
        </p:txBody>
      </p:sp>
    </p:spTree>
    <p:extLst>
      <p:ext uri="{BB962C8B-B14F-4D97-AF65-F5344CB8AC3E}">
        <p14:creationId xmlns:p14="http://schemas.microsoft.com/office/powerpoint/2010/main" val="4523491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7C53EB-8A35-4193-800C-5E7F30936B34}"/>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C202DEA-6D6A-45C8-96C3-6A384112CFD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C7B9393-C52D-4E30-9829-9E187F943CF5}"/>
              </a:ext>
            </a:extLst>
          </p:cNvPr>
          <p:cNvSpPr>
            <a:spLocks noGrp="1"/>
          </p:cNvSpPr>
          <p:nvPr>
            <p:ph type="dt" sz="half" idx="10"/>
          </p:nvPr>
        </p:nvSpPr>
        <p:spPr/>
        <p:txBody>
          <a:bodyPr/>
          <a:lstStyle/>
          <a:p>
            <a:fld id="{2CC6D36B-2F56-4599-B29B-8F0D5CE005B4}" type="datetime1">
              <a:rPr lang="en-US" smtClean="0"/>
              <a:t>2/10/2021</a:t>
            </a:fld>
            <a:endParaRPr lang="en-US"/>
          </a:p>
        </p:txBody>
      </p:sp>
      <p:sp>
        <p:nvSpPr>
          <p:cNvPr id="5" name="Footer Placeholder 4">
            <a:extLst>
              <a:ext uri="{FF2B5EF4-FFF2-40B4-BE49-F238E27FC236}">
                <a16:creationId xmlns:a16="http://schemas.microsoft.com/office/drawing/2014/main" id="{A85E008F-798F-4164-8A22-0881AD6504FE}"/>
              </a:ext>
            </a:extLst>
          </p:cNvPr>
          <p:cNvSpPr>
            <a:spLocks noGrp="1"/>
          </p:cNvSpPr>
          <p:nvPr>
            <p:ph type="ftr" sz="quarter" idx="11"/>
          </p:nvPr>
        </p:nvSpPr>
        <p:spPr/>
        <p:txBody>
          <a:bodyPr/>
          <a:lstStyle/>
          <a:p>
            <a:r>
              <a:rPr lang="en-US"/>
              <a:t>ELAN CONFERENCE 11 FEBUARY 2021</a:t>
            </a:r>
          </a:p>
        </p:txBody>
      </p:sp>
      <p:sp>
        <p:nvSpPr>
          <p:cNvPr id="6" name="Slide Number Placeholder 5">
            <a:extLst>
              <a:ext uri="{FF2B5EF4-FFF2-40B4-BE49-F238E27FC236}">
                <a16:creationId xmlns:a16="http://schemas.microsoft.com/office/drawing/2014/main" id="{ECD2CD47-E392-4A54-BFFC-DF07172F017B}"/>
              </a:ext>
            </a:extLst>
          </p:cNvPr>
          <p:cNvSpPr>
            <a:spLocks noGrp="1"/>
          </p:cNvSpPr>
          <p:nvPr>
            <p:ph type="sldNum" sz="quarter" idx="12"/>
          </p:nvPr>
        </p:nvSpPr>
        <p:spPr/>
        <p:txBody>
          <a:bodyPr/>
          <a:lstStyle/>
          <a:p>
            <a:fld id="{C742FD83-E31C-4928-9BBE-35C180F31D7E}" type="slidenum">
              <a:rPr lang="en-US" smtClean="0"/>
              <a:t>‹#›</a:t>
            </a:fld>
            <a:endParaRPr lang="en-US"/>
          </a:p>
        </p:txBody>
      </p:sp>
    </p:spTree>
    <p:extLst>
      <p:ext uri="{BB962C8B-B14F-4D97-AF65-F5344CB8AC3E}">
        <p14:creationId xmlns:p14="http://schemas.microsoft.com/office/powerpoint/2010/main" val="27755450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2DE0B36-B769-432D-B70F-08F89D440C7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ABA99D4-5144-45E3-ADC8-BBBB1E73B57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233D04A-FDFB-405E-932E-464B61BBF35A}"/>
              </a:ext>
            </a:extLst>
          </p:cNvPr>
          <p:cNvSpPr>
            <a:spLocks noGrp="1"/>
          </p:cNvSpPr>
          <p:nvPr>
            <p:ph type="dt" sz="half" idx="10"/>
          </p:nvPr>
        </p:nvSpPr>
        <p:spPr/>
        <p:txBody>
          <a:bodyPr/>
          <a:lstStyle/>
          <a:p>
            <a:fld id="{5B083DA2-C96E-42E9-BC2F-05E46B0F632A}" type="datetime1">
              <a:rPr lang="en-US" smtClean="0"/>
              <a:t>2/10/2021</a:t>
            </a:fld>
            <a:endParaRPr lang="en-US"/>
          </a:p>
        </p:txBody>
      </p:sp>
      <p:sp>
        <p:nvSpPr>
          <p:cNvPr id="5" name="Footer Placeholder 4">
            <a:extLst>
              <a:ext uri="{FF2B5EF4-FFF2-40B4-BE49-F238E27FC236}">
                <a16:creationId xmlns:a16="http://schemas.microsoft.com/office/drawing/2014/main" id="{A7DE332A-9088-43EE-994C-6C09C4F27DF9}"/>
              </a:ext>
            </a:extLst>
          </p:cNvPr>
          <p:cNvSpPr>
            <a:spLocks noGrp="1"/>
          </p:cNvSpPr>
          <p:nvPr>
            <p:ph type="ftr" sz="quarter" idx="11"/>
          </p:nvPr>
        </p:nvSpPr>
        <p:spPr/>
        <p:txBody>
          <a:bodyPr/>
          <a:lstStyle/>
          <a:p>
            <a:r>
              <a:rPr lang="en-US"/>
              <a:t>ELAN CONFERENCE 11 FEBUARY 2021</a:t>
            </a:r>
          </a:p>
        </p:txBody>
      </p:sp>
      <p:sp>
        <p:nvSpPr>
          <p:cNvPr id="6" name="Slide Number Placeholder 5">
            <a:extLst>
              <a:ext uri="{FF2B5EF4-FFF2-40B4-BE49-F238E27FC236}">
                <a16:creationId xmlns:a16="http://schemas.microsoft.com/office/drawing/2014/main" id="{CA4FBF25-A9F0-4781-8034-61583E8296B8}"/>
              </a:ext>
            </a:extLst>
          </p:cNvPr>
          <p:cNvSpPr>
            <a:spLocks noGrp="1"/>
          </p:cNvSpPr>
          <p:nvPr>
            <p:ph type="sldNum" sz="quarter" idx="12"/>
          </p:nvPr>
        </p:nvSpPr>
        <p:spPr/>
        <p:txBody>
          <a:bodyPr/>
          <a:lstStyle/>
          <a:p>
            <a:fld id="{C742FD83-E31C-4928-9BBE-35C180F31D7E}" type="slidenum">
              <a:rPr lang="en-US" smtClean="0"/>
              <a:t>‹#›</a:t>
            </a:fld>
            <a:endParaRPr lang="en-US"/>
          </a:p>
        </p:txBody>
      </p:sp>
    </p:spTree>
    <p:extLst>
      <p:ext uri="{BB962C8B-B14F-4D97-AF65-F5344CB8AC3E}">
        <p14:creationId xmlns:p14="http://schemas.microsoft.com/office/powerpoint/2010/main" val="1966313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1ADA78-58AB-4BEF-85E6-FD6474CA1AE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8B8B1C2-23B0-4CFF-8D4F-0A9AAE9042E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4C6F6F5-E158-49C9-A626-6B1C4877EF0B}"/>
              </a:ext>
            </a:extLst>
          </p:cNvPr>
          <p:cNvSpPr>
            <a:spLocks noGrp="1"/>
          </p:cNvSpPr>
          <p:nvPr>
            <p:ph type="dt" sz="half" idx="10"/>
          </p:nvPr>
        </p:nvSpPr>
        <p:spPr/>
        <p:txBody>
          <a:bodyPr/>
          <a:lstStyle/>
          <a:p>
            <a:fld id="{B7853FD5-1F70-462E-9A86-CA4920002965}" type="datetime1">
              <a:rPr lang="en-US" smtClean="0"/>
              <a:t>2/10/2021</a:t>
            </a:fld>
            <a:endParaRPr lang="en-US"/>
          </a:p>
        </p:txBody>
      </p:sp>
      <p:sp>
        <p:nvSpPr>
          <p:cNvPr id="5" name="Footer Placeholder 4">
            <a:extLst>
              <a:ext uri="{FF2B5EF4-FFF2-40B4-BE49-F238E27FC236}">
                <a16:creationId xmlns:a16="http://schemas.microsoft.com/office/drawing/2014/main" id="{DCD4B732-680D-408B-8967-E3D261ABA1DC}"/>
              </a:ext>
            </a:extLst>
          </p:cNvPr>
          <p:cNvSpPr>
            <a:spLocks noGrp="1"/>
          </p:cNvSpPr>
          <p:nvPr>
            <p:ph type="ftr" sz="quarter" idx="11"/>
          </p:nvPr>
        </p:nvSpPr>
        <p:spPr/>
        <p:txBody>
          <a:bodyPr/>
          <a:lstStyle/>
          <a:p>
            <a:r>
              <a:rPr lang="en-US"/>
              <a:t>ELAN CONFERENCE 11 FEBUARY 2021</a:t>
            </a:r>
          </a:p>
        </p:txBody>
      </p:sp>
      <p:sp>
        <p:nvSpPr>
          <p:cNvPr id="6" name="Slide Number Placeholder 5">
            <a:extLst>
              <a:ext uri="{FF2B5EF4-FFF2-40B4-BE49-F238E27FC236}">
                <a16:creationId xmlns:a16="http://schemas.microsoft.com/office/drawing/2014/main" id="{6B2E76F0-54CE-4D71-B0CD-54170F4E85EC}"/>
              </a:ext>
            </a:extLst>
          </p:cNvPr>
          <p:cNvSpPr>
            <a:spLocks noGrp="1"/>
          </p:cNvSpPr>
          <p:nvPr>
            <p:ph type="sldNum" sz="quarter" idx="12"/>
          </p:nvPr>
        </p:nvSpPr>
        <p:spPr/>
        <p:txBody>
          <a:bodyPr/>
          <a:lstStyle/>
          <a:p>
            <a:fld id="{C742FD83-E31C-4928-9BBE-35C180F31D7E}" type="slidenum">
              <a:rPr lang="en-US" smtClean="0"/>
              <a:t>‹#›</a:t>
            </a:fld>
            <a:endParaRPr lang="en-US"/>
          </a:p>
        </p:txBody>
      </p:sp>
    </p:spTree>
    <p:extLst>
      <p:ext uri="{BB962C8B-B14F-4D97-AF65-F5344CB8AC3E}">
        <p14:creationId xmlns:p14="http://schemas.microsoft.com/office/powerpoint/2010/main" val="18309412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371E10-2B0A-4A04-A9BA-CCA426A7C95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AD33D790-68B9-4054-8417-A13D2727629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F63FADB-657B-4ABB-A448-DD5E5EB33F14}"/>
              </a:ext>
            </a:extLst>
          </p:cNvPr>
          <p:cNvSpPr>
            <a:spLocks noGrp="1"/>
          </p:cNvSpPr>
          <p:nvPr>
            <p:ph type="dt" sz="half" idx="10"/>
          </p:nvPr>
        </p:nvSpPr>
        <p:spPr/>
        <p:txBody>
          <a:bodyPr/>
          <a:lstStyle/>
          <a:p>
            <a:fld id="{3579C756-0F51-461E-A630-EE05910DE3DE}" type="datetime1">
              <a:rPr lang="en-US" smtClean="0"/>
              <a:t>2/10/2021</a:t>
            </a:fld>
            <a:endParaRPr lang="en-US"/>
          </a:p>
        </p:txBody>
      </p:sp>
      <p:sp>
        <p:nvSpPr>
          <p:cNvPr id="5" name="Footer Placeholder 4">
            <a:extLst>
              <a:ext uri="{FF2B5EF4-FFF2-40B4-BE49-F238E27FC236}">
                <a16:creationId xmlns:a16="http://schemas.microsoft.com/office/drawing/2014/main" id="{6D37E299-6945-4B8D-A37A-9D65DFDB469D}"/>
              </a:ext>
            </a:extLst>
          </p:cNvPr>
          <p:cNvSpPr>
            <a:spLocks noGrp="1"/>
          </p:cNvSpPr>
          <p:nvPr>
            <p:ph type="ftr" sz="quarter" idx="11"/>
          </p:nvPr>
        </p:nvSpPr>
        <p:spPr/>
        <p:txBody>
          <a:bodyPr/>
          <a:lstStyle/>
          <a:p>
            <a:r>
              <a:rPr lang="en-US"/>
              <a:t>ELAN CONFERENCE 11 FEBUARY 2021</a:t>
            </a:r>
          </a:p>
        </p:txBody>
      </p:sp>
      <p:sp>
        <p:nvSpPr>
          <p:cNvPr id="6" name="Slide Number Placeholder 5">
            <a:extLst>
              <a:ext uri="{FF2B5EF4-FFF2-40B4-BE49-F238E27FC236}">
                <a16:creationId xmlns:a16="http://schemas.microsoft.com/office/drawing/2014/main" id="{05C90C0D-432D-4BEA-BB7E-566C0BF9220C}"/>
              </a:ext>
            </a:extLst>
          </p:cNvPr>
          <p:cNvSpPr>
            <a:spLocks noGrp="1"/>
          </p:cNvSpPr>
          <p:nvPr>
            <p:ph type="sldNum" sz="quarter" idx="12"/>
          </p:nvPr>
        </p:nvSpPr>
        <p:spPr/>
        <p:txBody>
          <a:bodyPr/>
          <a:lstStyle/>
          <a:p>
            <a:fld id="{C742FD83-E31C-4928-9BBE-35C180F31D7E}" type="slidenum">
              <a:rPr lang="en-US" smtClean="0"/>
              <a:t>‹#›</a:t>
            </a:fld>
            <a:endParaRPr lang="en-US"/>
          </a:p>
        </p:txBody>
      </p:sp>
    </p:spTree>
    <p:extLst>
      <p:ext uri="{BB962C8B-B14F-4D97-AF65-F5344CB8AC3E}">
        <p14:creationId xmlns:p14="http://schemas.microsoft.com/office/powerpoint/2010/main" val="37178255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F81756-84B9-41CA-808E-0435B75282D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9C3304E-1D75-4A37-84AD-3BDAEABC237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4A43A58-6165-4A49-844F-2766B2871F0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2906014-2E55-481F-B3C3-294F43C77FB5}"/>
              </a:ext>
            </a:extLst>
          </p:cNvPr>
          <p:cNvSpPr>
            <a:spLocks noGrp="1"/>
          </p:cNvSpPr>
          <p:nvPr>
            <p:ph type="dt" sz="half" idx="10"/>
          </p:nvPr>
        </p:nvSpPr>
        <p:spPr/>
        <p:txBody>
          <a:bodyPr/>
          <a:lstStyle/>
          <a:p>
            <a:fld id="{084852A0-6C23-4FEA-99DE-672037ACA452}" type="datetime1">
              <a:rPr lang="en-US" smtClean="0"/>
              <a:t>2/10/2021</a:t>
            </a:fld>
            <a:endParaRPr lang="en-US"/>
          </a:p>
        </p:txBody>
      </p:sp>
      <p:sp>
        <p:nvSpPr>
          <p:cNvPr id="6" name="Footer Placeholder 5">
            <a:extLst>
              <a:ext uri="{FF2B5EF4-FFF2-40B4-BE49-F238E27FC236}">
                <a16:creationId xmlns:a16="http://schemas.microsoft.com/office/drawing/2014/main" id="{F33BD6A3-99C0-4144-AA88-7A2C391F3FCF}"/>
              </a:ext>
            </a:extLst>
          </p:cNvPr>
          <p:cNvSpPr>
            <a:spLocks noGrp="1"/>
          </p:cNvSpPr>
          <p:nvPr>
            <p:ph type="ftr" sz="quarter" idx="11"/>
          </p:nvPr>
        </p:nvSpPr>
        <p:spPr/>
        <p:txBody>
          <a:bodyPr/>
          <a:lstStyle/>
          <a:p>
            <a:r>
              <a:rPr lang="en-US"/>
              <a:t>ELAN CONFERENCE 11 FEBUARY 2021</a:t>
            </a:r>
          </a:p>
        </p:txBody>
      </p:sp>
      <p:sp>
        <p:nvSpPr>
          <p:cNvPr id="7" name="Slide Number Placeholder 6">
            <a:extLst>
              <a:ext uri="{FF2B5EF4-FFF2-40B4-BE49-F238E27FC236}">
                <a16:creationId xmlns:a16="http://schemas.microsoft.com/office/drawing/2014/main" id="{C5A354AE-AD27-4EAC-B71C-8E8059DBE9ED}"/>
              </a:ext>
            </a:extLst>
          </p:cNvPr>
          <p:cNvSpPr>
            <a:spLocks noGrp="1"/>
          </p:cNvSpPr>
          <p:nvPr>
            <p:ph type="sldNum" sz="quarter" idx="12"/>
          </p:nvPr>
        </p:nvSpPr>
        <p:spPr/>
        <p:txBody>
          <a:bodyPr/>
          <a:lstStyle/>
          <a:p>
            <a:fld id="{C742FD83-E31C-4928-9BBE-35C180F31D7E}" type="slidenum">
              <a:rPr lang="en-US" smtClean="0"/>
              <a:t>‹#›</a:t>
            </a:fld>
            <a:endParaRPr lang="en-US"/>
          </a:p>
        </p:txBody>
      </p:sp>
    </p:spTree>
    <p:extLst>
      <p:ext uri="{BB962C8B-B14F-4D97-AF65-F5344CB8AC3E}">
        <p14:creationId xmlns:p14="http://schemas.microsoft.com/office/powerpoint/2010/main" val="13716168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2643F0-4879-4F8F-87BD-41BE34213C4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837589E-6E5A-44AC-86DA-70258DB20CF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3F6D8E3-ABCB-4EB7-9F0D-805F38179E4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18F369E-7BF2-4802-99B6-595F6A51D76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7ACA714-1D26-48B0-A880-6CCE90B851C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984D586-ABC0-4876-A6B2-EC6E14BD4D9E}"/>
              </a:ext>
            </a:extLst>
          </p:cNvPr>
          <p:cNvSpPr>
            <a:spLocks noGrp="1"/>
          </p:cNvSpPr>
          <p:nvPr>
            <p:ph type="dt" sz="half" idx="10"/>
          </p:nvPr>
        </p:nvSpPr>
        <p:spPr/>
        <p:txBody>
          <a:bodyPr/>
          <a:lstStyle/>
          <a:p>
            <a:fld id="{FA8D1EA8-1346-494A-A444-AFF0FF0B6318}" type="datetime1">
              <a:rPr lang="en-US" smtClean="0"/>
              <a:t>2/10/2021</a:t>
            </a:fld>
            <a:endParaRPr lang="en-US"/>
          </a:p>
        </p:txBody>
      </p:sp>
      <p:sp>
        <p:nvSpPr>
          <p:cNvPr id="8" name="Footer Placeholder 7">
            <a:extLst>
              <a:ext uri="{FF2B5EF4-FFF2-40B4-BE49-F238E27FC236}">
                <a16:creationId xmlns:a16="http://schemas.microsoft.com/office/drawing/2014/main" id="{1615E391-0D8D-4723-A7AD-C68D1764F94D}"/>
              </a:ext>
            </a:extLst>
          </p:cNvPr>
          <p:cNvSpPr>
            <a:spLocks noGrp="1"/>
          </p:cNvSpPr>
          <p:nvPr>
            <p:ph type="ftr" sz="quarter" idx="11"/>
          </p:nvPr>
        </p:nvSpPr>
        <p:spPr/>
        <p:txBody>
          <a:bodyPr/>
          <a:lstStyle/>
          <a:p>
            <a:r>
              <a:rPr lang="en-US"/>
              <a:t>ELAN CONFERENCE 11 FEBUARY 2021</a:t>
            </a:r>
          </a:p>
        </p:txBody>
      </p:sp>
      <p:sp>
        <p:nvSpPr>
          <p:cNvPr id="9" name="Slide Number Placeholder 8">
            <a:extLst>
              <a:ext uri="{FF2B5EF4-FFF2-40B4-BE49-F238E27FC236}">
                <a16:creationId xmlns:a16="http://schemas.microsoft.com/office/drawing/2014/main" id="{B0871E44-10DB-4B2E-ADF2-8F036DF5EA97}"/>
              </a:ext>
            </a:extLst>
          </p:cNvPr>
          <p:cNvSpPr>
            <a:spLocks noGrp="1"/>
          </p:cNvSpPr>
          <p:nvPr>
            <p:ph type="sldNum" sz="quarter" idx="12"/>
          </p:nvPr>
        </p:nvSpPr>
        <p:spPr/>
        <p:txBody>
          <a:bodyPr/>
          <a:lstStyle/>
          <a:p>
            <a:fld id="{C742FD83-E31C-4928-9BBE-35C180F31D7E}" type="slidenum">
              <a:rPr lang="en-US" smtClean="0"/>
              <a:t>‹#›</a:t>
            </a:fld>
            <a:endParaRPr lang="en-US"/>
          </a:p>
        </p:txBody>
      </p:sp>
    </p:spTree>
    <p:extLst>
      <p:ext uri="{BB962C8B-B14F-4D97-AF65-F5344CB8AC3E}">
        <p14:creationId xmlns:p14="http://schemas.microsoft.com/office/powerpoint/2010/main" val="28516418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C5D43A-3787-4783-8E2F-F5F404EBFC8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4DC9B91-CC87-4A9C-B218-20F253C7DAC7}"/>
              </a:ext>
            </a:extLst>
          </p:cNvPr>
          <p:cNvSpPr>
            <a:spLocks noGrp="1"/>
          </p:cNvSpPr>
          <p:nvPr>
            <p:ph type="dt" sz="half" idx="10"/>
          </p:nvPr>
        </p:nvSpPr>
        <p:spPr/>
        <p:txBody>
          <a:bodyPr/>
          <a:lstStyle/>
          <a:p>
            <a:fld id="{E3C728C9-BF7C-421F-9FC6-D1D52DAA9C63}" type="datetime1">
              <a:rPr lang="en-US" smtClean="0"/>
              <a:t>2/10/2021</a:t>
            </a:fld>
            <a:endParaRPr lang="en-US"/>
          </a:p>
        </p:txBody>
      </p:sp>
      <p:sp>
        <p:nvSpPr>
          <p:cNvPr id="4" name="Footer Placeholder 3">
            <a:extLst>
              <a:ext uri="{FF2B5EF4-FFF2-40B4-BE49-F238E27FC236}">
                <a16:creationId xmlns:a16="http://schemas.microsoft.com/office/drawing/2014/main" id="{91CAFB05-BB92-4D8B-BEB0-F13F46C4CC85}"/>
              </a:ext>
            </a:extLst>
          </p:cNvPr>
          <p:cNvSpPr>
            <a:spLocks noGrp="1"/>
          </p:cNvSpPr>
          <p:nvPr>
            <p:ph type="ftr" sz="quarter" idx="11"/>
          </p:nvPr>
        </p:nvSpPr>
        <p:spPr/>
        <p:txBody>
          <a:bodyPr/>
          <a:lstStyle/>
          <a:p>
            <a:r>
              <a:rPr lang="en-US"/>
              <a:t>ELAN CONFERENCE 11 FEBUARY 2021</a:t>
            </a:r>
          </a:p>
        </p:txBody>
      </p:sp>
      <p:sp>
        <p:nvSpPr>
          <p:cNvPr id="5" name="Slide Number Placeholder 4">
            <a:extLst>
              <a:ext uri="{FF2B5EF4-FFF2-40B4-BE49-F238E27FC236}">
                <a16:creationId xmlns:a16="http://schemas.microsoft.com/office/drawing/2014/main" id="{55277315-520B-4CA0-BF9E-87669BA7A30A}"/>
              </a:ext>
            </a:extLst>
          </p:cNvPr>
          <p:cNvSpPr>
            <a:spLocks noGrp="1"/>
          </p:cNvSpPr>
          <p:nvPr>
            <p:ph type="sldNum" sz="quarter" idx="12"/>
          </p:nvPr>
        </p:nvSpPr>
        <p:spPr/>
        <p:txBody>
          <a:bodyPr/>
          <a:lstStyle/>
          <a:p>
            <a:fld id="{C742FD83-E31C-4928-9BBE-35C180F31D7E}" type="slidenum">
              <a:rPr lang="en-US" smtClean="0"/>
              <a:t>‹#›</a:t>
            </a:fld>
            <a:endParaRPr lang="en-US"/>
          </a:p>
        </p:txBody>
      </p:sp>
    </p:spTree>
    <p:extLst>
      <p:ext uri="{BB962C8B-B14F-4D97-AF65-F5344CB8AC3E}">
        <p14:creationId xmlns:p14="http://schemas.microsoft.com/office/powerpoint/2010/main" val="2010270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37589C4-8F2C-4BF2-B64F-27B7116395E5}"/>
              </a:ext>
            </a:extLst>
          </p:cNvPr>
          <p:cNvSpPr>
            <a:spLocks noGrp="1"/>
          </p:cNvSpPr>
          <p:nvPr>
            <p:ph type="dt" sz="half" idx="10"/>
          </p:nvPr>
        </p:nvSpPr>
        <p:spPr/>
        <p:txBody>
          <a:bodyPr/>
          <a:lstStyle/>
          <a:p>
            <a:fld id="{F371333D-5CA2-4138-A449-88FDEBBEC04B}" type="datetime1">
              <a:rPr lang="en-US" smtClean="0"/>
              <a:t>2/10/2021</a:t>
            </a:fld>
            <a:endParaRPr lang="en-US"/>
          </a:p>
        </p:txBody>
      </p:sp>
      <p:sp>
        <p:nvSpPr>
          <p:cNvPr id="3" name="Footer Placeholder 2">
            <a:extLst>
              <a:ext uri="{FF2B5EF4-FFF2-40B4-BE49-F238E27FC236}">
                <a16:creationId xmlns:a16="http://schemas.microsoft.com/office/drawing/2014/main" id="{924E869B-67DA-4CC4-93A4-D2CBF3B78BD9}"/>
              </a:ext>
            </a:extLst>
          </p:cNvPr>
          <p:cNvSpPr>
            <a:spLocks noGrp="1"/>
          </p:cNvSpPr>
          <p:nvPr>
            <p:ph type="ftr" sz="quarter" idx="11"/>
          </p:nvPr>
        </p:nvSpPr>
        <p:spPr/>
        <p:txBody>
          <a:bodyPr/>
          <a:lstStyle/>
          <a:p>
            <a:r>
              <a:rPr lang="en-US"/>
              <a:t>ELAN CONFERENCE 11 FEBUARY 2021</a:t>
            </a:r>
          </a:p>
        </p:txBody>
      </p:sp>
      <p:sp>
        <p:nvSpPr>
          <p:cNvPr id="4" name="Slide Number Placeholder 3">
            <a:extLst>
              <a:ext uri="{FF2B5EF4-FFF2-40B4-BE49-F238E27FC236}">
                <a16:creationId xmlns:a16="http://schemas.microsoft.com/office/drawing/2014/main" id="{94B6586E-3DCC-41F0-A9BA-5DAF5CA716DB}"/>
              </a:ext>
            </a:extLst>
          </p:cNvPr>
          <p:cNvSpPr>
            <a:spLocks noGrp="1"/>
          </p:cNvSpPr>
          <p:nvPr>
            <p:ph type="sldNum" sz="quarter" idx="12"/>
          </p:nvPr>
        </p:nvSpPr>
        <p:spPr/>
        <p:txBody>
          <a:bodyPr/>
          <a:lstStyle/>
          <a:p>
            <a:fld id="{C742FD83-E31C-4928-9BBE-35C180F31D7E}" type="slidenum">
              <a:rPr lang="en-US" smtClean="0"/>
              <a:t>‹#›</a:t>
            </a:fld>
            <a:endParaRPr lang="en-US"/>
          </a:p>
        </p:txBody>
      </p:sp>
    </p:spTree>
    <p:extLst>
      <p:ext uri="{BB962C8B-B14F-4D97-AF65-F5344CB8AC3E}">
        <p14:creationId xmlns:p14="http://schemas.microsoft.com/office/powerpoint/2010/main" val="18801545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CC94A0-9509-4AF8-93EF-68058497486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AE7B4DD-592C-4E1E-8497-7DA64A5663F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9A0E830-3D0C-417C-A8DA-A2FD2E9594F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D50DBB8-B371-4CCA-B258-458D8332A1F3}"/>
              </a:ext>
            </a:extLst>
          </p:cNvPr>
          <p:cNvSpPr>
            <a:spLocks noGrp="1"/>
          </p:cNvSpPr>
          <p:nvPr>
            <p:ph type="dt" sz="half" idx="10"/>
          </p:nvPr>
        </p:nvSpPr>
        <p:spPr/>
        <p:txBody>
          <a:bodyPr/>
          <a:lstStyle/>
          <a:p>
            <a:fld id="{47A49156-AB1B-406D-862A-FA0F040E4177}" type="datetime1">
              <a:rPr lang="en-US" smtClean="0"/>
              <a:t>2/10/2021</a:t>
            </a:fld>
            <a:endParaRPr lang="en-US"/>
          </a:p>
        </p:txBody>
      </p:sp>
      <p:sp>
        <p:nvSpPr>
          <p:cNvPr id="6" name="Footer Placeholder 5">
            <a:extLst>
              <a:ext uri="{FF2B5EF4-FFF2-40B4-BE49-F238E27FC236}">
                <a16:creationId xmlns:a16="http://schemas.microsoft.com/office/drawing/2014/main" id="{79BD475B-5BB8-4F79-80D9-18688C75B99C}"/>
              </a:ext>
            </a:extLst>
          </p:cNvPr>
          <p:cNvSpPr>
            <a:spLocks noGrp="1"/>
          </p:cNvSpPr>
          <p:nvPr>
            <p:ph type="ftr" sz="quarter" idx="11"/>
          </p:nvPr>
        </p:nvSpPr>
        <p:spPr/>
        <p:txBody>
          <a:bodyPr/>
          <a:lstStyle/>
          <a:p>
            <a:r>
              <a:rPr lang="en-US"/>
              <a:t>ELAN CONFERENCE 11 FEBUARY 2021</a:t>
            </a:r>
          </a:p>
        </p:txBody>
      </p:sp>
      <p:sp>
        <p:nvSpPr>
          <p:cNvPr id="7" name="Slide Number Placeholder 6">
            <a:extLst>
              <a:ext uri="{FF2B5EF4-FFF2-40B4-BE49-F238E27FC236}">
                <a16:creationId xmlns:a16="http://schemas.microsoft.com/office/drawing/2014/main" id="{932CFF56-D64F-4163-B005-909E84BD371D}"/>
              </a:ext>
            </a:extLst>
          </p:cNvPr>
          <p:cNvSpPr>
            <a:spLocks noGrp="1"/>
          </p:cNvSpPr>
          <p:nvPr>
            <p:ph type="sldNum" sz="quarter" idx="12"/>
          </p:nvPr>
        </p:nvSpPr>
        <p:spPr/>
        <p:txBody>
          <a:bodyPr/>
          <a:lstStyle/>
          <a:p>
            <a:fld id="{C742FD83-E31C-4928-9BBE-35C180F31D7E}" type="slidenum">
              <a:rPr lang="en-US" smtClean="0"/>
              <a:t>‹#›</a:t>
            </a:fld>
            <a:endParaRPr lang="en-US"/>
          </a:p>
        </p:txBody>
      </p:sp>
    </p:spTree>
    <p:extLst>
      <p:ext uri="{BB962C8B-B14F-4D97-AF65-F5344CB8AC3E}">
        <p14:creationId xmlns:p14="http://schemas.microsoft.com/office/powerpoint/2010/main" val="16021430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17403B-A368-41D9-928E-9F6556D52E5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78CC8F8B-1D3C-43C9-814D-06A44DA6607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BAA0A0D4-1E4B-45FC-B089-9DC5D6E5D15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A8DFD93-C850-4213-859C-8228DFA6335C}"/>
              </a:ext>
            </a:extLst>
          </p:cNvPr>
          <p:cNvSpPr>
            <a:spLocks noGrp="1"/>
          </p:cNvSpPr>
          <p:nvPr>
            <p:ph type="dt" sz="half" idx="10"/>
          </p:nvPr>
        </p:nvSpPr>
        <p:spPr/>
        <p:txBody>
          <a:bodyPr/>
          <a:lstStyle/>
          <a:p>
            <a:fld id="{6D2E8903-6C81-4F55-BF54-2B625E2EB1E7}" type="datetime1">
              <a:rPr lang="en-US" smtClean="0"/>
              <a:t>2/10/2021</a:t>
            </a:fld>
            <a:endParaRPr lang="en-US"/>
          </a:p>
        </p:txBody>
      </p:sp>
      <p:sp>
        <p:nvSpPr>
          <p:cNvPr id="6" name="Footer Placeholder 5">
            <a:extLst>
              <a:ext uri="{FF2B5EF4-FFF2-40B4-BE49-F238E27FC236}">
                <a16:creationId xmlns:a16="http://schemas.microsoft.com/office/drawing/2014/main" id="{BEE6BD5C-BAF4-4FBE-B58B-2F7B1D217CD3}"/>
              </a:ext>
            </a:extLst>
          </p:cNvPr>
          <p:cNvSpPr>
            <a:spLocks noGrp="1"/>
          </p:cNvSpPr>
          <p:nvPr>
            <p:ph type="ftr" sz="quarter" idx="11"/>
          </p:nvPr>
        </p:nvSpPr>
        <p:spPr/>
        <p:txBody>
          <a:bodyPr/>
          <a:lstStyle/>
          <a:p>
            <a:r>
              <a:rPr lang="en-US"/>
              <a:t>ELAN CONFERENCE 11 FEBUARY 2021</a:t>
            </a:r>
          </a:p>
        </p:txBody>
      </p:sp>
      <p:sp>
        <p:nvSpPr>
          <p:cNvPr id="7" name="Slide Number Placeholder 6">
            <a:extLst>
              <a:ext uri="{FF2B5EF4-FFF2-40B4-BE49-F238E27FC236}">
                <a16:creationId xmlns:a16="http://schemas.microsoft.com/office/drawing/2014/main" id="{D4278176-3877-49E0-9629-9B7852588F3E}"/>
              </a:ext>
            </a:extLst>
          </p:cNvPr>
          <p:cNvSpPr>
            <a:spLocks noGrp="1"/>
          </p:cNvSpPr>
          <p:nvPr>
            <p:ph type="sldNum" sz="quarter" idx="12"/>
          </p:nvPr>
        </p:nvSpPr>
        <p:spPr/>
        <p:txBody>
          <a:bodyPr/>
          <a:lstStyle/>
          <a:p>
            <a:fld id="{C742FD83-E31C-4928-9BBE-35C180F31D7E}" type="slidenum">
              <a:rPr lang="en-US" smtClean="0"/>
              <a:t>‹#›</a:t>
            </a:fld>
            <a:endParaRPr lang="en-US"/>
          </a:p>
        </p:txBody>
      </p:sp>
    </p:spTree>
    <p:extLst>
      <p:ext uri="{BB962C8B-B14F-4D97-AF65-F5344CB8AC3E}">
        <p14:creationId xmlns:p14="http://schemas.microsoft.com/office/powerpoint/2010/main" val="15986577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B44FCD2-4601-4063-A09F-4056EBCA64D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6C3DF0D-665A-4BFB-8F2A-58A3017B94B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940F746-C9BB-4797-B388-9AFEE9F48A7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F046C7-62F7-4537-BC86-1863E3467268}" type="datetime1">
              <a:rPr lang="en-US" smtClean="0"/>
              <a:t>2/10/2021</a:t>
            </a:fld>
            <a:endParaRPr lang="en-US"/>
          </a:p>
        </p:txBody>
      </p:sp>
      <p:sp>
        <p:nvSpPr>
          <p:cNvPr id="5" name="Footer Placeholder 4">
            <a:extLst>
              <a:ext uri="{FF2B5EF4-FFF2-40B4-BE49-F238E27FC236}">
                <a16:creationId xmlns:a16="http://schemas.microsoft.com/office/drawing/2014/main" id="{8B2ED6EA-AC50-4196-9E25-1E7C6C8BA0B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ELAN CONFERENCE 11 FEBUARY 2021</a:t>
            </a:r>
          </a:p>
        </p:txBody>
      </p:sp>
      <p:sp>
        <p:nvSpPr>
          <p:cNvPr id="6" name="Slide Number Placeholder 5">
            <a:extLst>
              <a:ext uri="{FF2B5EF4-FFF2-40B4-BE49-F238E27FC236}">
                <a16:creationId xmlns:a16="http://schemas.microsoft.com/office/drawing/2014/main" id="{3670CE32-44F8-45EF-922A-C944F4376CE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742FD83-E31C-4928-9BBE-35C180F31D7E}" type="slidenum">
              <a:rPr lang="en-US" smtClean="0"/>
              <a:t>‹#›</a:t>
            </a:fld>
            <a:endParaRPr lang="en-US"/>
          </a:p>
        </p:txBody>
      </p:sp>
    </p:spTree>
    <p:extLst>
      <p:ext uri="{BB962C8B-B14F-4D97-AF65-F5344CB8AC3E}">
        <p14:creationId xmlns:p14="http://schemas.microsoft.com/office/powerpoint/2010/main" val="324935785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www.akpanhekpo.com/" TargetMode="External"/><Relationship Id="rId2" Type="http://schemas.openxmlformats.org/officeDocument/2006/relationships/hyperlink" Target="mailto:ahekpo@gmail.com"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803E8A-380E-4259-85A5-538F07A6B1E8}"/>
              </a:ext>
            </a:extLst>
          </p:cNvPr>
          <p:cNvSpPr>
            <a:spLocks noGrp="1"/>
          </p:cNvSpPr>
          <p:nvPr>
            <p:ph type="ctrTitle"/>
          </p:nvPr>
        </p:nvSpPr>
        <p:spPr/>
        <p:txBody>
          <a:bodyPr>
            <a:normAutofit fontScale="90000"/>
          </a:bodyPr>
          <a:lstStyle/>
          <a:p>
            <a:r>
              <a:rPr lang="en-US" sz="4400" b="1" dirty="0"/>
              <a:t>2021 FEDERAL AND STATE GOVERNMENTS ECONOMIC </a:t>
            </a:r>
            <a:r>
              <a:rPr lang="en-US" sz="4400" b="1"/>
              <a:t>AGENDA: IMPACT </a:t>
            </a:r>
            <a:r>
              <a:rPr lang="en-US" sz="4400" b="1" dirty="0"/>
              <a:t>AND OPPORTUNITY FOR LEASING+</a:t>
            </a:r>
          </a:p>
        </p:txBody>
      </p:sp>
      <p:sp>
        <p:nvSpPr>
          <p:cNvPr id="3" name="Subtitle 2">
            <a:extLst>
              <a:ext uri="{FF2B5EF4-FFF2-40B4-BE49-F238E27FC236}">
                <a16:creationId xmlns:a16="http://schemas.microsoft.com/office/drawing/2014/main" id="{168E99F4-489E-4B81-8042-2FD01ACA7CF6}"/>
              </a:ext>
            </a:extLst>
          </p:cNvPr>
          <p:cNvSpPr>
            <a:spLocks noGrp="1"/>
          </p:cNvSpPr>
          <p:nvPr>
            <p:ph type="subTitle" idx="1"/>
          </p:nvPr>
        </p:nvSpPr>
        <p:spPr>
          <a:xfrm>
            <a:off x="1524000" y="3602037"/>
            <a:ext cx="9144000" cy="2387600"/>
          </a:xfrm>
        </p:spPr>
        <p:txBody>
          <a:bodyPr>
            <a:normAutofit fontScale="92500"/>
          </a:bodyPr>
          <a:lstStyle/>
          <a:p>
            <a:r>
              <a:rPr lang="en-US" dirty="0"/>
              <a:t>BY</a:t>
            </a:r>
          </a:p>
          <a:p>
            <a:r>
              <a:rPr lang="en-US" dirty="0"/>
              <a:t>AKPAN H. EKPO++</a:t>
            </a:r>
          </a:p>
          <a:p>
            <a:pPr algn="l"/>
            <a:r>
              <a:rPr lang="en-US" dirty="0"/>
              <a:t>+Virtual presentation at the Equipment Leasing Association of Nigeria (ELAN) Business Forum, 11</a:t>
            </a:r>
            <a:r>
              <a:rPr lang="en-US" baseline="30000" dirty="0"/>
              <a:t>th</a:t>
            </a:r>
            <a:r>
              <a:rPr lang="en-US" dirty="0"/>
              <a:t> February,2021.</a:t>
            </a:r>
          </a:p>
          <a:p>
            <a:pPr algn="l"/>
            <a:r>
              <a:rPr lang="en-US" dirty="0"/>
              <a:t>++Professor of Economics and Public Policy, University of Uyo and Chairman, Foundation for Economic Research and Training (FERT), Lagos.</a:t>
            </a:r>
          </a:p>
        </p:txBody>
      </p:sp>
    </p:spTree>
    <p:extLst>
      <p:ext uri="{BB962C8B-B14F-4D97-AF65-F5344CB8AC3E}">
        <p14:creationId xmlns:p14="http://schemas.microsoft.com/office/powerpoint/2010/main" val="24407559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790F9B-906E-4DE3-903B-C1B7BEC544A3}"/>
              </a:ext>
            </a:extLst>
          </p:cNvPr>
          <p:cNvSpPr>
            <a:spLocks noGrp="1"/>
          </p:cNvSpPr>
          <p:nvPr>
            <p:ph type="title"/>
          </p:nvPr>
        </p:nvSpPr>
        <p:spPr/>
        <p:txBody>
          <a:bodyPr/>
          <a:lstStyle/>
          <a:p>
            <a:endParaRPr lang="en-US"/>
          </a:p>
        </p:txBody>
      </p:sp>
      <p:pic>
        <p:nvPicPr>
          <p:cNvPr id="4" name="Content Placeholder 3">
            <a:extLst>
              <a:ext uri="{FF2B5EF4-FFF2-40B4-BE49-F238E27FC236}">
                <a16:creationId xmlns:a16="http://schemas.microsoft.com/office/drawing/2014/main" id="{E280075B-B85C-4181-8E20-0F64FD07A31E}"/>
              </a:ext>
            </a:extLst>
          </p:cNvPr>
          <p:cNvPicPr>
            <a:picLocks noGrp="1" noChangeAspect="1"/>
          </p:cNvPicPr>
          <p:nvPr>
            <p:ph idx="1"/>
          </p:nvPr>
        </p:nvPicPr>
        <p:blipFill>
          <a:blip r:embed="rId2"/>
          <a:stretch>
            <a:fillRect/>
          </a:stretch>
        </p:blipFill>
        <p:spPr>
          <a:xfrm>
            <a:off x="2027584" y="2623478"/>
            <a:ext cx="7576456" cy="3351359"/>
          </a:xfrm>
          <a:prstGeom prst="rect">
            <a:avLst/>
          </a:prstGeom>
        </p:spPr>
      </p:pic>
      <p:sp>
        <p:nvSpPr>
          <p:cNvPr id="3" name="Footer Placeholder 2">
            <a:extLst>
              <a:ext uri="{FF2B5EF4-FFF2-40B4-BE49-F238E27FC236}">
                <a16:creationId xmlns:a16="http://schemas.microsoft.com/office/drawing/2014/main" id="{D1DD046B-6860-48C4-9BD4-E34F02BECC3C}"/>
              </a:ext>
            </a:extLst>
          </p:cNvPr>
          <p:cNvSpPr>
            <a:spLocks noGrp="1"/>
          </p:cNvSpPr>
          <p:nvPr>
            <p:ph type="ftr" sz="quarter" idx="11"/>
          </p:nvPr>
        </p:nvSpPr>
        <p:spPr/>
        <p:txBody>
          <a:bodyPr/>
          <a:lstStyle/>
          <a:p>
            <a:r>
              <a:rPr lang="en-US"/>
              <a:t>ELAN CONFERENCE 11 FEBUARY 2021</a:t>
            </a:r>
          </a:p>
        </p:txBody>
      </p:sp>
      <p:sp>
        <p:nvSpPr>
          <p:cNvPr id="5" name="Slide Number Placeholder 4">
            <a:extLst>
              <a:ext uri="{FF2B5EF4-FFF2-40B4-BE49-F238E27FC236}">
                <a16:creationId xmlns:a16="http://schemas.microsoft.com/office/drawing/2014/main" id="{8F5338CF-716B-44DD-9F92-23EA16EDEC29}"/>
              </a:ext>
            </a:extLst>
          </p:cNvPr>
          <p:cNvSpPr>
            <a:spLocks noGrp="1"/>
          </p:cNvSpPr>
          <p:nvPr>
            <p:ph type="sldNum" sz="quarter" idx="12"/>
          </p:nvPr>
        </p:nvSpPr>
        <p:spPr/>
        <p:txBody>
          <a:bodyPr/>
          <a:lstStyle/>
          <a:p>
            <a:fld id="{C742FD83-E31C-4928-9BBE-35C180F31D7E}" type="slidenum">
              <a:rPr lang="en-US" smtClean="0"/>
              <a:t>10</a:t>
            </a:fld>
            <a:endParaRPr lang="en-US"/>
          </a:p>
        </p:txBody>
      </p:sp>
    </p:spTree>
    <p:extLst>
      <p:ext uri="{BB962C8B-B14F-4D97-AF65-F5344CB8AC3E}">
        <p14:creationId xmlns:p14="http://schemas.microsoft.com/office/powerpoint/2010/main" val="16129267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9DE19A-F7AC-40D4-801F-BA6DF6D6A129}"/>
              </a:ext>
            </a:extLst>
          </p:cNvPr>
          <p:cNvSpPr>
            <a:spLocks noGrp="1"/>
          </p:cNvSpPr>
          <p:nvPr>
            <p:ph type="title"/>
          </p:nvPr>
        </p:nvSpPr>
        <p:spPr/>
        <p:txBody>
          <a:bodyPr/>
          <a:lstStyle/>
          <a:p>
            <a:endParaRPr lang="en-US"/>
          </a:p>
        </p:txBody>
      </p:sp>
      <p:pic>
        <p:nvPicPr>
          <p:cNvPr id="4" name="Content Placeholder 3">
            <a:extLst>
              <a:ext uri="{FF2B5EF4-FFF2-40B4-BE49-F238E27FC236}">
                <a16:creationId xmlns:a16="http://schemas.microsoft.com/office/drawing/2014/main" id="{92DFF6B5-0838-46B9-A0E2-721423FAE84B}"/>
              </a:ext>
            </a:extLst>
          </p:cNvPr>
          <p:cNvPicPr>
            <a:picLocks noGrp="1" noChangeAspect="1"/>
          </p:cNvPicPr>
          <p:nvPr>
            <p:ph idx="1"/>
          </p:nvPr>
        </p:nvPicPr>
        <p:blipFill>
          <a:blip r:embed="rId2"/>
          <a:stretch>
            <a:fillRect/>
          </a:stretch>
        </p:blipFill>
        <p:spPr>
          <a:xfrm>
            <a:off x="1714500" y="2183161"/>
            <a:ext cx="7360158" cy="3884263"/>
          </a:xfrm>
          <a:prstGeom prst="rect">
            <a:avLst/>
          </a:prstGeom>
        </p:spPr>
      </p:pic>
      <p:sp>
        <p:nvSpPr>
          <p:cNvPr id="3" name="Footer Placeholder 2">
            <a:extLst>
              <a:ext uri="{FF2B5EF4-FFF2-40B4-BE49-F238E27FC236}">
                <a16:creationId xmlns:a16="http://schemas.microsoft.com/office/drawing/2014/main" id="{C6B55EBD-9796-450C-A6AF-6DCB682DBEC3}"/>
              </a:ext>
            </a:extLst>
          </p:cNvPr>
          <p:cNvSpPr>
            <a:spLocks noGrp="1"/>
          </p:cNvSpPr>
          <p:nvPr>
            <p:ph type="ftr" sz="quarter" idx="11"/>
          </p:nvPr>
        </p:nvSpPr>
        <p:spPr/>
        <p:txBody>
          <a:bodyPr/>
          <a:lstStyle/>
          <a:p>
            <a:r>
              <a:rPr lang="en-US"/>
              <a:t>ELAN CONFERENCE 11 FEBUARY 2021</a:t>
            </a:r>
          </a:p>
        </p:txBody>
      </p:sp>
      <p:sp>
        <p:nvSpPr>
          <p:cNvPr id="5" name="Slide Number Placeholder 4">
            <a:extLst>
              <a:ext uri="{FF2B5EF4-FFF2-40B4-BE49-F238E27FC236}">
                <a16:creationId xmlns:a16="http://schemas.microsoft.com/office/drawing/2014/main" id="{C7AA5552-679A-4DF4-B0E7-0A7C95624B8A}"/>
              </a:ext>
            </a:extLst>
          </p:cNvPr>
          <p:cNvSpPr>
            <a:spLocks noGrp="1"/>
          </p:cNvSpPr>
          <p:nvPr>
            <p:ph type="sldNum" sz="quarter" idx="12"/>
          </p:nvPr>
        </p:nvSpPr>
        <p:spPr/>
        <p:txBody>
          <a:bodyPr/>
          <a:lstStyle/>
          <a:p>
            <a:fld id="{C742FD83-E31C-4928-9BBE-35C180F31D7E}" type="slidenum">
              <a:rPr lang="en-US" smtClean="0"/>
              <a:t>11</a:t>
            </a:fld>
            <a:endParaRPr lang="en-US"/>
          </a:p>
        </p:txBody>
      </p:sp>
    </p:spTree>
    <p:extLst>
      <p:ext uri="{BB962C8B-B14F-4D97-AF65-F5344CB8AC3E}">
        <p14:creationId xmlns:p14="http://schemas.microsoft.com/office/powerpoint/2010/main" val="32529542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423C0C-7DCC-4F14-A8CA-A5435546471C}"/>
              </a:ext>
            </a:extLst>
          </p:cNvPr>
          <p:cNvSpPr>
            <a:spLocks noGrp="1"/>
          </p:cNvSpPr>
          <p:nvPr>
            <p:ph type="title"/>
          </p:nvPr>
        </p:nvSpPr>
        <p:spPr/>
        <p:txBody>
          <a:bodyPr/>
          <a:lstStyle/>
          <a:p>
            <a:endParaRPr lang="en-US"/>
          </a:p>
        </p:txBody>
      </p:sp>
      <p:pic>
        <p:nvPicPr>
          <p:cNvPr id="4" name="Content Placeholder 3">
            <a:extLst>
              <a:ext uri="{FF2B5EF4-FFF2-40B4-BE49-F238E27FC236}">
                <a16:creationId xmlns:a16="http://schemas.microsoft.com/office/drawing/2014/main" id="{B20D0B6A-B158-419C-B089-22C2D8C773DD}"/>
              </a:ext>
            </a:extLst>
          </p:cNvPr>
          <p:cNvPicPr>
            <a:picLocks noGrp="1" noChangeAspect="1"/>
          </p:cNvPicPr>
          <p:nvPr>
            <p:ph idx="1"/>
          </p:nvPr>
        </p:nvPicPr>
        <p:blipFill>
          <a:blip r:embed="rId2"/>
          <a:stretch>
            <a:fillRect/>
          </a:stretch>
        </p:blipFill>
        <p:spPr>
          <a:xfrm>
            <a:off x="1609725" y="2634337"/>
            <a:ext cx="7214472" cy="3218775"/>
          </a:xfrm>
          <a:prstGeom prst="rect">
            <a:avLst/>
          </a:prstGeom>
        </p:spPr>
      </p:pic>
      <p:sp>
        <p:nvSpPr>
          <p:cNvPr id="3" name="Footer Placeholder 2">
            <a:extLst>
              <a:ext uri="{FF2B5EF4-FFF2-40B4-BE49-F238E27FC236}">
                <a16:creationId xmlns:a16="http://schemas.microsoft.com/office/drawing/2014/main" id="{4B0BFF1E-BDE2-4E38-91AA-C66E7B61E612}"/>
              </a:ext>
            </a:extLst>
          </p:cNvPr>
          <p:cNvSpPr>
            <a:spLocks noGrp="1"/>
          </p:cNvSpPr>
          <p:nvPr>
            <p:ph type="ftr" sz="quarter" idx="11"/>
          </p:nvPr>
        </p:nvSpPr>
        <p:spPr/>
        <p:txBody>
          <a:bodyPr/>
          <a:lstStyle/>
          <a:p>
            <a:r>
              <a:rPr lang="en-US"/>
              <a:t>ELAN CONFERENCE 11 FEBUARY 2021</a:t>
            </a:r>
          </a:p>
        </p:txBody>
      </p:sp>
      <p:sp>
        <p:nvSpPr>
          <p:cNvPr id="5" name="Slide Number Placeholder 4">
            <a:extLst>
              <a:ext uri="{FF2B5EF4-FFF2-40B4-BE49-F238E27FC236}">
                <a16:creationId xmlns:a16="http://schemas.microsoft.com/office/drawing/2014/main" id="{1E087EFA-2AA2-494B-BADB-FE1FD204AFCC}"/>
              </a:ext>
            </a:extLst>
          </p:cNvPr>
          <p:cNvSpPr>
            <a:spLocks noGrp="1"/>
          </p:cNvSpPr>
          <p:nvPr>
            <p:ph type="sldNum" sz="quarter" idx="12"/>
          </p:nvPr>
        </p:nvSpPr>
        <p:spPr/>
        <p:txBody>
          <a:bodyPr/>
          <a:lstStyle/>
          <a:p>
            <a:fld id="{C742FD83-E31C-4928-9BBE-35C180F31D7E}" type="slidenum">
              <a:rPr lang="en-US" smtClean="0"/>
              <a:t>12</a:t>
            </a:fld>
            <a:endParaRPr lang="en-US"/>
          </a:p>
        </p:txBody>
      </p:sp>
    </p:spTree>
    <p:extLst>
      <p:ext uri="{BB962C8B-B14F-4D97-AF65-F5344CB8AC3E}">
        <p14:creationId xmlns:p14="http://schemas.microsoft.com/office/powerpoint/2010/main" val="18971948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B15FC7-12FF-4F4D-ADD0-09450CD7C664}"/>
              </a:ext>
            </a:extLst>
          </p:cNvPr>
          <p:cNvSpPr>
            <a:spLocks noGrp="1"/>
          </p:cNvSpPr>
          <p:nvPr>
            <p:ph type="title"/>
          </p:nvPr>
        </p:nvSpPr>
        <p:spPr/>
        <p:txBody>
          <a:bodyPr/>
          <a:lstStyle/>
          <a:p>
            <a:pPr algn="ctr"/>
            <a:r>
              <a:rPr lang="en-US" dirty="0"/>
              <a:t>3.1 Overview of the Leasing Industry</a:t>
            </a:r>
          </a:p>
        </p:txBody>
      </p:sp>
      <p:sp>
        <p:nvSpPr>
          <p:cNvPr id="3" name="Content Placeholder 2">
            <a:extLst>
              <a:ext uri="{FF2B5EF4-FFF2-40B4-BE49-F238E27FC236}">
                <a16:creationId xmlns:a16="http://schemas.microsoft.com/office/drawing/2014/main" id="{9F075590-56A9-4C9D-842A-906B29E0E014}"/>
              </a:ext>
            </a:extLst>
          </p:cNvPr>
          <p:cNvSpPr>
            <a:spLocks noGrp="1"/>
          </p:cNvSpPr>
          <p:nvPr>
            <p:ph idx="1"/>
          </p:nvPr>
        </p:nvSpPr>
        <p:spPr>
          <a:xfrm>
            <a:off x="195263" y="1836575"/>
            <a:ext cx="11158537" cy="4854424"/>
          </a:xfrm>
        </p:spPr>
        <p:txBody>
          <a:bodyPr/>
          <a:lstStyle/>
          <a:p>
            <a:r>
              <a:rPr lang="en-US" sz="2000" dirty="0">
                <a:effectLst/>
                <a:latin typeface="Times New Roman" panose="02020603050405020304" pitchFamily="18" charset="0"/>
                <a:ea typeface="Calibri" panose="020F0502020204030204" pitchFamily="34" charset="0"/>
                <a:cs typeface="Times New Roman" panose="02020603050405020304" pitchFamily="18" charset="0"/>
              </a:rPr>
              <a:t>The Nigerian leasing industry has evolved over the years. It has grown far beyond simple finance lease to more advanced operating lease through adopted innovative processes. There has also been advances in products offered as well as maturity schedule patterns. </a:t>
            </a:r>
          </a:p>
          <a:p>
            <a:r>
              <a:rPr lang="en-US" sz="2000" dirty="0">
                <a:effectLst/>
                <a:latin typeface="Times New Roman" panose="02020603050405020304" pitchFamily="18" charset="0"/>
                <a:ea typeface="Calibri" panose="020F0502020204030204" pitchFamily="34" charset="0"/>
                <a:cs typeface="Times New Roman" panose="02020603050405020304" pitchFamily="18" charset="0"/>
              </a:rPr>
              <a:t>The resiliency of this sector has influenced economic performance. </a:t>
            </a:r>
            <a:r>
              <a:rPr lang="en-US" sz="2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Despite the economic challenges which have affected the leasing industry, leasing firms have thrived through the years.</a:t>
            </a:r>
          </a:p>
          <a:p>
            <a:r>
              <a:rPr lang="en-US" sz="2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For instance, we observed a steady growth pattern in leasing volume in Nigeria, growing from 654.83 million in 1990 to 19.65 billion in 2000 (See Table 3 below). In recent years, the industry generated </a:t>
            </a:r>
            <a:r>
              <a:rPr lang="en-US" sz="2000" strike="dblStrike"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a:t>
            </a:r>
            <a:r>
              <a:rPr lang="en-US" sz="2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1.1 trillion, </a:t>
            </a:r>
            <a:r>
              <a:rPr lang="en-US" sz="2000" strike="dblStrike"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a:t>
            </a:r>
            <a:r>
              <a:rPr lang="en-US" sz="2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1.26 trillion, </a:t>
            </a:r>
            <a:r>
              <a:rPr lang="en-US" sz="2000" strike="dblStrike"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a:t>
            </a:r>
            <a:r>
              <a:rPr lang="en-US" sz="2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1.44 trillion, </a:t>
            </a:r>
            <a:r>
              <a:rPr lang="en-US" sz="2000" strike="dblStrike"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a:t>
            </a:r>
            <a:r>
              <a:rPr lang="en-US" sz="2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1.68 trillion and </a:t>
            </a:r>
            <a:r>
              <a:rPr lang="en-US" sz="2000" strike="dblStrike"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a:t>
            </a:r>
            <a:r>
              <a:rPr lang="en-US" sz="2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1.91 trillion in 2015, 2016, 2017, 2018 and 2019, respectively. </a:t>
            </a:r>
          </a:p>
          <a:p>
            <a:r>
              <a:rPr lang="en-US" sz="2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The year-to-year growth of the industry is shown in Figure 5. </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The figure clearly shows that the Nigerian leasing industry has achieved consistent double digit growth rate over the years except in 1993, 1994 and 1996 where negative growth rates were recorded. </a:t>
            </a:r>
          </a:p>
          <a:p>
            <a:r>
              <a:rPr lang="en-US" sz="2000" dirty="0">
                <a:effectLst/>
                <a:latin typeface="Times New Roman" panose="02020603050405020304" pitchFamily="18" charset="0"/>
                <a:ea typeface="Calibri" panose="020F0502020204030204" pitchFamily="34" charset="0"/>
                <a:cs typeface="Times New Roman" panose="02020603050405020304" pitchFamily="18" charset="0"/>
              </a:rPr>
              <a:t>This was due to the negative impact of the structural adjustment programme coupled with the inconsistent and ad hoc policies of government. in addition, rising rate of inflation and the exchange rate affected the leasing sub-sector.</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Footer Placeholder 3">
            <a:extLst>
              <a:ext uri="{FF2B5EF4-FFF2-40B4-BE49-F238E27FC236}">
                <a16:creationId xmlns:a16="http://schemas.microsoft.com/office/drawing/2014/main" id="{8EAE3092-8D50-4AB8-91D0-176139CC71E5}"/>
              </a:ext>
            </a:extLst>
          </p:cNvPr>
          <p:cNvSpPr>
            <a:spLocks noGrp="1"/>
          </p:cNvSpPr>
          <p:nvPr>
            <p:ph type="ftr" sz="quarter" idx="11"/>
          </p:nvPr>
        </p:nvSpPr>
        <p:spPr/>
        <p:txBody>
          <a:bodyPr/>
          <a:lstStyle/>
          <a:p>
            <a:r>
              <a:rPr lang="en-US"/>
              <a:t>ELAN CONFERENCE 11 FEBUARY 2021</a:t>
            </a:r>
          </a:p>
        </p:txBody>
      </p:sp>
      <p:sp>
        <p:nvSpPr>
          <p:cNvPr id="5" name="Slide Number Placeholder 4">
            <a:extLst>
              <a:ext uri="{FF2B5EF4-FFF2-40B4-BE49-F238E27FC236}">
                <a16:creationId xmlns:a16="http://schemas.microsoft.com/office/drawing/2014/main" id="{01A8F2DE-B4B8-4790-8AA2-BE2C5AEED2DC}"/>
              </a:ext>
            </a:extLst>
          </p:cNvPr>
          <p:cNvSpPr>
            <a:spLocks noGrp="1"/>
          </p:cNvSpPr>
          <p:nvPr>
            <p:ph type="sldNum" sz="quarter" idx="12"/>
          </p:nvPr>
        </p:nvSpPr>
        <p:spPr/>
        <p:txBody>
          <a:bodyPr/>
          <a:lstStyle/>
          <a:p>
            <a:fld id="{C742FD83-E31C-4928-9BBE-35C180F31D7E}" type="slidenum">
              <a:rPr lang="en-US" smtClean="0"/>
              <a:t>13</a:t>
            </a:fld>
            <a:endParaRPr lang="en-US"/>
          </a:p>
        </p:txBody>
      </p:sp>
    </p:spTree>
    <p:extLst>
      <p:ext uri="{BB962C8B-B14F-4D97-AF65-F5344CB8AC3E}">
        <p14:creationId xmlns:p14="http://schemas.microsoft.com/office/powerpoint/2010/main" val="408751298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F3F330-ED20-4195-81A4-0727ECCDB97B}"/>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70B2AC89-6BBC-4641-85BE-F468F853BB89}"/>
              </a:ext>
            </a:extLst>
          </p:cNvPr>
          <p:cNvSpPr>
            <a:spLocks noGrp="1"/>
          </p:cNvSpPr>
          <p:nvPr>
            <p:ph idx="1"/>
          </p:nvPr>
        </p:nvSpPr>
        <p:spPr/>
        <p:txBody>
          <a:bodyPr/>
          <a:lstStyle/>
          <a:p>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It should be noted that the industry experienced over a 100 percent year-to-year growth in 1992 (159.5%) and 1995 (251.5%). </a:t>
            </a:r>
          </a:p>
          <a:p>
            <a:r>
              <a:rPr lang="en-US" sz="2400" dirty="0">
                <a:effectLst/>
                <a:latin typeface="Times New Roman" panose="02020603050405020304" pitchFamily="18" charset="0"/>
                <a:ea typeface="Calibri" panose="020F0502020204030204" pitchFamily="34" charset="0"/>
                <a:cs typeface="Times New Roman" panose="02020603050405020304" pitchFamily="18" charset="0"/>
              </a:rPr>
              <a:t>This is possibly caused by spike in the utilization of equipment in industries in the 1990s.  Increased awareness of leasing options, increased players in the industry, enhanced investment as well as expanded market contributed to the success of the industry (ELAN, 2019).</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Footer Placeholder 3">
            <a:extLst>
              <a:ext uri="{FF2B5EF4-FFF2-40B4-BE49-F238E27FC236}">
                <a16:creationId xmlns:a16="http://schemas.microsoft.com/office/drawing/2014/main" id="{4987EBF8-0392-44ED-99A3-D20B1EC88369}"/>
              </a:ext>
            </a:extLst>
          </p:cNvPr>
          <p:cNvSpPr>
            <a:spLocks noGrp="1"/>
          </p:cNvSpPr>
          <p:nvPr>
            <p:ph type="ftr" sz="quarter" idx="11"/>
          </p:nvPr>
        </p:nvSpPr>
        <p:spPr/>
        <p:txBody>
          <a:bodyPr/>
          <a:lstStyle/>
          <a:p>
            <a:r>
              <a:rPr lang="en-US"/>
              <a:t>ELAN CONFERENCE 11 FEBUARY 2021</a:t>
            </a:r>
          </a:p>
        </p:txBody>
      </p:sp>
      <p:sp>
        <p:nvSpPr>
          <p:cNvPr id="5" name="Slide Number Placeholder 4">
            <a:extLst>
              <a:ext uri="{FF2B5EF4-FFF2-40B4-BE49-F238E27FC236}">
                <a16:creationId xmlns:a16="http://schemas.microsoft.com/office/drawing/2014/main" id="{B200688E-8627-439F-A3BF-0E4D9E0E64B2}"/>
              </a:ext>
            </a:extLst>
          </p:cNvPr>
          <p:cNvSpPr>
            <a:spLocks noGrp="1"/>
          </p:cNvSpPr>
          <p:nvPr>
            <p:ph type="sldNum" sz="quarter" idx="12"/>
          </p:nvPr>
        </p:nvSpPr>
        <p:spPr/>
        <p:txBody>
          <a:bodyPr/>
          <a:lstStyle/>
          <a:p>
            <a:fld id="{C742FD83-E31C-4928-9BBE-35C180F31D7E}" type="slidenum">
              <a:rPr lang="en-US" smtClean="0"/>
              <a:t>14</a:t>
            </a:fld>
            <a:endParaRPr lang="en-US"/>
          </a:p>
        </p:txBody>
      </p:sp>
    </p:spTree>
    <p:extLst>
      <p:ext uri="{BB962C8B-B14F-4D97-AF65-F5344CB8AC3E}">
        <p14:creationId xmlns:p14="http://schemas.microsoft.com/office/powerpoint/2010/main" val="136147700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609762-FAB9-4E2C-85C7-A2884A63D68F}"/>
              </a:ext>
            </a:extLst>
          </p:cNvPr>
          <p:cNvSpPr>
            <a:spLocks noGrp="1"/>
          </p:cNvSpPr>
          <p:nvPr>
            <p:ph type="title"/>
          </p:nvPr>
        </p:nvSpPr>
        <p:spPr/>
        <p:txBody>
          <a:bodyPr/>
          <a:lstStyle/>
          <a:p>
            <a:endParaRPr lang="en-US"/>
          </a:p>
        </p:txBody>
      </p:sp>
      <p:pic>
        <p:nvPicPr>
          <p:cNvPr id="4" name="Content Placeholder 3">
            <a:extLst>
              <a:ext uri="{FF2B5EF4-FFF2-40B4-BE49-F238E27FC236}">
                <a16:creationId xmlns:a16="http://schemas.microsoft.com/office/drawing/2014/main" id="{C41DF8E9-A12A-4916-9D09-802B51E8F00E}"/>
              </a:ext>
            </a:extLst>
          </p:cNvPr>
          <p:cNvPicPr>
            <a:picLocks noGrp="1" noChangeAspect="1"/>
          </p:cNvPicPr>
          <p:nvPr>
            <p:ph idx="1"/>
          </p:nvPr>
        </p:nvPicPr>
        <p:blipFill>
          <a:blip r:embed="rId2"/>
          <a:stretch>
            <a:fillRect/>
          </a:stretch>
        </p:blipFill>
        <p:spPr>
          <a:xfrm>
            <a:off x="1659062" y="1825624"/>
            <a:ext cx="7413758" cy="4733963"/>
          </a:xfrm>
          <a:prstGeom prst="rect">
            <a:avLst/>
          </a:prstGeom>
        </p:spPr>
      </p:pic>
      <p:sp>
        <p:nvSpPr>
          <p:cNvPr id="3" name="Footer Placeholder 2">
            <a:extLst>
              <a:ext uri="{FF2B5EF4-FFF2-40B4-BE49-F238E27FC236}">
                <a16:creationId xmlns:a16="http://schemas.microsoft.com/office/drawing/2014/main" id="{E0BB00C2-CA4A-4154-BB06-61F570F18352}"/>
              </a:ext>
            </a:extLst>
          </p:cNvPr>
          <p:cNvSpPr>
            <a:spLocks noGrp="1"/>
          </p:cNvSpPr>
          <p:nvPr>
            <p:ph type="ftr" sz="quarter" idx="11"/>
          </p:nvPr>
        </p:nvSpPr>
        <p:spPr/>
        <p:txBody>
          <a:bodyPr/>
          <a:lstStyle/>
          <a:p>
            <a:r>
              <a:rPr lang="en-US"/>
              <a:t>ELAN CONFERENCE 11 FEBUARY 2021</a:t>
            </a:r>
          </a:p>
        </p:txBody>
      </p:sp>
      <p:sp>
        <p:nvSpPr>
          <p:cNvPr id="5" name="Slide Number Placeholder 4">
            <a:extLst>
              <a:ext uri="{FF2B5EF4-FFF2-40B4-BE49-F238E27FC236}">
                <a16:creationId xmlns:a16="http://schemas.microsoft.com/office/drawing/2014/main" id="{1720E8E5-4D24-4B27-8E1A-855D5C4D5F5F}"/>
              </a:ext>
            </a:extLst>
          </p:cNvPr>
          <p:cNvSpPr>
            <a:spLocks noGrp="1"/>
          </p:cNvSpPr>
          <p:nvPr>
            <p:ph type="sldNum" sz="quarter" idx="12"/>
          </p:nvPr>
        </p:nvSpPr>
        <p:spPr/>
        <p:txBody>
          <a:bodyPr/>
          <a:lstStyle/>
          <a:p>
            <a:fld id="{C742FD83-E31C-4928-9BBE-35C180F31D7E}" type="slidenum">
              <a:rPr lang="en-US" smtClean="0"/>
              <a:t>15</a:t>
            </a:fld>
            <a:endParaRPr lang="en-US"/>
          </a:p>
        </p:txBody>
      </p:sp>
    </p:spTree>
    <p:extLst>
      <p:ext uri="{BB962C8B-B14F-4D97-AF65-F5344CB8AC3E}">
        <p14:creationId xmlns:p14="http://schemas.microsoft.com/office/powerpoint/2010/main" val="126711346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984B2D-150C-4238-9492-69BBD70246D3}"/>
              </a:ext>
            </a:extLst>
          </p:cNvPr>
          <p:cNvSpPr>
            <a:spLocks noGrp="1"/>
          </p:cNvSpPr>
          <p:nvPr>
            <p:ph type="title"/>
          </p:nvPr>
        </p:nvSpPr>
        <p:spPr/>
        <p:txBody>
          <a:bodyPr/>
          <a:lstStyle/>
          <a:p>
            <a:endParaRPr lang="en-US"/>
          </a:p>
        </p:txBody>
      </p:sp>
      <p:pic>
        <p:nvPicPr>
          <p:cNvPr id="4" name="Content Placeholder 3">
            <a:extLst>
              <a:ext uri="{FF2B5EF4-FFF2-40B4-BE49-F238E27FC236}">
                <a16:creationId xmlns:a16="http://schemas.microsoft.com/office/drawing/2014/main" id="{B7FBAAFD-F429-4C48-88AA-4502163FCC8F}"/>
              </a:ext>
            </a:extLst>
          </p:cNvPr>
          <p:cNvPicPr>
            <a:picLocks noGrp="1" noChangeAspect="1"/>
          </p:cNvPicPr>
          <p:nvPr>
            <p:ph idx="1"/>
          </p:nvPr>
        </p:nvPicPr>
        <p:blipFill>
          <a:blip r:embed="rId2"/>
          <a:stretch>
            <a:fillRect/>
          </a:stretch>
        </p:blipFill>
        <p:spPr>
          <a:xfrm>
            <a:off x="2053293" y="2629575"/>
            <a:ext cx="7402808" cy="3207254"/>
          </a:xfrm>
          <a:prstGeom prst="rect">
            <a:avLst/>
          </a:prstGeom>
        </p:spPr>
      </p:pic>
      <p:sp>
        <p:nvSpPr>
          <p:cNvPr id="3" name="Footer Placeholder 2">
            <a:extLst>
              <a:ext uri="{FF2B5EF4-FFF2-40B4-BE49-F238E27FC236}">
                <a16:creationId xmlns:a16="http://schemas.microsoft.com/office/drawing/2014/main" id="{4D650D04-2D6C-4507-8097-4654DD147880}"/>
              </a:ext>
            </a:extLst>
          </p:cNvPr>
          <p:cNvSpPr>
            <a:spLocks noGrp="1"/>
          </p:cNvSpPr>
          <p:nvPr>
            <p:ph type="ftr" sz="quarter" idx="11"/>
          </p:nvPr>
        </p:nvSpPr>
        <p:spPr/>
        <p:txBody>
          <a:bodyPr/>
          <a:lstStyle/>
          <a:p>
            <a:r>
              <a:rPr lang="en-US"/>
              <a:t>ELAN CONFERENCE 11 FEBUARY 2021</a:t>
            </a:r>
          </a:p>
        </p:txBody>
      </p:sp>
      <p:sp>
        <p:nvSpPr>
          <p:cNvPr id="5" name="Slide Number Placeholder 4">
            <a:extLst>
              <a:ext uri="{FF2B5EF4-FFF2-40B4-BE49-F238E27FC236}">
                <a16:creationId xmlns:a16="http://schemas.microsoft.com/office/drawing/2014/main" id="{63222848-B9C3-4D31-A62D-C8871FCCD821}"/>
              </a:ext>
            </a:extLst>
          </p:cNvPr>
          <p:cNvSpPr>
            <a:spLocks noGrp="1"/>
          </p:cNvSpPr>
          <p:nvPr>
            <p:ph type="sldNum" sz="quarter" idx="12"/>
          </p:nvPr>
        </p:nvSpPr>
        <p:spPr/>
        <p:txBody>
          <a:bodyPr/>
          <a:lstStyle/>
          <a:p>
            <a:fld id="{C742FD83-E31C-4928-9BBE-35C180F31D7E}" type="slidenum">
              <a:rPr lang="en-US" smtClean="0"/>
              <a:t>16</a:t>
            </a:fld>
            <a:endParaRPr lang="en-US"/>
          </a:p>
        </p:txBody>
      </p:sp>
    </p:spTree>
    <p:extLst>
      <p:ext uri="{BB962C8B-B14F-4D97-AF65-F5344CB8AC3E}">
        <p14:creationId xmlns:p14="http://schemas.microsoft.com/office/powerpoint/2010/main" val="98698464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8D3D13-35D9-4ACB-8F17-43140454B3CB}"/>
              </a:ext>
            </a:extLst>
          </p:cNvPr>
          <p:cNvSpPr>
            <a:spLocks noGrp="1"/>
          </p:cNvSpPr>
          <p:nvPr>
            <p:ph type="title"/>
          </p:nvPr>
        </p:nvSpPr>
        <p:spPr/>
        <p:txBody>
          <a:bodyPr/>
          <a:lstStyle/>
          <a:p>
            <a:endParaRPr lang="en-US"/>
          </a:p>
        </p:txBody>
      </p:sp>
      <p:pic>
        <p:nvPicPr>
          <p:cNvPr id="4" name="Content Placeholder 3">
            <a:extLst>
              <a:ext uri="{FF2B5EF4-FFF2-40B4-BE49-F238E27FC236}">
                <a16:creationId xmlns:a16="http://schemas.microsoft.com/office/drawing/2014/main" id="{7EA0ADE5-B146-4C45-9D60-F1B24794C8B7}"/>
              </a:ext>
            </a:extLst>
          </p:cNvPr>
          <p:cNvPicPr>
            <a:picLocks noGrp="1" noChangeAspect="1"/>
          </p:cNvPicPr>
          <p:nvPr>
            <p:ph idx="1"/>
          </p:nvPr>
        </p:nvPicPr>
        <p:blipFill>
          <a:blip r:embed="rId2"/>
          <a:stretch>
            <a:fillRect/>
          </a:stretch>
        </p:blipFill>
        <p:spPr>
          <a:xfrm>
            <a:off x="1763095" y="2629575"/>
            <a:ext cx="7764186" cy="3426272"/>
          </a:xfrm>
          <a:prstGeom prst="rect">
            <a:avLst/>
          </a:prstGeom>
        </p:spPr>
      </p:pic>
      <p:sp>
        <p:nvSpPr>
          <p:cNvPr id="3" name="Footer Placeholder 2">
            <a:extLst>
              <a:ext uri="{FF2B5EF4-FFF2-40B4-BE49-F238E27FC236}">
                <a16:creationId xmlns:a16="http://schemas.microsoft.com/office/drawing/2014/main" id="{5CBB5DF2-3DAD-48A9-9E43-64452A8D2EA4}"/>
              </a:ext>
            </a:extLst>
          </p:cNvPr>
          <p:cNvSpPr>
            <a:spLocks noGrp="1"/>
          </p:cNvSpPr>
          <p:nvPr>
            <p:ph type="ftr" sz="quarter" idx="11"/>
          </p:nvPr>
        </p:nvSpPr>
        <p:spPr/>
        <p:txBody>
          <a:bodyPr/>
          <a:lstStyle/>
          <a:p>
            <a:r>
              <a:rPr lang="en-US"/>
              <a:t>ELAN CONFERENCE 11 FEBUARY 2021</a:t>
            </a:r>
          </a:p>
        </p:txBody>
      </p:sp>
      <p:sp>
        <p:nvSpPr>
          <p:cNvPr id="5" name="Slide Number Placeholder 4">
            <a:extLst>
              <a:ext uri="{FF2B5EF4-FFF2-40B4-BE49-F238E27FC236}">
                <a16:creationId xmlns:a16="http://schemas.microsoft.com/office/drawing/2014/main" id="{D84B88E1-4A25-416F-BD6A-F6F0341F4D62}"/>
              </a:ext>
            </a:extLst>
          </p:cNvPr>
          <p:cNvSpPr>
            <a:spLocks noGrp="1"/>
          </p:cNvSpPr>
          <p:nvPr>
            <p:ph type="sldNum" sz="quarter" idx="12"/>
          </p:nvPr>
        </p:nvSpPr>
        <p:spPr/>
        <p:txBody>
          <a:bodyPr/>
          <a:lstStyle/>
          <a:p>
            <a:fld id="{C742FD83-E31C-4928-9BBE-35C180F31D7E}" type="slidenum">
              <a:rPr lang="en-US" smtClean="0"/>
              <a:t>17</a:t>
            </a:fld>
            <a:endParaRPr lang="en-US"/>
          </a:p>
        </p:txBody>
      </p:sp>
    </p:spTree>
    <p:extLst>
      <p:ext uri="{BB962C8B-B14F-4D97-AF65-F5344CB8AC3E}">
        <p14:creationId xmlns:p14="http://schemas.microsoft.com/office/powerpoint/2010/main" val="292354329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B92F6-D768-4BFD-B5CC-9BAB30E02760}"/>
              </a:ext>
            </a:extLst>
          </p:cNvPr>
          <p:cNvSpPr>
            <a:spLocks noGrp="1"/>
          </p:cNvSpPr>
          <p:nvPr>
            <p:ph type="title"/>
          </p:nvPr>
        </p:nvSpPr>
        <p:spPr/>
        <p:txBody>
          <a:bodyPr/>
          <a:lstStyle/>
          <a:p>
            <a:pPr algn="ctr"/>
            <a:r>
              <a:rPr lang="en-US" dirty="0"/>
              <a:t>4. Empirics of the Leasing Sub-sector in Nigeria</a:t>
            </a:r>
          </a:p>
        </p:txBody>
      </p:sp>
      <p:pic>
        <p:nvPicPr>
          <p:cNvPr id="5" name="Content Placeholder 4">
            <a:extLst>
              <a:ext uri="{FF2B5EF4-FFF2-40B4-BE49-F238E27FC236}">
                <a16:creationId xmlns:a16="http://schemas.microsoft.com/office/drawing/2014/main" id="{D2E3B5E2-8034-4598-B5D5-0CBF48AA97C6}"/>
              </a:ext>
            </a:extLst>
          </p:cNvPr>
          <p:cNvPicPr>
            <a:picLocks noGrp="1" noChangeAspect="1"/>
          </p:cNvPicPr>
          <p:nvPr>
            <p:ph idx="1"/>
          </p:nvPr>
        </p:nvPicPr>
        <p:blipFill>
          <a:blip r:embed="rId2"/>
          <a:stretch>
            <a:fillRect/>
          </a:stretch>
        </p:blipFill>
        <p:spPr>
          <a:xfrm>
            <a:off x="1450994" y="2365214"/>
            <a:ext cx="8536225" cy="3991782"/>
          </a:xfrm>
        </p:spPr>
      </p:pic>
      <p:sp>
        <p:nvSpPr>
          <p:cNvPr id="3" name="Footer Placeholder 2">
            <a:extLst>
              <a:ext uri="{FF2B5EF4-FFF2-40B4-BE49-F238E27FC236}">
                <a16:creationId xmlns:a16="http://schemas.microsoft.com/office/drawing/2014/main" id="{BC4697A4-45CE-4807-B4AB-EC715D5119E2}"/>
              </a:ext>
            </a:extLst>
          </p:cNvPr>
          <p:cNvSpPr>
            <a:spLocks noGrp="1"/>
          </p:cNvSpPr>
          <p:nvPr>
            <p:ph type="ftr" sz="quarter" idx="11"/>
          </p:nvPr>
        </p:nvSpPr>
        <p:spPr/>
        <p:txBody>
          <a:bodyPr/>
          <a:lstStyle/>
          <a:p>
            <a:r>
              <a:rPr lang="en-US"/>
              <a:t>ELAN CONFERENCE 11 FEBUARY 2021</a:t>
            </a:r>
          </a:p>
        </p:txBody>
      </p:sp>
      <p:sp>
        <p:nvSpPr>
          <p:cNvPr id="4" name="Slide Number Placeholder 3">
            <a:extLst>
              <a:ext uri="{FF2B5EF4-FFF2-40B4-BE49-F238E27FC236}">
                <a16:creationId xmlns:a16="http://schemas.microsoft.com/office/drawing/2014/main" id="{FDE5CF02-4A9E-4AA7-A724-489E211CFC4D}"/>
              </a:ext>
            </a:extLst>
          </p:cNvPr>
          <p:cNvSpPr>
            <a:spLocks noGrp="1"/>
          </p:cNvSpPr>
          <p:nvPr>
            <p:ph type="sldNum" sz="quarter" idx="12"/>
          </p:nvPr>
        </p:nvSpPr>
        <p:spPr/>
        <p:txBody>
          <a:bodyPr/>
          <a:lstStyle/>
          <a:p>
            <a:fld id="{C742FD83-E31C-4928-9BBE-35C180F31D7E}" type="slidenum">
              <a:rPr lang="en-US" smtClean="0"/>
              <a:t>18</a:t>
            </a:fld>
            <a:endParaRPr lang="en-US"/>
          </a:p>
        </p:txBody>
      </p:sp>
    </p:spTree>
    <p:extLst>
      <p:ext uri="{BB962C8B-B14F-4D97-AF65-F5344CB8AC3E}">
        <p14:creationId xmlns:p14="http://schemas.microsoft.com/office/powerpoint/2010/main" val="94239683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CF9654-5A5D-4AAF-8CC9-D6E14C2FE171}"/>
              </a:ext>
            </a:extLst>
          </p:cNvPr>
          <p:cNvSpPr>
            <a:spLocks noGrp="1"/>
          </p:cNvSpPr>
          <p:nvPr>
            <p:ph type="title"/>
          </p:nvPr>
        </p:nvSpPr>
        <p:spPr/>
        <p:txBody>
          <a:bodyPr/>
          <a:lstStyle/>
          <a:p>
            <a:endParaRPr lang="en-US"/>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6326395C-047B-4D69-9845-2E9828B56061}"/>
                  </a:ext>
                </a:extLst>
              </p:cNvPr>
              <p:cNvSpPr>
                <a:spLocks noGrp="1"/>
              </p:cNvSpPr>
              <p:nvPr>
                <p:ph idx="1"/>
              </p:nvPr>
            </p:nvSpPr>
            <p:spPr/>
            <p:txBody>
              <a:bodyPr>
                <a:normAutofit/>
              </a:bodyPr>
              <a:lstStyle/>
              <a:p>
                <a:pPr marL="0" marR="0" algn="just">
                  <a:lnSpc>
                    <a:spcPct val="200000"/>
                  </a:lnSpc>
                  <a:spcBef>
                    <a:spcPts val="0"/>
                  </a:spcBef>
                  <a:spcAft>
                    <a:spcPts val="800"/>
                  </a:spcAft>
                </a:pP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A priori, it is assumed that an increase in the growth of credit to the private sector and growth in GDP would enhance the leasing sub-sector while inflation and exchange rate adjustment would hurt the sector. The estimated form of equation (1) is stated below:</a:t>
                </a: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p>
                <a:pPr marL="228600" marR="0" algn="just">
                  <a:lnSpc>
                    <a:spcPct val="200000"/>
                  </a:lnSpc>
                  <a:spcBef>
                    <a:spcPts val="0"/>
                  </a:spcBef>
                  <a:spcAft>
                    <a:spcPts val="800"/>
                  </a:spcAft>
                </a:pPr>
                <a14:m>
                  <m:oMath xmlns:m="http://schemas.openxmlformats.org/officeDocument/2006/math">
                    <m:sSub>
                      <m:sSubPr>
                        <m:ctrlPr>
                          <a:rPr lang="en-US" sz="1800" b="1" i="1">
                            <a:effectLst/>
                            <a:latin typeface="Cambria Math" panose="02040503050406030204" pitchFamily="18" charset="0"/>
                            <a:ea typeface="Calibri" panose="020F0502020204030204" pitchFamily="34" charset="0"/>
                            <a:cs typeface="Times New Roman" panose="02020603050405020304" pitchFamily="18" charset="0"/>
                          </a:rPr>
                        </m:ctrlPr>
                      </m:sSubPr>
                      <m:e>
                        <m:r>
                          <a:rPr lang="en-US" sz="1800" b="1" i="1" smtClean="0">
                            <a:effectLst/>
                            <a:latin typeface="Cambria Math" panose="02040503050406030204" pitchFamily="18" charset="0"/>
                            <a:ea typeface="Calibri" panose="020F0502020204030204" pitchFamily="34" charset="0"/>
                            <a:cs typeface="Times New Roman" panose="02020603050405020304" pitchFamily="18" charset="0"/>
                          </a:rPr>
                          <m:t>𝐋𝐈𝐆</m:t>
                        </m:r>
                      </m:e>
                      <m:sub>
                        <m:r>
                          <a:rPr lang="en-US" sz="1800" b="1" i="1" smtClean="0">
                            <a:effectLst/>
                            <a:latin typeface="Cambria Math" panose="02040503050406030204" pitchFamily="18" charset="0"/>
                            <a:ea typeface="Calibri" panose="020F0502020204030204" pitchFamily="34" charset="0"/>
                            <a:cs typeface="Times New Roman" panose="02020603050405020304" pitchFamily="18" charset="0"/>
                          </a:rPr>
                          <m:t>𝐭</m:t>
                        </m:r>
                      </m:sub>
                    </m:sSub>
                    <m:r>
                      <a:rPr lang="en-US" sz="1800" b="1" smtClean="0">
                        <a:effectLst/>
                        <a:latin typeface="Cambria Math" panose="02040503050406030204" pitchFamily="18" charset="0"/>
                        <a:ea typeface="Calibri" panose="020F0502020204030204" pitchFamily="34" charset="0"/>
                        <a:cs typeface="Times New Roman" panose="02020603050405020304" pitchFamily="18" charset="0"/>
                      </a:rPr>
                      <m:t>=</m:t>
                    </m:r>
                    <m:sSub>
                      <m:sSubPr>
                        <m:ctrlPr>
                          <a:rPr lang="en-US" sz="1800" b="1" i="1">
                            <a:effectLst/>
                            <a:latin typeface="Cambria Math" panose="02040503050406030204" pitchFamily="18" charset="0"/>
                            <a:ea typeface="Calibri" panose="020F0502020204030204" pitchFamily="34" charset="0"/>
                            <a:cs typeface="Times New Roman" panose="02020603050405020304" pitchFamily="18" charset="0"/>
                          </a:rPr>
                        </m:ctrlPr>
                      </m:sSubPr>
                      <m:e>
                        <m:r>
                          <a:rPr lang="en-US" sz="1800" b="1" i="1" smtClean="0">
                            <a:effectLst/>
                            <a:latin typeface="Cambria Math" panose="02040503050406030204" pitchFamily="18" charset="0"/>
                            <a:ea typeface="Calibri" panose="020F0502020204030204" pitchFamily="34" charset="0"/>
                            <a:cs typeface="Times New Roman" panose="02020603050405020304" pitchFamily="18" charset="0"/>
                          </a:rPr>
                          <m:t>𝛅</m:t>
                        </m:r>
                      </m:e>
                      <m:sub>
                        <m:r>
                          <a:rPr lang="en-US" sz="1800" b="1" i="1" smtClean="0">
                            <a:effectLst/>
                            <a:latin typeface="Cambria Math" panose="02040503050406030204" pitchFamily="18" charset="0"/>
                            <a:ea typeface="Calibri" panose="020F0502020204030204" pitchFamily="34" charset="0"/>
                            <a:cs typeface="Times New Roman" panose="02020603050405020304" pitchFamily="18" charset="0"/>
                          </a:rPr>
                          <m:t>𝟎</m:t>
                        </m:r>
                      </m:sub>
                    </m:sSub>
                    <m:r>
                      <a:rPr lang="en-US" sz="1800" b="1" smtClean="0">
                        <a:effectLst/>
                        <a:latin typeface="Cambria Math" panose="02040503050406030204" pitchFamily="18" charset="0"/>
                        <a:ea typeface="Calibri" panose="020F0502020204030204" pitchFamily="34" charset="0"/>
                        <a:cs typeface="Times New Roman" panose="02020603050405020304" pitchFamily="18" charset="0"/>
                      </a:rPr>
                      <m:t>+</m:t>
                    </m:r>
                    <m:sSub>
                      <m:sSubPr>
                        <m:ctrlPr>
                          <a:rPr lang="en-US" sz="1800" b="1" i="1">
                            <a:effectLst/>
                            <a:latin typeface="Cambria Math" panose="02040503050406030204" pitchFamily="18" charset="0"/>
                            <a:ea typeface="Calibri" panose="020F0502020204030204" pitchFamily="34" charset="0"/>
                            <a:cs typeface="Times New Roman" panose="02020603050405020304" pitchFamily="18" charset="0"/>
                          </a:rPr>
                        </m:ctrlPr>
                      </m:sSubPr>
                      <m:e>
                        <m:r>
                          <a:rPr lang="en-US" sz="1800" b="1" i="1" smtClean="0">
                            <a:effectLst/>
                            <a:latin typeface="Cambria Math" panose="02040503050406030204" pitchFamily="18" charset="0"/>
                            <a:ea typeface="Calibri" panose="020F0502020204030204" pitchFamily="34" charset="0"/>
                            <a:cs typeface="Times New Roman" panose="02020603050405020304" pitchFamily="18" charset="0"/>
                          </a:rPr>
                          <m:t>𝛅</m:t>
                        </m:r>
                      </m:e>
                      <m:sub>
                        <m:r>
                          <a:rPr lang="en-US" sz="1800" b="1" i="1" smtClean="0">
                            <a:effectLst/>
                            <a:latin typeface="Cambria Math" panose="02040503050406030204" pitchFamily="18" charset="0"/>
                            <a:ea typeface="Calibri" panose="020F0502020204030204" pitchFamily="34" charset="0"/>
                            <a:cs typeface="Times New Roman" panose="02020603050405020304" pitchFamily="18" charset="0"/>
                          </a:rPr>
                          <m:t>𝟏</m:t>
                        </m:r>
                      </m:sub>
                    </m:sSub>
                    <m:r>
                      <a:rPr lang="en-US" sz="1800" b="1" i="1" smtClean="0">
                        <a:effectLst/>
                        <a:latin typeface="Cambria Math" panose="02040503050406030204" pitchFamily="18" charset="0"/>
                        <a:ea typeface="Calibri" panose="020F0502020204030204" pitchFamily="34" charset="0"/>
                        <a:cs typeface="Times New Roman" panose="02020603050405020304" pitchFamily="18" charset="0"/>
                      </a:rPr>
                      <m:t>𝐂𝐏𝐠</m:t>
                    </m:r>
                    <m:r>
                      <a:rPr lang="en-US" sz="1800" b="1">
                        <a:effectLst/>
                        <a:latin typeface="Cambria Math" panose="02040503050406030204" pitchFamily="18" charset="0"/>
                        <a:ea typeface="Calibri" panose="020F0502020204030204" pitchFamily="34" charset="0"/>
                        <a:cs typeface="Times New Roman" panose="02020603050405020304" pitchFamily="18" charset="0"/>
                      </a:rPr>
                      <m:t>+</m:t>
                    </m:r>
                    <m:sSub>
                      <m:sSubPr>
                        <m:ctrlPr>
                          <a:rPr lang="en-US" sz="1800" b="1" i="1">
                            <a:effectLst/>
                            <a:latin typeface="Cambria Math" panose="02040503050406030204" pitchFamily="18" charset="0"/>
                            <a:ea typeface="Calibri" panose="020F0502020204030204" pitchFamily="34" charset="0"/>
                            <a:cs typeface="Times New Roman" panose="02020603050405020304" pitchFamily="18" charset="0"/>
                          </a:rPr>
                        </m:ctrlPr>
                      </m:sSubPr>
                      <m:e>
                        <m:r>
                          <a:rPr lang="en-US" sz="1800" b="1" i="1" smtClean="0">
                            <a:effectLst/>
                            <a:latin typeface="Cambria Math" panose="02040503050406030204" pitchFamily="18" charset="0"/>
                            <a:ea typeface="Calibri" panose="020F0502020204030204" pitchFamily="34" charset="0"/>
                            <a:cs typeface="Times New Roman" panose="02020603050405020304" pitchFamily="18" charset="0"/>
                          </a:rPr>
                          <m:t>𝛅</m:t>
                        </m:r>
                      </m:e>
                      <m:sub>
                        <m:r>
                          <a:rPr lang="en-US" sz="1800" b="1" i="1" smtClean="0">
                            <a:effectLst/>
                            <a:latin typeface="Cambria Math" panose="02040503050406030204" pitchFamily="18" charset="0"/>
                            <a:ea typeface="Calibri" panose="020F0502020204030204" pitchFamily="34" charset="0"/>
                            <a:cs typeface="Times New Roman" panose="02020603050405020304" pitchFamily="18" charset="0"/>
                          </a:rPr>
                          <m:t>𝟐</m:t>
                        </m:r>
                      </m:sub>
                    </m:sSub>
                    <m:r>
                      <a:rPr lang="en-US" sz="1800" b="1" smtClean="0">
                        <a:effectLst/>
                        <a:latin typeface="Cambria Math" panose="02040503050406030204" pitchFamily="18" charset="0"/>
                        <a:ea typeface="Calibri" panose="020F0502020204030204" pitchFamily="34" charset="0"/>
                        <a:cs typeface="Times New Roman" panose="02020603050405020304" pitchFamily="18" charset="0"/>
                      </a:rPr>
                      <m:t>∆</m:t>
                    </m:r>
                    <m:r>
                      <a:rPr lang="en-US" sz="1800" b="1" i="1">
                        <a:effectLst/>
                        <a:latin typeface="Cambria Math" panose="02040503050406030204" pitchFamily="18" charset="0"/>
                        <a:ea typeface="Calibri" panose="020F0502020204030204" pitchFamily="34" charset="0"/>
                        <a:cs typeface="Times New Roman" panose="02020603050405020304" pitchFamily="18" charset="0"/>
                      </a:rPr>
                      <m:t>𝐲</m:t>
                    </m:r>
                    <m:r>
                      <a:rPr lang="en-US" sz="1800" b="1">
                        <a:effectLst/>
                        <a:latin typeface="Cambria Math" panose="02040503050406030204" pitchFamily="18" charset="0"/>
                        <a:ea typeface="Calibri" panose="020F0502020204030204" pitchFamily="34" charset="0"/>
                        <a:cs typeface="Times New Roman" panose="02020603050405020304" pitchFamily="18" charset="0"/>
                      </a:rPr>
                      <m:t>+</m:t>
                    </m:r>
                    <m:sSub>
                      <m:sSubPr>
                        <m:ctrlPr>
                          <a:rPr lang="en-US" sz="1800" b="1" i="1">
                            <a:effectLst/>
                            <a:latin typeface="Cambria Math" panose="02040503050406030204" pitchFamily="18" charset="0"/>
                            <a:ea typeface="Calibri" panose="020F0502020204030204" pitchFamily="34" charset="0"/>
                            <a:cs typeface="Times New Roman" panose="02020603050405020304" pitchFamily="18" charset="0"/>
                          </a:rPr>
                        </m:ctrlPr>
                      </m:sSubPr>
                      <m:e>
                        <m:r>
                          <a:rPr lang="en-US" sz="1800" b="1" i="1" smtClean="0">
                            <a:effectLst/>
                            <a:latin typeface="Cambria Math" panose="02040503050406030204" pitchFamily="18" charset="0"/>
                            <a:ea typeface="Calibri" panose="020F0502020204030204" pitchFamily="34" charset="0"/>
                            <a:cs typeface="Times New Roman" panose="02020603050405020304" pitchFamily="18" charset="0"/>
                          </a:rPr>
                          <m:t>𝛅</m:t>
                        </m:r>
                      </m:e>
                      <m:sub>
                        <m:r>
                          <a:rPr lang="en-US" sz="1800" b="1" i="1" smtClean="0">
                            <a:effectLst/>
                            <a:latin typeface="Cambria Math" panose="02040503050406030204" pitchFamily="18" charset="0"/>
                            <a:ea typeface="Calibri" panose="020F0502020204030204" pitchFamily="34" charset="0"/>
                            <a:cs typeface="Times New Roman" panose="02020603050405020304" pitchFamily="18" charset="0"/>
                          </a:rPr>
                          <m:t>𝟑</m:t>
                        </m:r>
                      </m:sub>
                    </m:sSub>
                    <m:r>
                      <a:rPr lang="en-US" sz="1800" b="1" i="1" smtClean="0">
                        <a:effectLst/>
                        <a:latin typeface="Cambria Math" panose="02040503050406030204" pitchFamily="18" charset="0"/>
                        <a:ea typeface="Calibri" panose="020F0502020204030204" pitchFamily="34" charset="0"/>
                        <a:cs typeface="Times New Roman" panose="02020603050405020304" pitchFamily="18" charset="0"/>
                      </a:rPr>
                      <m:t>𝐈𝐧𝐟</m:t>
                    </m:r>
                    <m:r>
                      <a:rPr lang="en-US" sz="1800" b="1">
                        <a:effectLst/>
                        <a:latin typeface="Cambria Math" panose="02040503050406030204" pitchFamily="18" charset="0"/>
                        <a:ea typeface="Calibri" panose="020F0502020204030204" pitchFamily="34" charset="0"/>
                        <a:cs typeface="Times New Roman" panose="02020603050405020304" pitchFamily="18" charset="0"/>
                      </a:rPr>
                      <m:t>+</m:t>
                    </m:r>
                    <m:r>
                      <a:rPr lang="en-US" sz="1800" b="1" i="1">
                        <a:effectLst/>
                        <a:latin typeface="Cambria Math" panose="02040503050406030204" pitchFamily="18" charset="0"/>
                        <a:ea typeface="Calibri" panose="020F0502020204030204" pitchFamily="34" charset="0"/>
                        <a:cs typeface="Times New Roman" panose="02020603050405020304" pitchFamily="18" charset="0"/>
                      </a:rPr>
                      <m:t>𝛅</m:t>
                    </m:r>
                    <m:r>
                      <a:rPr lang="en-US" sz="1800" b="1" i="1">
                        <a:effectLst/>
                        <a:latin typeface="Cambria Math" panose="02040503050406030204" pitchFamily="18" charset="0"/>
                        <a:ea typeface="Calibri" panose="020F0502020204030204" pitchFamily="34" charset="0"/>
                        <a:cs typeface="Times New Roman" panose="02020603050405020304" pitchFamily="18" charset="0"/>
                      </a:rPr>
                      <m:t>𝟒𝐄𝐱𝐜</m:t>
                    </m:r>
                    <m:r>
                      <a:rPr lang="en-US" sz="1800" b="1">
                        <a:effectLst/>
                        <a:latin typeface="Cambria Math" panose="02040503050406030204" pitchFamily="18" charset="0"/>
                        <a:ea typeface="Calibri" panose="020F0502020204030204" pitchFamily="34" charset="0"/>
                        <a:cs typeface="Times New Roman" panose="02020603050405020304" pitchFamily="18" charset="0"/>
                      </a:rPr>
                      <m:t>+</m:t>
                    </m:r>
                    <m:r>
                      <a:rPr lang="en-US" sz="1800" b="1" i="1">
                        <a:effectLst/>
                        <a:latin typeface="Cambria Math" panose="02040503050406030204" pitchFamily="18" charset="0"/>
                        <a:ea typeface="Calibri" panose="020F0502020204030204" pitchFamily="34" charset="0"/>
                        <a:cs typeface="Times New Roman" panose="02020603050405020304" pitchFamily="18" charset="0"/>
                      </a:rPr>
                      <m:t>𝐔𝐭</m:t>
                    </m:r>
                    <m:r>
                      <a:rPr lang="en-US" sz="1800" b="1">
                        <a:effectLst/>
                        <a:latin typeface="Cambria Math" panose="02040503050406030204" pitchFamily="18" charset="0"/>
                        <a:ea typeface="Calibri" panose="020F0502020204030204" pitchFamily="34" charset="0"/>
                        <a:cs typeface="Times New Roman" panose="02020603050405020304" pitchFamily="18" charset="0"/>
                      </a:rPr>
                      <m:t>       (</m:t>
                    </m:r>
                    <m:r>
                      <a:rPr lang="en-US" sz="1800" b="1" i="1">
                        <a:effectLst/>
                        <a:latin typeface="Cambria Math" panose="02040503050406030204" pitchFamily="18" charset="0"/>
                        <a:ea typeface="Calibri" panose="020F0502020204030204" pitchFamily="34" charset="0"/>
                        <a:cs typeface="Times New Roman" panose="02020603050405020304" pitchFamily="18" charset="0"/>
                      </a:rPr>
                      <m:t>𝟐</m:t>
                    </m:r>
                    <m:r>
                      <a:rPr lang="en-US" sz="1800" b="1">
                        <a:effectLst/>
                        <a:latin typeface="Cambria Math" panose="02040503050406030204" pitchFamily="18" charset="0"/>
                        <a:ea typeface="Calibri" panose="020F0502020204030204" pitchFamily="34" charset="0"/>
                        <a:cs typeface="Times New Roman" panose="02020603050405020304" pitchFamily="18" charset="0"/>
                      </a:rPr>
                      <m:t>)</m:t>
                    </m:r>
                  </m:oMath>
                </a14:m>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p>
                <a:r>
                  <a:rPr lang="en-US" sz="1800" b="1" dirty="0">
                    <a:effectLst/>
                    <a:latin typeface="Times New Roman" panose="02020603050405020304" pitchFamily="18" charset="0"/>
                    <a:ea typeface="Times New Roman" panose="02020603050405020304" pitchFamily="18" charset="0"/>
                  </a:rPr>
                  <a:t>The choice of these control variables depends on the relevance of these variables to the leasing industry. Inflation rate (price level) directly affects the level of employing leasing services.</a:t>
                </a:r>
              </a:p>
              <a:p>
                <a:r>
                  <a:rPr lang="en-US" sz="1800" b="1" dirty="0">
                    <a:effectLst/>
                    <a:latin typeface="Times New Roman" panose="02020603050405020304" pitchFamily="18" charset="0"/>
                    <a:ea typeface="Times New Roman" panose="02020603050405020304" pitchFamily="18" charset="0"/>
                  </a:rPr>
                  <a:t> High prices and exchange rate adjustments adversely affect the utilization of leasing services. </a:t>
                </a:r>
              </a:p>
              <a:p>
                <a:r>
                  <a:rPr lang="en-US" sz="1800" b="1" dirty="0">
                    <a:effectLst/>
                    <a:latin typeface="Times New Roman" panose="02020603050405020304" pitchFamily="18" charset="0"/>
                    <a:ea typeface="Times New Roman" panose="02020603050405020304" pitchFamily="18" charset="0"/>
                  </a:rPr>
                  <a:t>This is also true of credit to private sector since operators in the industry largely depend on credit for operation. </a:t>
                </a:r>
                <a:endParaRPr lang="en-US" b="1" dirty="0"/>
              </a:p>
            </p:txBody>
          </p:sp>
        </mc:Choice>
        <mc:Fallback xmlns="">
          <p:sp>
            <p:nvSpPr>
              <p:cNvPr id="3" name="Content Placeholder 2">
                <a:extLst>
                  <a:ext uri="{FF2B5EF4-FFF2-40B4-BE49-F238E27FC236}">
                    <a16:creationId xmlns:a16="http://schemas.microsoft.com/office/drawing/2014/main" id="{6326395C-047B-4D69-9845-2E9828B56061}"/>
                  </a:ext>
                </a:extLst>
              </p:cNvPr>
              <p:cNvSpPr>
                <a:spLocks noGrp="1" noRot="1" noChangeAspect="1" noMove="1" noResize="1" noEditPoints="1" noAdjustHandles="1" noChangeArrowheads="1" noChangeShapeType="1" noTextEdit="1"/>
              </p:cNvSpPr>
              <p:nvPr>
                <p:ph idx="1"/>
              </p:nvPr>
            </p:nvSpPr>
            <p:spPr>
              <a:blipFill>
                <a:blip r:embed="rId2"/>
                <a:stretch>
                  <a:fillRect l="-522" r="-580"/>
                </a:stretch>
              </a:blipFill>
            </p:spPr>
            <p:txBody>
              <a:bodyPr/>
              <a:lstStyle/>
              <a:p>
                <a:r>
                  <a:rPr lang="en-US">
                    <a:noFill/>
                  </a:rPr>
                  <a:t> </a:t>
                </a:r>
              </a:p>
            </p:txBody>
          </p:sp>
        </mc:Fallback>
      </mc:AlternateContent>
      <p:sp>
        <p:nvSpPr>
          <p:cNvPr id="4" name="Footer Placeholder 3">
            <a:extLst>
              <a:ext uri="{FF2B5EF4-FFF2-40B4-BE49-F238E27FC236}">
                <a16:creationId xmlns:a16="http://schemas.microsoft.com/office/drawing/2014/main" id="{55EC54B9-CEC1-47FA-9447-C8C715BE9966}"/>
              </a:ext>
            </a:extLst>
          </p:cNvPr>
          <p:cNvSpPr>
            <a:spLocks noGrp="1"/>
          </p:cNvSpPr>
          <p:nvPr>
            <p:ph type="ftr" sz="quarter" idx="11"/>
          </p:nvPr>
        </p:nvSpPr>
        <p:spPr/>
        <p:txBody>
          <a:bodyPr/>
          <a:lstStyle/>
          <a:p>
            <a:r>
              <a:rPr lang="en-US"/>
              <a:t>ELAN CONFERENCE 11 FEBUARY 2021</a:t>
            </a:r>
          </a:p>
        </p:txBody>
      </p:sp>
      <p:sp>
        <p:nvSpPr>
          <p:cNvPr id="5" name="Slide Number Placeholder 4">
            <a:extLst>
              <a:ext uri="{FF2B5EF4-FFF2-40B4-BE49-F238E27FC236}">
                <a16:creationId xmlns:a16="http://schemas.microsoft.com/office/drawing/2014/main" id="{8394714F-9AB6-47AD-A3CA-00A38C9C9AA9}"/>
              </a:ext>
            </a:extLst>
          </p:cNvPr>
          <p:cNvSpPr>
            <a:spLocks noGrp="1"/>
          </p:cNvSpPr>
          <p:nvPr>
            <p:ph type="sldNum" sz="quarter" idx="12"/>
          </p:nvPr>
        </p:nvSpPr>
        <p:spPr/>
        <p:txBody>
          <a:bodyPr/>
          <a:lstStyle/>
          <a:p>
            <a:fld id="{C742FD83-E31C-4928-9BBE-35C180F31D7E}" type="slidenum">
              <a:rPr lang="en-US" smtClean="0"/>
              <a:t>19</a:t>
            </a:fld>
            <a:endParaRPr lang="en-US"/>
          </a:p>
        </p:txBody>
      </p:sp>
    </p:spTree>
    <p:extLst>
      <p:ext uri="{BB962C8B-B14F-4D97-AF65-F5344CB8AC3E}">
        <p14:creationId xmlns:p14="http://schemas.microsoft.com/office/powerpoint/2010/main" val="8276069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04A72B-ABEB-4E78-BA1E-EDDEF5F05621}"/>
              </a:ext>
            </a:extLst>
          </p:cNvPr>
          <p:cNvSpPr>
            <a:spLocks noGrp="1"/>
          </p:cNvSpPr>
          <p:nvPr>
            <p:ph type="title"/>
          </p:nvPr>
        </p:nvSpPr>
        <p:spPr/>
        <p:txBody>
          <a:bodyPr/>
          <a:lstStyle/>
          <a:p>
            <a:pPr algn="ctr"/>
            <a:r>
              <a:rPr lang="en-US" dirty="0"/>
              <a:t>Outline</a:t>
            </a:r>
          </a:p>
        </p:txBody>
      </p:sp>
      <p:sp>
        <p:nvSpPr>
          <p:cNvPr id="3" name="Content Placeholder 2">
            <a:extLst>
              <a:ext uri="{FF2B5EF4-FFF2-40B4-BE49-F238E27FC236}">
                <a16:creationId xmlns:a16="http://schemas.microsoft.com/office/drawing/2014/main" id="{DB680DCE-8B6F-4ADD-9F6A-6E463614CD03}"/>
              </a:ext>
            </a:extLst>
          </p:cNvPr>
          <p:cNvSpPr>
            <a:spLocks noGrp="1"/>
          </p:cNvSpPr>
          <p:nvPr>
            <p:ph idx="1"/>
          </p:nvPr>
        </p:nvSpPr>
        <p:spPr/>
        <p:txBody>
          <a:bodyPr/>
          <a:lstStyle/>
          <a:p>
            <a:r>
              <a:rPr lang="en-US" dirty="0"/>
              <a:t>Introduction</a:t>
            </a:r>
          </a:p>
          <a:p>
            <a:r>
              <a:rPr lang="en-US" dirty="0"/>
              <a:t>Concept of Leasing</a:t>
            </a:r>
          </a:p>
          <a:p>
            <a:r>
              <a:rPr lang="en-US" dirty="0"/>
              <a:t>State of the Nigerian Economy and Outlook for 2021</a:t>
            </a:r>
          </a:p>
          <a:p>
            <a:r>
              <a:rPr lang="en-US" dirty="0"/>
              <a:t>Overview of the Nigerian Leasing Industry</a:t>
            </a:r>
          </a:p>
          <a:p>
            <a:r>
              <a:rPr lang="en-US" dirty="0"/>
              <a:t>Empirics of the Leasing sub-sector in Nigeria</a:t>
            </a:r>
          </a:p>
          <a:p>
            <a:r>
              <a:rPr lang="en-US" dirty="0"/>
              <a:t>2021 Economic Agenda and Opportunities in the Leasing Industry</a:t>
            </a:r>
          </a:p>
          <a:p>
            <a:r>
              <a:rPr lang="en-US" dirty="0"/>
              <a:t>Challenges</a:t>
            </a:r>
          </a:p>
          <a:p>
            <a:r>
              <a:rPr lang="en-US" dirty="0"/>
              <a:t>Conclusion</a:t>
            </a:r>
          </a:p>
        </p:txBody>
      </p:sp>
      <p:sp>
        <p:nvSpPr>
          <p:cNvPr id="4" name="Footer Placeholder 3">
            <a:extLst>
              <a:ext uri="{FF2B5EF4-FFF2-40B4-BE49-F238E27FC236}">
                <a16:creationId xmlns:a16="http://schemas.microsoft.com/office/drawing/2014/main" id="{64101B3A-D35F-4A63-975A-A5BB7FBC13F1}"/>
              </a:ext>
            </a:extLst>
          </p:cNvPr>
          <p:cNvSpPr>
            <a:spLocks noGrp="1"/>
          </p:cNvSpPr>
          <p:nvPr>
            <p:ph type="ftr" sz="quarter" idx="11"/>
          </p:nvPr>
        </p:nvSpPr>
        <p:spPr/>
        <p:txBody>
          <a:bodyPr/>
          <a:lstStyle/>
          <a:p>
            <a:r>
              <a:rPr lang="en-US"/>
              <a:t>ELAN CONFERENCE 11 FEBUARY 2021</a:t>
            </a:r>
          </a:p>
        </p:txBody>
      </p:sp>
      <p:sp>
        <p:nvSpPr>
          <p:cNvPr id="5" name="Slide Number Placeholder 4">
            <a:extLst>
              <a:ext uri="{FF2B5EF4-FFF2-40B4-BE49-F238E27FC236}">
                <a16:creationId xmlns:a16="http://schemas.microsoft.com/office/drawing/2014/main" id="{25AA92DA-0E81-42C1-9192-78F3F435F54A}"/>
              </a:ext>
            </a:extLst>
          </p:cNvPr>
          <p:cNvSpPr>
            <a:spLocks noGrp="1"/>
          </p:cNvSpPr>
          <p:nvPr>
            <p:ph type="sldNum" sz="quarter" idx="12"/>
          </p:nvPr>
        </p:nvSpPr>
        <p:spPr/>
        <p:txBody>
          <a:bodyPr/>
          <a:lstStyle/>
          <a:p>
            <a:fld id="{C742FD83-E31C-4928-9BBE-35C180F31D7E}" type="slidenum">
              <a:rPr lang="en-US" smtClean="0"/>
              <a:t>2</a:t>
            </a:fld>
            <a:endParaRPr lang="en-US"/>
          </a:p>
        </p:txBody>
      </p:sp>
    </p:spTree>
    <p:extLst>
      <p:ext uri="{BB962C8B-B14F-4D97-AF65-F5344CB8AC3E}">
        <p14:creationId xmlns:p14="http://schemas.microsoft.com/office/powerpoint/2010/main" val="322218738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D4292F-57C9-4BB4-B36E-72276B6CC5AB}"/>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380C0368-7A1A-474B-826F-BF854DE3121B}"/>
              </a:ext>
            </a:extLst>
          </p:cNvPr>
          <p:cNvSpPr>
            <a:spLocks noGrp="1"/>
          </p:cNvSpPr>
          <p:nvPr>
            <p:ph idx="1"/>
          </p:nvPr>
        </p:nvSpPr>
        <p:spPr/>
        <p:txBody>
          <a:bodyPr/>
          <a:lstStyle/>
          <a:p>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From the results credit to the private sector negatively affects the performance of the leasing industry in Nigeria contrary to expectation although it is not statistically significant. </a:t>
            </a:r>
          </a:p>
          <a:p>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Devaluation of the exchange rate has an adverse effect on the leasing industry as expected. The growth in GDP is positively related to the leasing industry and it is statistically significant.  </a:t>
            </a:r>
          </a:p>
          <a:p>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Explicitly, a 1 increase in the growth of GDP increases the performance of the Nigerian leasing industry by over 3.5 percent. Inflation negatively affects the performance of the industry as expected. </a:t>
            </a:r>
          </a:p>
          <a:p>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The R-Squared value of 0.72 showed that over 70% variation in the performance of leasing industry in Nigeria is explained by the explanatory variables in the model. </a:t>
            </a:r>
          </a:p>
          <a:p>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The model is devoid of autocorrelation as can be seen in the value of the Durbin Watson statistic (2.059).  </a:t>
            </a: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Footer Placeholder 3">
            <a:extLst>
              <a:ext uri="{FF2B5EF4-FFF2-40B4-BE49-F238E27FC236}">
                <a16:creationId xmlns:a16="http://schemas.microsoft.com/office/drawing/2014/main" id="{CB95EFAB-562B-45CA-A812-688F023AB6C2}"/>
              </a:ext>
            </a:extLst>
          </p:cNvPr>
          <p:cNvSpPr>
            <a:spLocks noGrp="1"/>
          </p:cNvSpPr>
          <p:nvPr>
            <p:ph type="ftr" sz="quarter" idx="11"/>
          </p:nvPr>
        </p:nvSpPr>
        <p:spPr/>
        <p:txBody>
          <a:bodyPr/>
          <a:lstStyle/>
          <a:p>
            <a:r>
              <a:rPr lang="en-US"/>
              <a:t>ELAN CONFERENCE 11 FEBUARY 2021</a:t>
            </a:r>
          </a:p>
        </p:txBody>
      </p:sp>
      <p:sp>
        <p:nvSpPr>
          <p:cNvPr id="5" name="Slide Number Placeholder 4">
            <a:extLst>
              <a:ext uri="{FF2B5EF4-FFF2-40B4-BE49-F238E27FC236}">
                <a16:creationId xmlns:a16="http://schemas.microsoft.com/office/drawing/2014/main" id="{A09C9318-DE64-4991-AA91-8C094194B433}"/>
              </a:ext>
            </a:extLst>
          </p:cNvPr>
          <p:cNvSpPr>
            <a:spLocks noGrp="1"/>
          </p:cNvSpPr>
          <p:nvPr>
            <p:ph type="sldNum" sz="quarter" idx="12"/>
          </p:nvPr>
        </p:nvSpPr>
        <p:spPr/>
        <p:txBody>
          <a:bodyPr/>
          <a:lstStyle/>
          <a:p>
            <a:fld id="{C742FD83-E31C-4928-9BBE-35C180F31D7E}" type="slidenum">
              <a:rPr lang="en-US" smtClean="0"/>
              <a:t>20</a:t>
            </a:fld>
            <a:endParaRPr lang="en-US"/>
          </a:p>
        </p:txBody>
      </p:sp>
    </p:spTree>
    <p:extLst>
      <p:ext uri="{BB962C8B-B14F-4D97-AF65-F5344CB8AC3E}">
        <p14:creationId xmlns:p14="http://schemas.microsoft.com/office/powerpoint/2010/main" val="346208066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234D6D-B6CF-4458-8620-F40DD711E29F}"/>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DCA5FFDD-5D23-42FC-A9AB-314C8564248C}"/>
              </a:ext>
            </a:extLst>
          </p:cNvPr>
          <p:cNvSpPr>
            <a:spLocks noGrp="1"/>
          </p:cNvSpPr>
          <p:nvPr>
            <p:ph idx="1"/>
          </p:nvPr>
        </p:nvSpPr>
        <p:spPr/>
        <p:txBody>
          <a:bodyPr/>
          <a:lstStyle/>
          <a:p>
            <a:pPr marL="0" marR="0" indent="0" algn="just">
              <a:lnSpc>
                <a:spcPct val="100000"/>
              </a:lnSpc>
              <a:spcBef>
                <a:spcPts val="0"/>
              </a:spcBef>
              <a:spcAft>
                <a:spcPts val="800"/>
              </a:spcAft>
              <a:buNone/>
            </a:pP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The negative speed-of-adjustment coefficient [ECM(-1)] measures how strongly the dependent variable reacts to a deviation from the equilibrium relationship in one period or, in other words, how quickly such an equilibrium distortion is corrected. </a:t>
            </a:r>
          </a:p>
          <a:p>
            <a:pPr marL="0" marR="0" indent="0" algn="just">
              <a:lnSpc>
                <a:spcPct val="100000"/>
              </a:lnSpc>
              <a:spcBef>
                <a:spcPts val="0"/>
              </a:spcBef>
              <a:spcAft>
                <a:spcPts val="800"/>
              </a:spcAft>
              <a:buNone/>
            </a:pP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In the case of our model, t</a:t>
            </a:r>
            <a:r>
              <a:rPr lang="en-US" sz="18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he error-correction term implies that about 55 percent of disequilibrium in the leasing industry is corrected within one period.</a:t>
            </a: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gn="just">
              <a:lnSpc>
                <a:spcPct val="100000"/>
              </a:lnSpc>
              <a:spcBef>
                <a:spcPts val="0"/>
              </a:spcBef>
              <a:spcAft>
                <a:spcPts val="800"/>
              </a:spcAft>
              <a:buNone/>
            </a:pPr>
            <a:r>
              <a:rPr lang="en-US" sz="18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The findings of the above model have economic implications for the Nigerian leasing industry. It showed that if the Nigerian economy is growing positively, the leasing industry will be stimulated. </a:t>
            </a:r>
          </a:p>
          <a:p>
            <a:pPr marL="0" marR="0" indent="0" algn="just">
              <a:lnSpc>
                <a:spcPct val="100000"/>
              </a:lnSpc>
              <a:spcBef>
                <a:spcPts val="0"/>
              </a:spcBef>
              <a:spcAft>
                <a:spcPts val="800"/>
              </a:spcAft>
              <a:buNone/>
            </a:pPr>
            <a:r>
              <a:rPr lang="en-US" sz="18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It also showed that the industry has a strong potential to withstand challenges and attain equilibrium within a short time. </a:t>
            </a: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Footer Placeholder 3">
            <a:extLst>
              <a:ext uri="{FF2B5EF4-FFF2-40B4-BE49-F238E27FC236}">
                <a16:creationId xmlns:a16="http://schemas.microsoft.com/office/drawing/2014/main" id="{C6DA986B-1FD3-430F-B986-5CEECA7D66A4}"/>
              </a:ext>
            </a:extLst>
          </p:cNvPr>
          <p:cNvSpPr>
            <a:spLocks noGrp="1"/>
          </p:cNvSpPr>
          <p:nvPr>
            <p:ph type="ftr" sz="quarter" idx="11"/>
          </p:nvPr>
        </p:nvSpPr>
        <p:spPr/>
        <p:txBody>
          <a:bodyPr/>
          <a:lstStyle/>
          <a:p>
            <a:r>
              <a:rPr lang="en-US"/>
              <a:t>ELAN CONFERENCE 11 FEBUARY 2021</a:t>
            </a:r>
          </a:p>
        </p:txBody>
      </p:sp>
      <p:sp>
        <p:nvSpPr>
          <p:cNvPr id="5" name="Slide Number Placeholder 4">
            <a:extLst>
              <a:ext uri="{FF2B5EF4-FFF2-40B4-BE49-F238E27FC236}">
                <a16:creationId xmlns:a16="http://schemas.microsoft.com/office/drawing/2014/main" id="{C76B35F1-081A-43B5-9881-12E550A2AD0D}"/>
              </a:ext>
            </a:extLst>
          </p:cNvPr>
          <p:cNvSpPr>
            <a:spLocks noGrp="1"/>
          </p:cNvSpPr>
          <p:nvPr>
            <p:ph type="sldNum" sz="quarter" idx="12"/>
          </p:nvPr>
        </p:nvSpPr>
        <p:spPr/>
        <p:txBody>
          <a:bodyPr/>
          <a:lstStyle/>
          <a:p>
            <a:fld id="{C742FD83-E31C-4928-9BBE-35C180F31D7E}" type="slidenum">
              <a:rPr lang="en-US" smtClean="0"/>
              <a:t>21</a:t>
            </a:fld>
            <a:endParaRPr lang="en-US"/>
          </a:p>
        </p:txBody>
      </p:sp>
    </p:spTree>
    <p:extLst>
      <p:ext uri="{BB962C8B-B14F-4D97-AF65-F5344CB8AC3E}">
        <p14:creationId xmlns:p14="http://schemas.microsoft.com/office/powerpoint/2010/main" val="182758796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9101CE-D8FB-4427-A0C1-757CB419FABA}"/>
              </a:ext>
            </a:extLst>
          </p:cNvPr>
          <p:cNvSpPr>
            <a:spLocks noGrp="1"/>
          </p:cNvSpPr>
          <p:nvPr>
            <p:ph type="title"/>
          </p:nvPr>
        </p:nvSpPr>
        <p:spPr/>
        <p:txBody>
          <a:bodyPr/>
          <a:lstStyle/>
          <a:p>
            <a:pPr algn="ctr"/>
            <a:r>
              <a:rPr lang="en-US" dirty="0"/>
              <a:t>2021 Agenda in Nigeria And Opportunities</a:t>
            </a:r>
          </a:p>
        </p:txBody>
      </p:sp>
      <p:graphicFrame>
        <p:nvGraphicFramePr>
          <p:cNvPr id="7" name="Content Placeholder 6">
            <a:extLst>
              <a:ext uri="{FF2B5EF4-FFF2-40B4-BE49-F238E27FC236}">
                <a16:creationId xmlns:a16="http://schemas.microsoft.com/office/drawing/2014/main" id="{CF3BA3CB-3569-470C-86F8-E84F3F308EDA}"/>
              </a:ext>
            </a:extLst>
          </p:cNvPr>
          <p:cNvGraphicFramePr>
            <a:graphicFrameLocks noGrp="1"/>
          </p:cNvGraphicFramePr>
          <p:nvPr>
            <p:ph idx="1"/>
            <p:extLst>
              <p:ext uri="{D42A27DB-BD31-4B8C-83A1-F6EECF244321}">
                <p14:modId xmlns:p14="http://schemas.microsoft.com/office/powerpoint/2010/main" val="1325710042"/>
              </p:ext>
            </p:extLst>
          </p:nvPr>
        </p:nvGraphicFramePr>
        <p:xfrm>
          <a:off x="1641375" y="2658007"/>
          <a:ext cx="8638525" cy="3481537"/>
        </p:xfrm>
        <a:graphic>
          <a:graphicData uri="http://schemas.openxmlformats.org/drawingml/2006/table">
            <a:tbl>
              <a:tblPr firstRow="1" firstCol="1" bandRow="1"/>
              <a:tblGrid>
                <a:gridCol w="2728504">
                  <a:extLst>
                    <a:ext uri="{9D8B030D-6E8A-4147-A177-3AD203B41FA5}">
                      <a16:colId xmlns:a16="http://schemas.microsoft.com/office/drawing/2014/main" val="3141583118"/>
                    </a:ext>
                  </a:extLst>
                </a:gridCol>
                <a:gridCol w="1249997">
                  <a:extLst>
                    <a:ext uri="{9D8B030D-6E8A-4147-A177-3AD203B41FA5}">
                      <a16:colId xmlns:a16="http://schemas.microsoft.com/office/drawing/2014/main" val="1261123305"/>
                    </a:ext>
                  </a:extLst>
                </a:gridCol>
                <a:gridCol w="1136141">
                  <a:extLst>
                    <a:ext uri="{9D8B030D-6E8A-4147-A177-3AD203B41FA5}">
                      <a16:colId xmlns:a16="http://schemas.microsoft.com/office/drawing/2014/main" val="2822472713"/>
                    </a:ext>
                  </a:extLst>
                </a:gridCol>
                <a:gridCol w="1136943">
                  <a:extLst>
                    <a:ext uri="{9D8B030D-6E8A-4147-A177-3AD203B41FA5}">
                      <a16:colId xmlns:a16="http://schemas.microsoft.com/office/drawing/2014/main" val="1018943532"/>
                    </a:ext>
                  </a:extLst>
                </a:gridCol>
                <a:gridCol w="1249997">
                  <a:extLst>
                    <a:ext uri="{9D8B030D-6E8A-4147-A177-3AD203B41FA5}">
                      <a16:colId xmlns:a16="http://schemas.microsoft.com/office/drawing/2014/main" val="601177938"/>
                    </a:ext>
                  </a:extLst>
                </a:gridCol>
                <a:gridCol w="1136943">
                  <a:extLst>
                    <a:ext uri="{9D8B030D-6E8A-4147-A177-3AD203B41FA5}">
                      <a16:colId xmlns:a16="http://schemas.microsoft.com/office/drawing/2014/main" val="478062770"/>
                    </a:ext>
                  </a:extLst>
                </a:gridCol>
              </a:tblGrid>
              <a:tr h="646285">
                <a:tc>
                  <a:txBody>
                    <a:bodyPr/>
                    <a:lstStyle/>
                    <a:p>
                      <a:pPr marL="0" marR="0">
                        <a:lnSpc>
                          <a:spcPct val="107000"/>
                        </a:lnSpc>
                        <a:spcBef>
                          <a:spcPts val="0"/>
                        </a:spcBef>
                        <a:spcAft>
                          <a:spcPts val="0"/>
                        </a:spcAft>
                      </a:pPr>
                      <a:r>
                        <a:rPr lang="en-US" sz="1200" b="1">
                          <a:effectLst/>
                          <a:latin typeface="Times New Roman" panose="02020603050405020304" pitchFamily="18" charset="0"/>
                          <a:ea typeface="Calibri" panose="020F0502020204030204" pitchFamily="34" charset="0"/>
                          <a:cs typeface="Times New Roman" panose="02020603050405020304" pitchFamily="18" charset="0"/>
                        </a:rPr>
                        <a:t>Description</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200" b="1">
                          <a:effectLst/>
                          <a:latin typeface="Times New Roman" panose="02020603050405020304" pitchFamily="18" charset="0"/>
                          <a:ea typeface="Calibri" panose="020F0502020204030204" pitchFamily="34" charset="0"/>
                          <a:cs typeface="Times New Roman" panose="02020603050405020304" pitchFamily="18" charset="0"/>
                        </a:rPr>
                        <a:t>2019</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0"/>
                        </a:spcAft>
                      </a:pPr>
                      <a:r>
                        <a:rPr lang="en-US" sz="1200" b="1">
                          <a:effectLst/>
                          <a:latin typeface="Times New Roman" panose="02020603050405020304" pitchFamily="18" charset="0"/>
                          <a:ea typeface="Calibri" panose="020F0502020204030204" pitchFamily="34" charset="0"/>
                          <a:cs typeface="Times New Roman" panose="02020603050405020304" pitchFamily="18" charset="0"/>
                        </a:rPr>
                        <a:t>Actual</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200" b="1">
                          <a:effectLst/>
                          <a:latin typeface="Times New Roman" panose="02020603050405020304" pitchFamily="18" charset="0"/>
                          <a:ea typeface="Calibri" panose="020F0502020204030204" pitchFamily="34" charset="0"/>
                          <a:cs typeface="Times New Roman" panose="02020603050405020304" pitchFamily="18" charset="0"/>
                        </a:rPr>
                        <a:t>2020 Budget</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200" b="1">
                          <a:effectLst/>
                          <a:latin typeface="Times New Roman" panose="02020603050405020304" pitchFamily="18" charset="0"/>
                          <a:ea typeface="Calibri" panose="020F0502020204030204" pitchFamily="34" charset="0"/>
                          <a:cs typeface="Times New Roman" panose="02020603050405020304" pitchFamily="18" charset="0"/>
                        </a:rPr>
                        <a:t>2021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200" b="1">
                          <a:effectLst/>
                          <a:latin typeface="Times New Roman" panose="02020603050405020304" pitchFamily="18" charset="0"/>
                          <a:ea typeface="Calibri" panose="020F0502020204030204" pitchFamily="34" charset="0"/>
                          <a:cs typeface="Times New Roman" panose="02020603050405020304" pitchFamily="18" charset="0"/>
                        </a:rPr>
                        <a:t>2022</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200" b="1">
                          <a:effectLst/>
                          <a:latin typeface="Times New Roman" panose="02020603050405020304" pitchFamily="18" charset="0"/>
                          <a:ea typeface="Calibri" panose="020F0502020204030204" pitchFamily="34" charset="0"/>
                          <a:cs typeface="Times New Roman" panose="02020603050405020304" pitchFamily="18" charset="0"/>
                        </a:rPr>
                        <a:t>2023</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1837315"/>
                  </a:ext>
                </a:extLst>
              </a:tr>
              <a:tr h="315028">
                <a:tc>
                  <a:txBody>
                    <a:bodyPr/>
                    <a:lstStyle/>
                    <a:p>
                      <a:pPr marL="0" marR="0">
                        <a:lnSpc>
                          <a:spcPct val="107000"/>
                        </a:lnSpc>
                        <a:spcBef>
                          <a:spcPts val="0"/>
                        </a:spcBef>
                        <a:spcAft>
                          <a:spcPts val="0"/>
                        </a:spcAft>
                      </a:pPr>
                      <a:r>
                        <a:rPr lang="en-US" sz="1200">
                          <a:effectLst/>
                          <a:latin typeface="Times New Roman" panose="02020603050405020304" pitchFamily="18" charset="0"/>
                          <a:ea typeface="Calibri" panose="020F0502020204030204" pitchFamily="34" charset="0"/>
                          <a:cs typeface="Times New Roman" panose="02020603050405020304" pitchFamily="18" charset="0"/>
                        </a:rPr>
                        <a:t>Oil Price Benchmark (US $/b)</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07000"/>
                        </a:lnSpc>
                        <a:spcBef>
                          <a:spcPts val="0"/>
                        </a:spcBef>
                        <a:spcAft>
                          <a:spcPts val="0"/>
                        </a:spcAft>
                      </a:pPr>
                      <a:r>
                        <a:rPr lang="en-US" sz="1200">
                          <a:effectLst/>
                          <a:latin typeface="Times New Roman" panose="02020603050405020304" pitchFamily="18" charset="0"/>
                          <a:ea typeface="Calibri" panose="020F0502020204030204" pitchFamily="34" charset="0"/>
                          <a:cs typeface="Times New Roman" panose="02020603050405020304" pitchFamily="18" charset="0"/>
                        </a:rPr>
                        <a:t>67.2</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07000"/>
                        </a:lnSpc>
                        <a:spcBef>
                          <a:spcPts val="0"/>
                        </a:spcBef>
                        <a:spcAft>
                          <a:spcPts val="0"/>
                        </a:spcAft>
                      </a:pPr>
                      <a:r>
                        <a:rPr lang="en-US" sz="1200">
                          <a:effectLst/>
                          <a:latin typeface="Times New Roman" panose="02020603050405020304" pitchFamily="18" charset="0"/>
                          <a:ea typeface="Calibri" panose="020F0502020204030204" pitchFamily="34" charset="0"/>
                          <a:cs typeface="Times New Roman" panose="02020603050405020304" pitchFamily="18" charset="0"/>
                        </a:rPr>
                        <a:t>28.0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07000"/>
                        </a:lnSpc>
                        <a:spcBef>
                          <a:spcPts val="0"/>
                        </a:spcBef>
                        <a:spcAft>
                          <a:spcPts val="0"/>
                        </a:spcAft>
                      </a:pPr>
                      <a:r>
                        <a:rPr lang="en-US" sz="1200">
                          <a:effectLst/>
                          <a:latin typeface="Times New Roman" panose="02020603050405020304" pitchFamily="18" charset="0"/>
                          <a:ea typeface="Calibri" panose="020F0502020204030204" pitchFamily="34" charset="0"/>
                          <a:cs typeface="Times New Roman" panose="02020603050405020304" pitchFamily="18" charset="0"/>
                        </a:rPr>
                        <a:t>40.0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07000"/>
                        </a:lnSpc>
                        <a:spcBef>
                          <a:spcPts val="0"/>
                        </a:spcBef>
                        <a:spcAft>
                          <a:spcPts val="0"/>
                        </a:spcAft>
                      </a:pPr>
                      <a:r>
                        <a:rPr lang="en-US" sz="1200">
                          <a:effectLst/>
                          <a:latin typeface="Times New Roman" panose="02020603050405020304" pitchFamily="18" charset="0"/>
                          <a:ea typeface="Calibri" panose="020F0502020204030204" pitchFamily="34" charset="0"/>
                          <a:cs typeface="Times New Roman" panose="02020603050405020304" pitchFamily="18" charset="0"/>
                        </a:rPr>
                        <a:t>40.0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07000"/>
                        </a:lnSpc>
                        <a:spcBef>
                          <a:spcPts val="0"/>
                        </a:spcBef>
                        <a:spcAft>
                          <a:spcPts val="0"/>
                        </a:spcAft>
                      </a:pPr>
                      <a:r>
                        <a:rPr lang="en-US" sz="1200">
                          <a:effectLst/>
                          <a:latin typeface="Times New Roman" panose="02020603050405020304" pitchFamily="18" charset="0"/>
                          <a:ea typeface="Calibri" panose="020F0502020204030204" pitchFamily="34" charset="0"/>
                          <a:cs typeface="Times New Roman" panose="02020603050405020304" pitchFamily="18" charset="0"/>
                        </a:rPr>
                        <a:t>40.0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586555393"/>
                  </a:ext>
                </a:extLst>
              </a:tr>
              <a:tr h="315028">
                <a:tc>
                  <a:txBody>
                    <a:bodyPr/>
                    <a:lstStyle/>
                    <a:p>
                      <a:pPr marL="0" marR="0">
                        <a:lnSpc>
                          <a:spcPct val="107000"/>
                        </a:lnSpc>
                        <a:spcBef>
                          <a:spcPts val="0"/>
                        </a:spcBef>
                        <a:spcAft>
                          <a:spcPts val="0"/>
                        </a:spcAft>
                      </a:pPr>
                      <a:r>
                        <a:rPr lang="en-US" sz="1200">
                          <a:effectLst/>
                          <a:latin typeface="Times New Roman" panose="02020603050405020304" pitchFamily="18" charset="0"/>
                          <a:ea typeface="Calibri" panose="020F0502020204030204" pitchFamily="34" charset="0"/>
                          <a:cs typeface="Times New Roman" panose="02020603050405020304" pitchFamily="18" charset="0"/>
                        </a:rPr>
                        <a:t>Oil Production (mbpd)</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a:noFill/>
                    </a:lnT>
                    <a:lnB>
                      <a:noFill/>
                    </a:lnB>
                  </a:tcPr>
                </a:tc>
                <a:tc>
                  <a:txBody>
                    <a:bodyPr/>
                    <a:lstStyle/>
                    <a:p>
                      <a:pPr marL="0" marR="0" algn="ctr">
                        <a:lnSpc>
                          <a:spcPct val="107000"/>
                        </a:lnSpc>
                        <a:spcBef>
                          <a:spcPts val="0"/>
                        </a:spcBef>
                        <a:spcAft>
                          <a:spcPts val="0"/>
                        </a:spcAft>
                      </a:pPr>
                      <a:r>
                        <a:rPr lang="en-US" sz="1200">
                          <a:effectLst/>
                          <a:latin typeface="Times New Roman" panose="02020603050405020304" pitchFamily="18" charset="0"/>
                          <a:ea typeface="Calibri" panose="020F0502020204030204" pitchFamily="34" charset="0"/>
                          <a:cs typeface="Times New Roman" panose="02020603050405020304" pitchFamily="18" charset="0"/>
                        </a:rPr>
                        <a:t>1.96</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a:noFill/>
                    </a:lnT>
                    <a:lnB>
                      <a:noFill/>
                    </a:lnB>
                  </a:tcPr>
                </a:tc>
                <a:tc>
                  <a:txBody>
                    <a:bodyPr/>
                    <a:lstStyle/>
                    <a:p>
                      <a:pPr marL="0" marR="0" algn="ctr">
                        <a:lnSpc>
                          <a:spcPct val="107000"/>
                        </a:lnSpc>
                        <a:spcBef>
                          <a:spcPts val="0"/>
                        </a:spcBef>
                        <a:spcAft>
                          <a:spcPts val="0"/>
                        </a:spcAft>
                      </a:pPr>
                      <a:r>
                        <a:rPr lang="en-US" sz="1200">
                          <a:effectLst/>
                          <a:latin typeface="Times New Roman" panose="02020603050405020304" pitchFamily="18" charset="0"/>
                          <a:ea typeface="Calibri" panose="020F0502020204030204" pitchFamily="34" charset="0"/>
                          <a:cs typeface="Times New Roman" panose="02020603050405020304" pitchFamily="18" charset="0"/>
                        </a:rPr>
                        <a:t>1.80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a:noFill/>
                    </a:lnT>
                    <a:lnB>
                      <a:noFill/>
                    </a:lnB>
                  </a:tcPr>
                </a:tc>
                <a:tc>
                  <a:txBody>
                    <a:bodyPr/>
                    <a:lstStyle/>
                    <a:p>
                      <a:pPr marL="0" marR="0" algn="ctr">
                        <a:lnSpc>
                          <a:spcPct val="107000"/>
                        </a:lnSpc>
                        <a:spcBef>
                          <a:spcPts val="0"/>
                        </a:spcBef>
                        <a:spcAft>
                          <a:spcPts val="0"/>
                        </a:spcAft>
                      </a:pPr>
                      <a:r>
                        <a:rPr lang="en-US" sz="1200">
                          <a:effectLst/>
                          <a:latin typeface="Times New Roman" panose="02020603050405020304" pitchFamily="18" charset="0"/>
                          <a:ea typeface="Calibri" panose="020F0502020204030204" pitchFamily="34" charset="0"/>
                          <a:cs typeface="Times New Roman" panose="02020603050405020304" pitchFamily="18" charset="0"/>
                        </a:rPr>
                        <a:t>1.86</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a:noFill/>
                    </a:lnT>
                    <a:lnB>
                      <a:noFill/>
                    </a:lnB>
                  </a:tcPr>
                </a:tc>
                <a:tc>
                  <a:txBody>
                    <a:bodyPr/>
                    <a:lstStyle/>
                    <a:p>
                      <a:pPr marL="0" marR="0" algn="ctr">
                        <a:lnSpc>
                          <a:spcPct val="107000"/>
                        </a:lnSpc>
                        <a:spcBef>
                          <a:spcPts val="0"/>
                        </a:spcBef>
                        <a:spcAft>
                          <a:spcPts val="0"/>
                        </a:spcAft>
                      </a:pPr>
                      <a:r>
                        <a:rPr lang="en-US" sz="1200">
                          <a:effectLst/>
                          <a:latin typeface="Times New Roman" panose="02020603050405020304" pitchFamily="18" charset="0"/>
                          <a:ea typeface="Calibri" panose="020F0502020204030204" pitchFamily="34" charset="0"/>
                          <a:cs typeface="Times New Roman" panose="02020603050405020304" pitchFamily="18" charset="0"/>
                        </a:rPr>
                        <a:t>2.09</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a:noFill/>
                    </a:lnT>
                    <a:lnB>
                      <a:noFill/>
                    </a:lnB>
                  </a:tcPr>
                </a:tc>
                <a:tc>
                  <a:txBody>
                    <a:bodyPr/>
                    <a:lstStyle/>
                    <a:p>
                      <a:pPr marL="0" marR="0" algn="ctr">
                        <a:lnSpc>
                          <a:spcPct val="107000"/>
                        </a:lnSpc>
                        <a:spcBef>
                          <a:spcPts val="0"/>
                        </a:spcBef>
                        <a:spcAft>
                          <a:spcPts val="0"/>
                        </a:spcAft>
                      </a:pPr>
                      <a:r>
                        <a:rPr lang="en-US" sz="1200">
                          <a:effectLst/>
                          <a:latin typeface="Times New Roman" panose="02020603050405020304" pitchFamily="18" charset="0"/>
                          <a:ea typeface="Calibri" panose="020F0502020204030204" pitchFamily="34" charset="0"/>
                          <a:cs typeface="Times New Roman" panose="02020603050405020304" pitchFamily="18" charset="0"/>
                        </a:rPr>
                        <a:t>2.38</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a:noFill/>
                    </a:lnT>
                    <a:lnB>
                      <a:noFill/>
                    </a:lnB>
                  </a:tcPr>
                </a:tc>
                <a:extLst>
                  <a:ext uri="{0D108BD9-81ED-4DB2-BD59-A6C34878D82A}">
                    <a16:rowId xmlns:a16="http://schemas.microsoft.com/office/drawing/2014/main" val="3402034155"/>
                  </a:ext>
                </a:extLst>
              </a:tr>
              <a:tr h="315028">
                <a:tc>
                  <a:txBody>
                    <a:bodyPr/>
                    <a:lstStyle/>
                    <a:p>
                      <a:pPr marL="0" marR="0">
                        <a:lnSpc>
                          <a:spcPct val="107000"/>
                        </a:lnSpc>
                        <a:spcBef>
                          <a:spcPts val="0"/>
                        </a:spcBef>
                        <a:spcAft>
                          <a:spcPts val="0"/>
                        </a:spcAft>
                      </a:pPr>
                      <a:r>
                        <a:rPr lang="en-US" sz="1200">
                          <a:effectLst/>
                          <a:latin typeface="Times New Roman" panose="02020603050405020304" pitchFamily="18" charset="0"/>
                          <a:ea typeface="Calibri" panose="020F0502020204030204" pitchFamily="34" charset="0"/>
                          <a:cs typeface="Times New Roman" panose="02020603050405020304" pitchFamily="18" charset="0"/>
                        </a:rPr>
                        <a:t>Exchange rate (N/S)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a:noFill/>
                    </a:lnT>
                    <a:lnB>
                      <a:noFill/>
                    </a:lnB>
                  </a:tcPr>
                </a:tc>
                <a:tc>
                  <a:txBody>
                    <a:bodyPr/>
                    <a:lstStyle/>
                    <a:p>
                      <a:pPr marL="0" marR="0" algn="ctr">
                        <a:lnSpc>
                          <a:spcPct val="107000"/>
                        </a:lnSpc>
                        <a:spcBef>
                          <a:spcPts val="0"/>
                        </a:spcBef>
                        <a:spcAft>
                          <a:spcPts val="0"/>
                        </a:spcAft>
                      </a:pPr>
                      <a:r>
                        <a:rPr lang="en-US" sz="1200">
                          <a:effectLst/>
                          <a:latin typeface="Times New Roman" panose="02020603050405020304" pitchFamily="18" charset="0"/>
                          <a:ea typeface="Calibri" panose="020F0502020204030204" pitchFamily="34" charset="0"/>
                          <a:cs typeface="Times New Roman" panose="02020603050405020304" pitchFamily="18" charset="0"/>
                        </a:rPr>
                        <a:t>305.0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a:noFill/>
                    </a:lnT>
                    <a:lnB>
                      <a:noFill/>
                    </a:lnB>
                  </a:tcPr>
                </a:tc>
                <a:tc>
                  <a:txBody>
                    <a:bodyPr/>
                    <a:lstStyle/>
                    <a:p>
                      <a:pPr marL="0" marR="0" algn="ctr">
                        <a:lnSpc>
                          <a:spcPct val="107000"/>
                        </a:lnSpc>
                        <a:spcBef>
                          <a:spcPts val="0"/>
                        </a:spcBef>
                        <a:spcAft>
                          <a:spcPts val="0"/>
                        </a:spcAft>
                      </a:pPr>
                      <a:r>
                        <a:rPr lang="en-US" sz="1200">
                          <a:effectLst/>
                          <a:latin typeface="Times New Roman" panose="02020603050405020304" pitchFamily="18" charset="0"/>
                          <a:ea typeface="Calibri" panose="020F0502020204030204" pitchFamily="34" charset="0"/>
                          <a:cs typeface="Times New Roman" panose="02020603050405020304" pitchFamily="18" charset="0"/>
                        </a:rPr>
                        <a:t>360.0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a:noFill/>
                    </a:lnT>
                    <a:lnB>
                      <a:noFill/>
                    </a:lnB>
                  </a:tcPr>
                </a:tc>
                <a:tc>
                  <a:txBody>
                    <a:bodyPr/>
                    <a:lstStyle/>
                    <a:p>
                      <a:pPr marL="0" marR="0" algn="ctr">
                        <a:lnSpc>
                          <a:spcPct val="107000"/>
                        </a:lnSpc>
                        <a:spcBef>
                          <a:spcPts val="0"/>
                        </a:spcBef>
                        <a:spcAft>
                          <a:spcPts val="0"/>
                        </a:spcAft>
                      </a:pPr>
                      <a:r>
                        <a:rPr lang="en-US" sz="1200">
                          <a:effectLst/>
                          <a:latin typeface="Times New Roman" panose="02020603050405020304" pitchFamily="18" charset="0"/>
                          <a:ea typeface="Calibri" panose="020F0502020204030204" pitchFamily="34" charset="0"/>
                          <a:cs typeface="Times New Roman" panose="02020603050405020304" pitchFamily="18" charset="0"/>
                        </a:rPr>
                        <a:t>360.0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a:noFill/>
                    </a:lnT>
                    <a:lnB>
                      <a:noFill/>
                    </a:lnB>
                  </a:tcPr>
                </a:tc>
                <a:tc>
                  <a:txBody>
                    <a:bodyPr/>
                    <a:lstStyle/>
                    <a:p>
                      <a:pPr marL="0" marR="0" algn="ctr">
                        <a:lnSpc>
                          <a:spcPct val="107000"/>
                        </a:lnSpc>
                        <a:spcBef>
                          <a:spcPts val="0"/>
                        </a:spcBef>
                        <a:spcAft>
                          <a:spcPts val="0"/>
                        </a:spcAft>
                      </a:pPr>
                      <a:r>
                        <a:rPr lang="en-US" sz="1200">
                          <a:effectLst/>
                          <a:latin typeface="Times New Roman" panose="02020603050405020304" pitchFamily="18" charset="0"/>
                          <a:ea typeface="Calibri" panose="020F0502020204030204" pitchFamily="34" charset="0"/>
                          <a:cs typeface="Times New Roman" panose="02020603050405020304" pitchFamily="18" charset="0"/>
                        </a:rPr>
                        <a:t>360.0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a:noFill/>
                    </a:lnT>
                    <a:lnB>
                      <a:noFill/>
                    </a:lnB>
                  </a:tcPr>
                </a:tc>
                <a:tc>
                  <a:txBody>
                    <a:bodyPr/>
                    <a:lstStyle/>
                    <a:p>
                      <a:pPr marL="0" marR="0" algn="ctr">
                        <a:lnSpc>
                          <a:spcPct val="107000"/>
                        </a:lnSpc>
                        <a:spcBef>
                          <a:spcPts val="0"/>
                        </a:spcBef>
                        <a:spcAft>
                          <a:spcPts val="0"/>
                        </a:spcAft>
                      </a:pPr>
                      <a:r>
                        <a:rPr lang="en-US" sz="1200">
                          <a:effectLst/>
                          <a:latin typeface="Times New Roman" panose="02020603050405020304" pitchFamily="18" charset="0"/>
                          <a:ea typeface="Calibri" panose="020F0502020204030204" pitchFamily="34" charset="0"/>
                          <a:cs typeface="Times New Roman" panose="02020603050405020304" pitchFamily="18" charset="0"/>
                        </a:rPr>
                        <a:t>360.0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a:noFill/>
                    </a:lnT>
                    <a:lnB>
                      <a:noFill/>
                    </a:lnB>
                  </a:tcPr>
                </a:tc>
                <a:extLst>
                  <a:ext uri="{0D108BD9-81ED-4DB2-BD59-A6C34878D82A}">
                    <a16:rowId xmlns:a16="http://schemas.microsoft.com/office/drawing/2014/main" val="2796482307"/>
                  </a:ext>
                </a:extLst>
              </a:tr>
              <a:tr h="315028">
                <a:tc>
                  <a:txBody>
                    <a:bodyPr/>
                    <a:lstStyle/>
                    <a:p>
                      <a:pPr marL="0" marR="0">
                        <a:lnSpc>
                          <a:spcPct val="107000"/>
                        </a:lnSpc>
                        <a:spcBef>
                          <a:spcPts val="0"/>
                        </a:spcBef>
                        <a:spcAft>
                          <a:spcPts val="0"/>
                        </a:spcAft>
                      </a:pPr>
                      <a:r>
                        <a:rPr lang="en-US" sz="1200">
                          <a:effectLst/>
                          <a:latin typeface="Times New Roman" panose="02020603050405020304" pitchFamily="18" charset="0"/>
                          <a:ea typeface="Calibri" panose="020F0502020204030204" pitchFamily="34" charset="0"/>
                          <a:cs typeface="Times New Roman" panose="02020603050405020304" pitchFamily="18" charset="0"/>
                        </a:rPr>
                        <a:t>Inflation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a:noFill/>
                    </a:lnT>
                    <a:lnB>
                      <a:noFill/>
                    </a:lnB>
                  </a:tcPr>
                </a:tc>
                <a:tc>
                  <a:txBody>
                    <a:bodyPr/>
                    <a:lstStyle/>
                    <a:p>
                      <a:pPr marL="0" marR="0" algn="ctr">
                        <a:lnSpc>
                          <a:spcPct val="107000"/>
                        </a:lnSpc>
                        <a:spcBef>
                          <a:spcPts val="0"/>
                        </a:spcBef>
                        <a:spcAft>
                          <a:spcPts val="0"/>
                        </a:spcAft>
                      </a:pPr>
                      <a:r>
                        <a:rPr lang="en-US" sz="1200">
                          <a:effectLst/>
                          <a:latin typeface="Times New Roman" panose="02020603050405020304" pitchFamily="18" charset="0"/>
                          <a:ea typeface="Calibri" panose="020F0502020204030204" pitchFamily="34" charset="0"/>
                          <a:cs typeface="Times New Roman" panose="02020603050405020304" pitchFamily="18" charset="0"/>
                        </a:rPr>
                        <a:t>11.98</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a:noFill/>
                    </a:lnT>
                    <a:lnB>
                      <a:noFill/>
                    </a:lnB>
                  </a:tcPr>
                </a:tc>
                <a:tc>
                  <a:txBody>
                    <a:bodyPr/>
                    <a:lstStyle/>
                    <a:p>
                      <a:pPr marL="0" marR="0" algn="ctr">
                        <a:lnSpc>
                          <a:spcPct val="107000"/>
                        </a:lnSpc>
                        <a:spcBef>
                          <a:spcPts val="0"/>
                        </a:spcBef>
                        <a:spcAft>
                          <a:spcPts val="0"/>
                        </a:spcAft>
                      </a:pPr>
                      <a:r>
                        <a:rPr lang="en-US" sz="1200">
                          <a:effectLst/>
                          <a:latin typeface="Times New Roman" panose="02020603050405020304" pitchFamily="18" charset="0"/>
                          <a:ea typeface="Calibri" panose="020F0502020204030204" pitchFamily="34" charset="0"/>
                          <a:cs typeface="Times New Roman" panose="02020603050405020304" pitchFamily="18" charset="0"/>
                        </a:rPr>
                        <a:t>14.15</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a:noFill/>
                    </a:lnT>
                    <a:lnB>
                      <a:noFill/>
                    </a:lnB>
                  </a:tcPr>
                </a:tc>
                <a:tc>
                  <a:txBody>
                    <a:bodyPr/>
                    <a:lstStyle/>
                    <a:p>
                      <a:pPr marL="0" marR="0" algn="ctr">
                        <a:lnSpc>
                          <a:spcPct val="107000"/>
                        </a:lnSpc>
                        <a:spcBef>
                          <a:spcPts val="0"/>
                        </a:spcBef>
                        <a:spcAft>
                          <a:spcPts val="0"/>
                        </a:spcAft>
                      </a:pPr>
                      <a:r>
                        <a:rPr lang="en-US" sz="1200">
                          <a:effectLst/>
                          <a:latin typeface="Times New Roman" panose="02020603050405020304" pitchFamily="18" charset="0"/>
                          <a:ea typeface="Calibri" panose="020F0502020204030204" pitchFamily="34" charset="0"/>
                          <a:cs typeface="Times New Roman" panose="02020603050405020304" pitchFamily="18" charset="0"/>
                        </a:rPr>
                        <a:t>11.95</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a:noFill/>
                    </a:lnT>
                    <a:lnB>
                      <a:noFill/>
                    </a:lnB>
                  </a:tcPr>
                </a:tc>
                <a:tc>
                  <a:txBody>
                    <a:bodyPr/>
                    <a:lstStyle/>
                    <a:p>
                      <a:pPr marL="0" marR="0" algn="ctr">
                        <a:lnSpc>
                          <a:spcPct val="107000"/>
                        </a:lnSpc>
                        <a:spcBef>
                          <a:spcPts val="0"/>
                        </a:spcBef>
                        <a:spcAft>
                          <a:spcPts val="0"/>
                        </a:spcAft>
                      </a:pPr>
                      <a:r>
                        <a:rPr lang="en-US" sz="1200">
                          <a:effectLst/>
                          <a:latin typeface="Times New Roman" panose="02020603050405020304" pitchFamily="18" charset="0"/>
                          <a:ea typeface="Calibri" panose="020F0502020204030204" pitchFamily="34" charset="0"/>
                          <a:cs typeface="Times New Roman" panose="02020603050405020304" pitchFamily="18" charset="0"/>
                        </a:rPr>
                        <a:t>10.94</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a:noFill/>
                    </a:lnT>
                    <a:lnB>
                      <a:noFill/>
                    </a:lnB>
                  </a:tcPr>
                </a:tc>
                <a:tc>
                  <a:txBody>
                    <a:bodyPr/>
                    <a:lstStyle/>
                    <a:p>
                      <a:pPr marL="0" marR="0" algn="ctr">
                        <a:lnSpc>
                          <a:spcPct val="107000"/>
                        </a:lnSpc>
                        <a:spcBef>
                          <a:spcPts val="0"/>
                        </a:spcBef>
                        <a:spcAft>
                          <a:spcPts val="0"/>
                        </a:spcAf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11.02</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a:noFill/>
                    </a:lnT>
                    <a:lnB>
                      <a:noFill/>
                    </a:lnB>
                  </a:tcPr>
                </a:tc>
                <a:extLst>
                  <a:ext uri="{0D108BD9-81ED-4DB2-BD59-A6C34878D82A}">
                    <a16:rowId xmlns:a16="http://schemas.microsoft.com/office/drawing/2014/main" val="4198483202"/>
                  </a:ext>
                </a:extLst>
              </a:tr>
              <a:tr h="315028">
                <a:tc>
                  <a:txBody>
                    <a:bodyPr/>
                    <a:lstStyle/>
                    <a:p>
                      <a:pPr marL="0" marR="0">
                        <a:lnSpc>
                          <a:spcPct val="107000"/>
                        </a:lnSpc>
                        <a:spcBef>
                          <a:spcPts val="0"/>
                        </a:spcBef>
                        <a:spcAft>
                          <a:spcPts val="0"/>
                        </a:spcAft>
                      </a:pPr>
                      <a:r>
                        <a:rPr lang="en-US" sz="1200">
                          <a:effectLst/>
                          <a:latin typeface="Times New Roman" panose="02020603050405020304" pitchFamily="18" charset="0"/>
                          <a:ea typeface="Calibri" panose="020F0502020204030204" pitchFamily="34" charset="0"/>
                          <a:cs typeface="Times New Roman" panose="02020603050405020304" pitchFamily="18" charset="0"/>
                        </a:rPr>
                        <a:t>Non-Oil GDP (N’bn)</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a:noFill/>
                    </a:lnT>
                    <a:lnB>
                      <a:noFill/>
                    </a:lnB>
                  </a:tcPr>
                </a:tc>
                <a:tc>
                  <a:txBody>
                    <a:bodyPr/>
                    <a:lstStyle/>
                    <a:p>
                      <a:pPr marL="0" marR="0" algn="ctr">
                        <a:lnSpc>
                          <a:spcPct val="107000"/>
                        </a:lnSpc>
                        <a:spcBef>
                          <a:spcPts val="0"/>
                        </a:spcBef>
                        <a:spcAft>
                          <a:spcPts val="0"/>
                        </a:spcAft>
                      </a:pPr>
                      <a:r>
                        <a:rPr lang="en-US" sz="1200">
                          <a:effectLst/>
                          <a:latin typeface="Times New Roman" panose="02020603050405020304" pitchFamily="18" charset="0"/>
                          <a:ea typeface="Calibri" panose="020F0502020204030204" pitchFamily="34" charset="0"/>
                          <a:cs typeface="Times New Roman" panose="02020603050405020304" pitchFamily="18" charset="0"/>
                        </a:rPr>
                        <a:t>131,810.1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a:noFill/>
                    </a:lnT>
                    <a:lnB>
                      <a:noFill/>
                    </a:lnB>
                  </a:tcPr>
                </a:tc>
                <a:tc>
                  <a:txBody>
                    <a:bodyPr/>
                    <a:lstStyle/>
                    <a:p>
                      <a:pPr marL="0" marR="0" algn="ctr">
                        <a:lnSpc>
                          <a:spcPct val="107000"/>
                        </a:lnSpc>
                        <a:spcBef>
                          <a:spcPts val="0"/>
                        </a:spcBef>
                        <a:spcAft>
                          <a:spcPts val="0"/>
                        </a:spcAft>
                      </a:pPr>
                      <a:r>
                        <a:rPr lang="en-US" sz="1200">
                          <a:effectLst/>
                          <a:latin typeface="Times New Roman" panose="02020603050405020304" pitchFamily="18" charset="0"/>
                          <a:ea typeface="Calibri" panose="020F0502020204030204" pitchFamily="34" charset="0"/>
                          <a:cs typeface="Times New Roman" panose="02020603050405020304" pitchFamily="18" charset="0"/>
                        </a:rPr>
                        <a:t>131,155.5</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a:noFill/>
                    </a:lnT>
                    <a:lnB>
                      <a:noFill/>
                    </a:lnB>
                  </a:tcPr>
                </a:tc>
                <a:tc>
                  <a:txBody>
                    <a:bodyPr/>
                    <a:lstStyle/>
                    <a:p>
                      <a:pPr marL="0" marR="0" algn="ctr">
                        <a:lnSpc>
                          <a:spcPct val="107000"/>
                        </a:lnSpc>
                        <a:spcBef>
                          <a:spcPts val="0"/>
                        </a:spcBef>
                        <a:spcAft>
                          <a:spcPts val="0"/>
                        </a:spcAft>
                      </a:pPr>
                      <a:r>
                        <a:rPr lang="en-US" sz="1200">
                          <a:effectLst/>
                          <a:latin typeface="Times New Roman" panose="02020603050405020304" pitchFamily="18" charset="0"/>
                          <a:ea typeface="Calibri" panose="020F0502020204030204" pitchFamily="34" charset="0"/>
                          <a:cs typeface="Times New Roman" panose="02020603050405020304" pitchFamily="18" charset="0"/>
                        </a:rPr>
                        <a:t>132,592.2</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a:noFill/>
                    </a:lnT>
                    <a:lnB>
                      <a:noFill/>
                    </a:lnB>
                  </a:tcPr>
                </a:tc>
                <a:tc>
                  <a:txBody>
                    <a:bodyPr/>
                    <a:lstStyle/>
                    <a:p>
                      <a:pPr marL="0" marR="0" algn="ctr">
                        <a:lnSpc>
                          <a:spcPct val="107000"/>
                        </a:lnSpc>
                        <a:spcBef>
                          <a:spcPts val="0"/>
                        </a:spcBef>
                        <a:spcAft>
                          <a:spcPts val="0"/>
                        </a:spcAft>
                      </a:pPr>
                      <a:r>
                        <a:rPr lang="en-US" sz="1200">
                          <a:effectLst/>
                          <a:latin typeface="Times New Roman" panose="02020603050405020304" pitchFamily="18" charset="0"/>
                          <a:ea typeface="Calibri" panose="020F0502020204030204" pitchFamily="34" charset="0"/>
                          <a:cs typeface="Times New Roman" panose="02020603050405020304" pitchFamily="18" charset="0"/>
                        </a:rPr>
                        <a:t>134,154.5</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a:noFill/>
                    </a:lnT>
                    <a:lnB>
                      <a:noFill/>
                    </a:lnB>
                  </a:tcPr>
                </a:tc>
                <a:tc>
                  <a:txBody>
                    <a:bodyPr/>
                    <a:lstStyle/>
                    <a:p>
                      <a:pPr marL="0" marR="0" algn="ctr">
                        <a:lnSpc>
                          <a:spcPct val="107000"/>
                        </a:lnSpc>
                        <a:spcBef>
                          <a:spcPts val="0"/>
                        </a:spcBef>
                        <a:spcAft>
                          <a:spcPts val="0"/>
                        </a:spcAft>
                      </a:pPr>
                      <a:r>
                        <a:rPr lang="en-US" sz="1200">
                          <a:effectLst/>
                          <a:latin typeface="Times New Roman" panose="02020603050405020304" pitchFamily="18" charset="0"/>
                          <a:ea typeface="Calibri" panose="020F0502020204030204" pitchFamily="34" charset="0"/>
                          <a:cs typeface="Times New Roman" panose="02020603050405020304" pitchFamily="18" charset="0"/>
                        </a:rPr>
                        <a:t>139,304.9</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a:noFill/>
                    </a:lnT>
                    <a:lnB>
                      <a:noFill/>
                    </a:lnB>
                  </a:tcPr>
                </a:tc>
                <a:extLst>
                  <a:ext uri="{0D108BD9-81ED-4DB2-BD59-A6C34878D82A}">
                    <a16:rowId xmlns:a16="http://schemas.microsoft.com/office/drawing/2014/main" val="283380059"/>
                  </a:ext>
                </a:extLst>
              </a:tr>
              <a:tr h="315028">
                <a:tc>
                  <a:txBody>
                    <a:bodyPr/>
                    <a:lstStyle/>
                    <a:p>
                      <a:pPr marL="0" marR="0">
                        <a:lnSpc>
                          <a:spcPct val="107000"/>
                        </a:lnSpc>
                        <a:spcBef>
                          <a:spcPts val="0"/>
                        </a:spcBef>
                        <a:spcAft>
                          <a:spcPts val="0"/>
                        </a:spcAft>
                      </a:pPr>
                      <a:r>
                        <a:rPr lang="en-US" sz="1200">
                          <a:effectLst/>
                          <a:latin typeface="Times New Roman" panose="02020603050405020304" pitchFamily="18" charset="0"/>
                          <a:ea typeface="Calibri" panose="020F0502020204030204" pitchFamily="34" charset="0"/>
                          <a:cs typeface="Times New Roman" panose="02020603050405020304" pitchFamily="18" charset="0"/>
                        </a:rPr>
                        <a:t>Oil GDP (N’bn)</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a:noFill/>
                    </a:lnT>
                    <a:lnB>
                      <a:noFill/>
                    </a:lnB>
                  </a:tcPr>
                </a:tc>
                <a:tc>
                  <a:txBody>
                    <a:bodyPr/>
                    <a:lstStyle/>
                    <a:p>
                      <a:pPr marL="0" marR="0" algn="ctr">
                        <a:lnSpc>
                          <a:spcPct val="107000"/>
                        </a:lnSpc>
                        <a:spcBef>
                          <a:spcPts val="0"/>
                        </a:spcBef>
                        <a:spcAft>
                          <a:spcPts val="0"/>
                        </a:spcAft>
                      </a:pPr>
                      <a:r>
                        <a:rPr lang="en-US" sz="1200">
                          <a:effectLst/>
                          <a:latin typeface="Times New Roman" panose="02020603050405020304" pitchFamily="18" charset="0"/>
                          <a:ea typeface="Calibri" panose="020F0502020204030204" pitchFamily="34" charset="0"/>
                          <a:cs typeface="Times New Roman" panose="02020603050405020304" pitchFamily="18" charset="0"/>
                        </a:rPr>
                        <a:t>12,400.4</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a:noFill/>
                    </a:lnT>
                    <a:lnB>
                      <a:noFill/>
                    </a:lnB>
                  </a:tcPr>
                </a:tc>
                <a:tc>
                  <a:txBody>
                    <a:bodyPr/>
                    <a:lstStyle/>
                    <a:p>
                      <a:pPr marL="0" marR="0" algn="ctr">
                        <a:lnSpc>
                          <a:spcPct val="107000"/>
                        </a:lnSpc>
                        <a:spcBef>
                          <a:spcPts val="0"/>
                        </a:spcBef>
                        <a:spcAft>
                          <a:spcPts val="0"/>
                        </a:spcAft>
                      </a:pPr>
                      <a:r>
                        <a:rPr lang="en-US" sz="1200">
                          <a:effectLst/>
                          <a:latin typeface="Times New Roman" panose="02020603050405020304" pitchFamily="18" charset="0"/>
                          <a:ea typeface="Calibri" panose="020F0502020204030204" pitchFamily="34" charset="0"/>
                          <a:cs typeface="Times New Roman" panose="02020603050405020304" pitchFamily="18" charset="0"/>
                        </a:rPr>
                        <a:t>8,691.9</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a:noFill/>
                    </a:lnT>
                    <a:lnB>
                      <a:noFill/>
                    </a:lnB>
                  </a:tcPr>
                </a:tc>
                <a:tc>
                  <a:txBody>
                    <a:bodyPr/>
                    <a:lstStyle/>
                    <a:p>
                      <a:pPr marL="0" marR="0" algn="ctr">
                        <a:lnSpc>
                          <a:spcPct val="107000"/>
                        </a:lnSpc>
                        <a:spcBef>
                          <a:spcPts val="0"/>
                        </a:spcBef>
                        <a:spcAft>
                          <a:spcPts val="0"/>
                        </a:spcAft>
                      </a:pPr>
                      <a:r>
                        <a:rPr lang="en-US" sz="1200">
                          <a:effectLst/>
                          <a:latin typeface="Times New Roman" panose="02020603050405020304" pitchFamily="18" charset="0"/>
                          <a:ea typeface="Calibri" panose="020F0502020204030204" pitchFamily="34" charset="0"/>
                          <a:cs typeface="Times New Roman" panose="02020603050405020304" pitchFamily="18" charset="0"/>
                        </a:rPr>
                        <a:t>10,102.2</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a:noFill/>
                    </a:lnT>
                    <a:lnB>
                      <a:noFill/>
                    </a:lnB>
                  </a:tcPr>
                </a:tc>
                <a:tc>
                  <a:txBody>
                    <a:bodyPr/>
                    <a:lstStyle/>
                    <a:p>
                      <a:pPr marL="0" marR="0" algn="ctr">
                        <a:lnSpc>
                          <a:spcPct val="107000"/>
                        </a:lnSpc>
                        <a:spcBef>
                          <a:spcPts val="0"/>
                        </a:spcBef>
                        <a:spcAft>
                          <a:spcPts val="0"/>
                        </a:spcAft>
                      </a:pPr>
                      <a:r>
                        <a:rPr lang="en-US" sz="1200">
                          <a:effectLst/>
                          <a:latin typeface="Times New Roman" panose="02020603050405020304" pitchFamily="18" charset="0"/>
                          <a:ea typeface="Calibri" panose="020F0502020204030204" pitchFamily="34" charset="0"/>
                          <a:cs typeface="Times New Roman" panose="02020603050405020304" pitchFamily="18" charset="0"/>
                        </a:rPr>
                        <a:t>12,640.0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a:noFill/>
                    </a:lnT>
                    <a:lnB>
                      <a:noFill/>
                    </a:lnB>
                  </a:tcPr>
                </a:tc>
                <a:tc>
                  <a:txBody>
                    <a:bodyPr/>
                    <a:lstStyle/>
                    <a:p>
                      <a:pPr marL="0" marR="0" algn="ctr">
                        <a:lnSpc>
                          <a:spcPct val="107000"/>
                        </a:lnSpc>
                        <a:spcBef>
                          <a:spcPts val="0"/>
                        </a:spcBef>
                        <a:spcAft>
                          <a:spcPts val="0"/>
                        </a:spcAft>
                      </a:pPr>
                      <a:r>
                        <a:rPr lang="en-US" sz="1200">
                          <a:effectLst/>
                          <a:latin typeface="Times New Roman" panose="02020603050405020304" pitchFamily="18" charset="0"/>
                          <a:ea typeface="Calibri" panose="020F0502020204030204" pitchFamily="34" charset="0"/>
                          <a:cs typeface="Times New Roman" panose="02020603050405020304" pitchFamily="18" charset="0"/>
                        </a:rPr>
                        <a:t>12,159.5</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a:noFill/>
                    </a:lnT>
                    <a:lnB>
                      <a:noFill/>
                    </a:lnB>
                  </a:tcPr>
                </a:tc>
                <a:extLst>
                  <a:ext uri="{0D108BD9-81ED-4DB2-BD59-A6C34878D82A}">
                    <a16:rowId xmlns:a16="http://schemas.microsoft.com/office/drawing/2014/main" val="2756167330"/>
                  </a:ext>
                </a:extLst>
              </a:tr>
              <a:tr h="315028">
                <a:tc>
                  <a:txBody>
                    <a:bodyPr/>
                    <a:lstStyle/>
                    <a:p>
                      <a:pPr marL="0" marR="0">
                        <a:lnSpc>
                          <a:spcPct val="107000"/>
                        </a:lnSpc>
                        <a:spcBef>
                          <a:spcPts val="0"/>
                        </a:spcBef>
                        <a:spcAft>
                          <a:spcPts val="0"/>
                        </a:spcAft>
                      </a:pPr>
                      <a:r>
                        <a:rPr lang="en-US" sz="1200">
                          <a:effectLst/>
                          <a:latin typeface="Times New Roman" panose="02020603050405020304" pitchFamily="18" charset="0"/>
                          <a:ea typeface="Calibri" panose="020F0502020204030204" pitchFamily="34" charset="0"/>
                          <a:cs typeface="Times New Roman" panose="02020603050405020304" pitchFamily="18" charset="0"/>
                        </a:rPr>
                        <a:t>Nominal GDP (N’bn)</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a:noFill/>
                    </a:lnT>
                    <a:lnB>
                      <a:noFill/>
                    </a:lnB>
                  </a:tcPr>
                </a:tc>
                <a:tc>
                  <a:txBody>
                    <a:bodyPr/>
                    <a:lstStyle/>
                    <a:p>
                      <a:pPr marL="0" marR="0" algn="ctr">
                        <a:lnSpc>
                          <a:spcPct val="107000"/>
                        </a:lnSpc>
                        <a:spcBef>
                          <a:spcPts val="0"/>
                        </a:spcBef>
                        <a:spcAft>
                          <a:spcPts val="0"/>
                        </a:spcAft>
                      </a:pPr>
                      <a:r>
                        <a:rPr lang="en-US" sz="1200">
                          <a:effectLst/>
                          <a:latin typeface="Times New Roman" panose="02020603050405020304" pitchFamily="18" charset="0"/>
                          <a:ea typeface="Calibri" panose="020F0502020204030204" pitchFamily="34" charset="0"/>
                          <a:cs typeface="Times New Roman" panose="02020603050405020304" pitchFamily="18" charset="0"/>
                        </a:rPr>
                        <a:t>144,210.5</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a:noFill/>
                    </a:lnT>
                    <a:lnB>
                      <a:noFill/>
                    </a:lnB>
                  </a:tcPr>
                </a:tc>
                <a:tc>
                  <a:txBody>
                    <a:bodyPr/>
                    <a:lstStyle/>
                    <a:p>
                      <a:pPr marL="0" marR="0" algn="ctr">
                        <a:lnSpc>
                          <a:spcPct val="107000"/>
                        </a:lnSpc>
                        <a:spcBef>
                          <a:spcPts val="0"/>
                        </a:spcBef>
                        <a:spcAft>
                          <a:spcPts val="0"/>
                        </a:spcAft>
                      </a:pPr>
                      <a:r>
                        <a:rPr lang="en-US" sz="1200">
                          <a:effectLst/>
                          <a:latin typeface="Times New Roman" panose="02020603050405020304" pitchFamily="18" charset="0"/>
                          <a:ea typeface="Calibri" panose="020F0502020204030204" pitchFamily="34" charset="0"/>
                          <a:cs typeface="Times New Roman" panose="02020603050405020304" pitchFamily="18" charset="0"/>
                        </a:rPr>
                        <a:t>139,517.5</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a:noFill/>
                    </a:lnT>
                    <a:lnB>
                      <a:noFill/>
                    </a:lnB>
                  </a:tcPr>
                </a:tc>
                <a:tc>
                  <a:txBody>
                    <a:bodyPr/>
                    <a:lstStyle/>
                    <a:p>
                      <a:pPr marL="0" marR="0" algn="ctr">
                        <a:lnSpc>
                          <a:spcPct val="107000"/>
                        </a:lnSpc>
                        <a:spcBef>
                          <a:spcPts val="0"/>
                        </a:spcBef>
                        <a:spcAft>
                          <a:spcPts val="0"/>
                        </a:spcAft>
                      </a:pPr>
                      <a:r>
                        <a:rPr lang="en-US" sz="1200">
                          <a:effectLst/>
                          <a:latin typeface="Times New Roman" panose="02020603050405020304" pitchFamily="18" charset="0"/>
                          <a:ea typeface="Calibri" panose="020F0502020204030204" pitchFamily="34" charset="0"/>
                          <a:cs typeface="Times New Roman" panose="02020603050405020304" pitchFamily="18" charset="0"/>
                        </a:rPr>
                        <a:t>142,192.1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a:noFill/>
                    </a:lnT>
                    <a:lnB>
                      <a:noFill/>
                    </a:lnB>
                  </a:tcPr>
                </a:tc>
                <a:tc>
                  <a:txBody>
                    <a:bodyPr/>
                    <a:lstStyle/>
                    <a:p>
                      <a:pPr marL="0" marR="0" algn="ctr">
                        <a:lnSpc>
                          <a:spcPct val="107000"/>
                        </a:lnSpc>
                        <a:spcBef>
                          <a:spcPts val="0"/>
                        </a:spcBef>
                        <a:spcAft>
                          <a:spcPts val="0"/>
                        </a:spcAft>
                      </a:pPr>
                      <a:r>
                        <a:rPr lang="en-US" sz="1200">
                          <a:effectLst/>
                          <a:latin typeface="Times New Roman" panose="02020603050405020304" pitchFamily="18" charset="0"/>
                          <a:ea typeface="Calibri" panose="020F0502020204030204" pitchFamily="34" charset="0"/>
                          <a:cs typeface="Times New Roman" panose="02020603050405020304" pitchFamily="18" charset="0"/>
                        </a:rPr>
                        <a:t>146,072.8</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a:noFill/>
                    </a:lnT>
                    <a:lnB>
                      <a:noFill/>
                    </a:lnB>
                  </a:tcPr>
                </a:tc>
                <a:tc>
                  <a:txBody>
                    <a:bodyPr/>
                    <a:lstStyle/>
                    <a:p>
                      <a:pPr marL="0" marR="0" algn="ctr">
                        <a:lnSpc>
                          <a:spcPct val="107000"/>
                        </a:lnSpc>
                        <a:spcBef>
                          <a:spcPts val="0"/>
                        </a:spcBef>
                        <a:spcAft>
                          <a:spcPts val="0"/>
                        </a:spcAft>
                      </a:pPr>
                      <a:r>
                        <a:rPr lang="en-US" sz="1200">
                          <a:effectLst/>
                          <a:latin typeface="Times New Roman" panose="02020603050405020304" pitchFamily="18" charset="0"/>
                          <a:ea typeface="Calibri" panose="020F0502020204030204" pitchFamily="34" charset="0"/>
                          <a:cs typeface="Times New Roman" panose="02020603050405020304" pitchFamily="18" charset="0"/>
                        </a:rPr>
                        <a:t>150,497.7</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a:noFill/>
                    </a:lnT>
                    <a:lnB>
                      <a:noFill/>
                    </a:lnB>
                  </a:tcPr>
                </a:tc>
                <a:extLst>
                  <a:ext uri="{0D108BD9-81ED-4DB2-BD59-A6C34878D82A}">
                    <a16:rowId xmlns:a16="http://schemas.microsoft.com/office/drawing/2014/main" val="163681554"/>
                  </a:ext>
                </a:extLst>
              </a:tr>
              <a:tr h="315028">
                <a:tc>
                  <a:txBody>
                    <a:bodyPr/>
                    <a:lstStyle/>
                    <a:p>
                      <a:pPr marL="0" marR="0">
                        <a:lnSpc>
                          <a:spcPct val="107000"/>
                        </a:lnSpc>
                        <a:spcBef>
                          <a:spcPts val="0"/>
                        </a:spcBef>
                        <a:spcAft>
                          <a:spcPts val="0"/>
                        </a:spcAft>
                      </a:pPr>
                      <a:r>
                        <a:rPr lang="en-US" sz="1200">
                          <a:effectLst/>
                          <a:latin typeface="Times New Roman" panose="02020603050405020304" pitchFamily="18" charset="0"/>
                          <a:ea typeface="Calibri" panose="020F0502020204030204" pitchFamily="34" charset="0"/>
                          <a:cs typeface="Times New Roman" panose="02020603050405020304" pitchFamily="18" charset="0"/>
                        </a:rPr>
                        <a:t>GDP Growth Rate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a:noFill/>
                    </a:lnT>
                    <a:lnB>
                      <a:noFill/>
                    </a:lnB>
                  </a:tcPr>
                </a:tc>
                <a:tc>
                  <a:txBody>
                    <a:bodyPr/>
                    <a:lstStyle/>
                    <a:p>
                      <a:pPr marL="0" marR="0" algn="ctr">
                        <a:lnSpc>
                          <a:spcPct val="107000"/>
                        </a:lnSpc>
                        <a:spcBef>
                          <a:spcPts val="0"/>
                        </a:spcBef>
                        <a:spcAft>
                          <a:spcPts val="0"/>
                        </a:spcAft>
                      </a:pPr>
                      <a:r>
                        <a:rPr lang="en-US" sz="1200">
                          <a:effectLst/>
                          <a:latin typeface="Times New Roman" panose="02020603050405020304" pitchFamily="18" charset="0"/>
                          <a:ea typeface="Calibri" panose="020F0502020204030204" pitchFamily="34" charset="0"/>
                          <a:cs typeface="Times New Roman" panose="02020603050405020304" pitchFamily="18" charset="0"/>
                        </a:rPr>
                        <a:t>2.27</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a:noFill/>
                    </a:lnT>
                    <a:lnB>
                      <a:noFill/>
                    </a:lnB>
                  </a:tcPr>
                </a:tc>
                <a:tc>
                  <a:txBody>
                    <a:bodyPr/>
                    <a:lstStyle/>
                    <a:p>
                      <a:pPr marL="0" marR="0" algn="ctr">
                        <a:lnSpc>
                          <a:spcPct val="107000"/>
                        </a:lnSpc>
                        <a:spcBef>
                          <a:spcPts val="0"/>
                        </a:spcBef>
                        <a:spcAft>
                          <a:spcPts val="0"/>
                        </a:spcAft>
                      </a:pPr>
                      <a:r>
                        <a:rPr lang="en-US" sz="1200">
                          <a:effectLst/>
                          <a:latin typeface="Times New Roman" panose="02020603050405020304" pitchFamily="18" charset="0"/>
                          <a:ea typeface="Calibri" panose="020F0502020204030204" pitchFamily="34" charset="0"/>
                          <a:cs typeface="Times New Roman" panose="02020603050405020304" pitchFamily="18" charset="0"/>
                        </a:rPr>
                        <a:t>(4.20)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a:noFill/>
                    </a:lnT>
                    <a:lnB>
                      <a:noFill/>
                    </a:lnB>
                  </a:tcPr>
                </a:tc>
                <a:tc>
                  <a:txBody>
                    <a:bodyPr/>
                    <a:lstStyle/>
                    <a:p>
                      <a:pPr marL="0" marR="0" algn="ctr">
                        <a:lnSpc>
                          <a:spcPct val="107000"/>
                        </a:lnSpc>
                        <a:spcBef>
                          <a:spcPts val="0"/>
                        </a:spcBef>
                        <a:spcAft>
                          <a:spcPts val="0"/>
                        </a:spcAft>
                      </a:pPr>
                      <a:r>
                        <a:rPr lang="en-US" sz="1200">
                          <a:effectLst/>
                          <a:latin typeface="Times New Roman" panose="02020603050405020304" pitchFamily="18" charset="0"/>
                          <a:ea typeface="Calibri" panose="020F0502020204030204" pitchFamily="34" charset="0"/>
                          <a:cs typeface="Times New Roman" panose="02020603050405020304" pitchFamily="18" charset="0"/>
                        </a:rPr>
                        <a:t>3.00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a:noFill/>
                    </a:lnT>
                    <a:lnB>
                      <a:noFill/>
                    </a:lnB>
                  </a:tcPr>
                </a:tc>
                <a:tc>
                  <a:txBody>
                    <a:bodyPr/>
                    <a:lstStyle/>
                    <a:p>
                      <a:pPr marL="0" marR="0" algn="ctr">
                        <a:lnSpc>
                          <a:spcPct val="107000"/>
                        </a:lnSpc>
                        <a:spcBef>
                          <a:spcPts val="0"/>
                        </a:spcBef>
                        <a:spcAft>
                          <a:spcPts val="0"/>
                        </a:spcAft>
                      </a:pPr>
                      <a:r>
                        <a:rPr lang="en-US" sz="1200">
                          <a:effectLst/>
                          <a:latin typeface="Times New Roman" panose="02020603050405020304" pitchFamily="18" charset="0"/>
                          <a:ea typeface="Calibri" panose="020F0502020204030204" pitchFamily="34" charset="0"/>
                          <a:cs typeface="Times New Roman" panose="02020603050405020304" pitchFamily="18" charset="0"/>
                        </a:rPr>
                        <a:t>4.68</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a:noFill/>
                    </a:lnT>
                    <a:lnB>
                      <a:noFill/>
                    </a:lnB>
                  </a:tcPr>
                </a:tc>
                <a:tc>
                  <a:txBody>
                    <a:bodyPr/>
                    <a:lstStyle/>
                    <a:p>
                      <a:pPr marL="0" marR="0" algn="ctr">
                        <a:lnSpc>
                          <a:spcPct val="107000"/>
                        </a:lnSpc>
                        <a:spcBef>
                          <a:spcPts val="0"/>
                        </a:spcBef>
                        <a:spcAft>
                          <a:spcPts val="0"/>
                        </a:spcAft>
                      </a:pPr>
                      <a:r>
                        <a:rPr lang="en-US" sz="1200">
                          <a:effectLst/>
                          <a:latin typeface="Times New Roman" panose="02020603050405020304" pitchFamily="18" charset="0"/>
                          <a:ea typeface="Calibri" panose="020F0502020204030204" pitchFamily="34" charset="0"/>
                          <a:cs typeface="Times New Roman" panose="02020603050405020304" pitchFamily="18" charset="0"/>
                        </a:rPr>
                        <a:t>3.86</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a:noFill/>
                    </a:lnT>
                    <a:lnB>
                      <a:noFill/>
                    </a:lnB>
                  </a:tcPr>
                </a:tc>
                <a:extLst>
                  <a:ext uri="{0D108BD9-81ED-4DB2-BD59-A6C34878D82A}">
                    <a16:rowId xmlns:a16="http://schemas.microsoft.com/office/drawing/2014/main" val="2557554964"/>
                  </a:ext>
                </a:extLst>
              </a:tr>
              <a:tr h="315028">
                <a:tc>
                  <a:txBody>
                    <a:bodyPr/>
                    <a:lstStyle/>
                    <a:p>
                      <a:pPr marL="0" marR="0">
                        <a:lnSpc>
                          <a:spcPct val="107000"/>
                        </a:lnSpc>
                        <a:spcBef>
                          <a:spcPts val="0"/>
                        </a:spcBef>
                        <a:spcAft>
                          <a:spcPts val="0"/>
                        </a:spcAft>
                      </a:pPr>
                      <a:r>
                        <a:rPr lang="en-US" sz="1200">
                          <a:effectLst/>
                          <a:latin typeface="Times New Roman" panose="02020603050405020304" pitchFamily="18" charset="0"/>
                          <a:ea typeface="Calibri" panose="020F0502020204030204" pitchFamily="34" charset="0"/>
                          <a:cs typeface="Times New Roman" panose="02020603050405020304" pitchFamily="18" charset="0"/>
                        </a:rPr>
                        <a:t>Nominal Consumption (N’bn)</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200">
                          <a:effectLst/>
                          <a:latin typeface="Times New Roman" panose="02020603050405020304" pitchFamily="18" charset="0"/>
                          <a:ea typeface="Calibri" panose="020F0502020204030204" pitchFamily="34" charset="0"/>
                          <a:cs typeface="Times New Roman" panose="02020603050405020304" pitchFamily="18" charset="0"/>
                        </a:rPr>
                        <a:t>119,281.6</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200">
                          <a:effectLst/>
                          <a:latin typeface="Times New Roman" panose="02020603050405020304" pitchFamily="18" charset="0"/>
                          <a:ea typeface="Calibri" panose="020F0502020204030204" pitchFamily="34" charset="0"/>
                          <a:cs typeface="Times New Roman" panose="02020603050405020304" pitchFamily="18" charset="0"/>
                        </a:rPr>
                        <a:t>117,913.7</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200">
                          <a:effectLst/>
                          <a:latin typeface="Times New Roman" panose="02020603050405020304" pitchFamily="18" charset="0"/>
                          <a:ea typeface="Calibri" panose="020F0502020204030204" pitchFamily="34" charset="0"/>
                          <a:cs typeface="Times New Roman" panose="02020603050405020304" pitchFamily="18" charset="0"/>
                        </a:rPr>
                        <a:t>118,887.3</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200">
                          <a:effectLst/>
                          <a:latin typeface="Times New Roman" panose="02020603050405020304" pitchFamily="18" charset="0"/>
                          <a:ea typeface="Calibri" panose="020F0502020204030204" pitchFamily="34" charset="0"/>
                          <a:cs typeface="Times New Roman" panose="02020603050405020304" pitchFamily="18" charset="0"/>
                        </a:rPr>
                        <a:t>120,835.4</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125,157.3</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31251277"/>
                  </a:ext>
                </a:extLst>
              </a:tr>
            </a:tbl>
          </a:graphicData>
        </a:graphic>
      </p:graphicFrame>
      <p:sp>
        <p:nvSpPr>
          <p:cNvPr id="8" name="Footer Placeholder 7">
            <a:extLst>
              <a:ext uri="{FF2B5EF4-FFF2-40B4-BE49-F238E27FC236}">
                <a16:creationId xmlns:a16="http://schemas.microsoft.com/office/drawing/2014/main" id="{F64CBEDA-4793-4993-A4CC-0ACB90271926}"/>
              </a:ext>
            </a:extLst>
          </p:cNvPr>
          <p:cNvSpPr>
            <a:spLocks noGrp="1"/>
          </p:cNvSpPr>
          <p:nvPr>
            <p:ph type="ftr" sz="quarter" idx="11"/>
          </p:nvPr>
        </p:nvSpPr>
        <p:spPr/>
        <p:txBody>
          <a:bodyPr/>
          <a:lstStyle/>
          <a:p>
            <a:r>
              <a:rPr lang="en-US"/>
              <a:t>ELAN CONFERENCE 11 FEBUARY 2021</a:t>
            </a:r>
          </a:p>
        </p:txBody>
      </p:sp>
      <p:sp>
        <p:nvSpPr>
          <p:cNvPr id="9" name="Slide Number Placeholder 8">
            <a:extLst>
              <a:ext uri="{FF2B5EF4-FFF2-40B4-BE49-F238E27FC236}">
                <a16:creationId xmlns:a16="http://schemas.microsoft.com/office/drawing/2014/main" id="{98E0A595-BD60-4377-8B00-88EF7185B0E8}"/>
              </a:ext>
            </a:extLst>
          </p:cNvPr>
          <p:cNvSpPr>
            <a:spLocks noGrp="1"/>
          </p:cNvSpPr>
          <p:nvPr>
            <p:ph type="sldNum" sz="quarter" idx="12"/>
          </p:nvPr>
        </p:nvSpPr>
        <p:spPr/>
        <p:txBody>
          <a:bodyPr/>
          <a:lstStyle/>
          <a:p>
            <a:fld id="{C742FD83-E31C-4928-9BBE-35C180F31D7E}" type="slidenum">
              <a:rPr lang="en-US" smtClean="0"/>
              <a:t>22</a:t>
            </a:fld>
            <a:endParaRPr lang="en-US"/>
          </a:p>
        </p:txBody>
      </p:sp>
    </p:spTree>
    <p:extLst>
      <p:ext uri="{BB962C8B-B14F-4D97-AF65-F5344CB8AC3E}">
        <p14:creationId xmlns:p14="http://schemas.microsoft.com/office/powerpoint/2010/main" val="347364483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F31346-784E-4D50-A1BC-70522E7A7B8E}"/>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44E6A5FF-8720-41B2-8DD8-4E7AF284E44C}"/>
              </a:ext>
            </a:extLst>
          </p:cNvPr>
          <p:cNvSpPr>
            <a:spLocks noGrp="1"/>
          </p:cNvSpPr>
          <p:nvPr>
            <p:ph idx="1"/>
          </p:nvPr>
        </p:nvSpPr>
        <p:spPr/>
        <p:txBody>
          <a:bodyPr/>
          <a:lstStyle/>
          <a:p>
            <a:r>
              <a:rPr lang="en-US" sz="2400" dirty="0">
                <a:effectLst/>
                <a:latin typeface="Times New Roman" panose="02020603050405020304" pitchFamily="18" charset="0"/>
                <a:ea typeface="Calibri" panose="020F0502020204030204" pitchFamily="34" charset="0"/>
                <a:cs typeface="Times New Roman" panose="02020603050405020304" pitchFamily="18" charset="0"/>
              </a:rPr>
              <a:t>It is projected that with the Nigerian economy slowly recovering from the effects of the Covid-19 pandemic which resulted in lockdown of economic activities for a period, increased demand for oil globally will improve oil prices in 2021 and will stimulate oil-GDP to grow at nearly 8%. </a:t>
            </a:r>
          </a:p>
          <a:p>
            <a:r>
              <a:rPr lang="en-US" sz="2400" dirty="0">
                <a:effectLst/>
                <a:latin typeface="Times New Roman" panose="02020603050405020304" pitchFamily="18" charset="0"/>
                <a:ea typeface="Calibri" panose="020F0502020204030204" pitchFamily="34" charset="0"/>
                <a:cs typeface="Times New Roman" panose="02020603050405020304" pitchFamily="18" charset="0"/>
              </a:rPr>
              <a:t>This is an improvement over the sharp drop in oil prices orchestrated by the pandemic in 2020. The improvement in oil-GDP has a dire effect on non-oil GDP growth in 2021.</a:t>
            </a:r>
          </a:p>
          <a:p>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It is projected that on a year-on-year basis, the non-oil sector growth will grow at 2.43% in 2021. As a result, 2021 real GDP growth was projected to be 3.0%, while nominal GDP is expected to increase to </a:t>
            </a:r>
            <a:r>
              <a:rPr lang="en-US" sz="2400" strike="dblStrike" dirty="0">
                <a:effectLst/>
                <a:latin typeface="Times New Roman" panose="02020603050405020304" pitchFamily="18" charset="0"/>
                <a:ea typeface="Calibri" panose="020F0502020204030204" pitchFamily="34" charset="0"/>
                <a:cs typeface="Times New Roman" panose="02020603050405020304" pitchFamily="18" charset="0"/>
              </a:rPr>
              <a:t>N</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142,192.1 billion in 2021 from </a:t>
            </a:r>
            <a:r>
              <a:rPr lang="en-US" sz="2400" strike="dblStrike" dirty="0">
                <a:effectLst/>
                <a:latin typeface="Times New Roman" panose="02020603050405020304" pitchFamily="18" charset="0"/>
                <a:ea typeface="Calibri" panose="020F0502020204030204" pitchFamily="34" charset="0"/>
                <a:cs typeface="Times New Roman" panose="02020603050405020304" pitchFamily="18" charset="0"/>
              </a:rPr>
              <a:t>N</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139,517 billion in 2020.</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Footer Placeholder 3">
            <a:extLst>
              <a:ext uri="{FF2B5EF4-FFF2-40B4-BE49-F238E27FC236}">
                <a16:creationId xmlns:a16="http://schemas.microsoft.com/office/drawing/2014/main" id="{EFB395E3-5F36-46B4-9680-933518584B68}"/>
              </a:ext>
            </a:extLst>
          </p:cNvPr>
          <p:cNvSpPr>
            <a:spLocks noGrp="1"/>
          </p:cNvSpPr>
          <p:nvPr>
            <p:ph type="ftr" sz="quarter" idx="11"/>
          </p:nvPr>
        </p:nvSpPr>
        <p:spPr/>
        <p:txBody>
          <a:bodyPr/>
          <a:lstStyle/>
          <a:p>
            <a:r>
              <a:rPr lang="en-US"/>
              <a:t>ELAN CONFERENCE 11 FEBUARY 2021</a:t>
            </a:r>
          </a:p>
        </p:txBody>
      </p:sp>
      <p:sp>
        <p:nvSpPr>
          <p:cNvPr id="5" name="Slide Number Placeholder 4">
            <a:extLst>
              <a:ext uri="{FF2B5EF4-FFF2-40B4-BE49-F238E27FC236}">
                <a16:creationId xmlns:a16="http://schemas.microsoft.com/office/drawing/2014/main" id="{72F1D69B-A83D-4F0E-B785-DD93393AD37B}"/>
              </a:ext>
            </a:extLst>
          </p:cNvPr>
          <p:cNvSpPr>
            <a:spLocks noGrp="1"/>
          </p:cNvSpPr>
          <p:nvPr>
            <p:ph type="sldNum" sz="quarter" idx="12"/>
          </p:nvPr>
        </p:nvSpPr>
        <p:spPr/>
        <p:txBody>
          <a:bodyPr/>
          <a:lstStyle/>
          <a:p>
            <a:fld id="{C742FD83-E31C-4928-9BBE-35C180F31D7E}" type="slidenum">
              <a:rPr lang="en-US" smtClean="0"/>
              <a:t>23</a:t>
            </a:fld>
            <a:endParaRPr lang="en-US"/>
          </a:p>
        </p:txBody>
      </p:sp>
    </p:spTree>
    <p:extLst>
      <p:ext uri="{BB962C8B-B14F-4D97-AF65-F5344CB8AC3E}">
        <p14:creationId xmlns:p14="http://schemas.microsoft.com/office/powerpoint/2010/main" val="386464466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A3D4DD-2BE9-4871-8BB6-59245699309A}"/>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9815D701-6B61-481D-BB0E-D39FC12C8F44}"/>
              </a:ext>
            </a:extLst>
          </p:cNvPr>
          <p:cNvSpPr>
            <a:spLocks noGrp="1"/>
          </p:cNvSpPr>
          <p:nvPr>
            <p:ph idx="1"/>
          </p:nvPr>
        </p:nvSpPr>
        <p:spPr/>
        <p:txBody>
          <a:bodyPr>
            <a:normAutofit fontScale="85000" lnSpcReduction="10000"/>
          </a:bodyPr>
          <a:lstStyle/>
          <a:p>
            <a:pPr marL="0" marR="0" indent="457200" algn="just">
              <a:lnSpc>
                <a:spcPct val="250000"/>
              </a:lnSpc>
              <a:spcBef>
                <a:spcPts val="0"/>
              </a:spcBef>
              <a:spcAft>
                <a:spcPts val="800"/>
              </a:spcAft>
            </a:pPr>
            <a:r>
              <a:rPr lang="en-US" sz="1800" b="1" dirty="0">
                <a:latin typeface="Times New Roman" panose="02020603050405020304" pitchFamily="18" charset="0"/>
                <a:ea typeface="Calibri" panose="020F0502020204030204" pitchFamily="34" charset="0"/>
                <a:cs typeface="Times New Roman" panose="02020603050405020304" pitchFamily="18" charset="0"/>
              </a:rPr>
              <a:t>C</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onsumption expenditure is projected to be </a:t>
            </a:r>
            <a:r>
              <a:rPr lang="en-US" sz="1800" b="1" strike="dblStrike" dirty="0">
                <a:effectLst/>
                <a:latin typeface="Times New Roman" panose="02020603050405020304" pitchFamily="18" charset="0"/>
                <a:ea typeface="Calibri" panose="020F0502020204030204" pitchFamily="34" charset="0"/>
                <a:cs typeface="Times New Roman" panose="02020603050405020304" pitchFamily="18" charset="0"/>
              </a:rPr>
              <a:t>N</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118,887.3 billion in 2021 with an accompanying inflation rate of 11.95%, a figure slightly above single digit. Aggregate revenue and expenditure were projected to be </a:t>
            </a:r>
            <a:r>
              <a:rPr lang="en-US" sz="1800" b="1" strike="dblStrike" dirty="0">
                <a:effectLst/>
                <a:latin typeface="Times New Roman" panose="02020603050405020304" pitchFamily="18" charset="0"/>
                <a:ea typeface="Calibri" panose="020F0502020204030204" pitchFamily="34" charset="0"/>
                <a:cs typeface="Times New Roman" panose="02020603050405020304" pitchFamily="18" charset="0"/>
              </a:rPr>
              <a:t>N</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6.15 trillion and </a:t>
            </a:r>
            <a:r>
              <a:rPr lang="en-US" sz="1800" b="1" strike="dblStrike" dirty="0">
                <a:effectLst/>
                <a:latin typeface="Times New Roman" panose="02020603050405020304" pitchFamily="18" charset="0"/>
                <a:ea typeface="Calibri" panose="020F0502020204030204" pitchFamily="34" charset="0"/>
                <a:cs typeface="Times New Roman" panose="02020603050405020304" pitchFamily="18" charset="0"/>
              </a:rPr>
              <a:t>N</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12.66 trillion, respectively; and a budget deficit which is projected to be </a:t>
            </a:r>
            <a:r>
              <a:rPr lang="en-US" sz="1800" b="1" strike="dblStrike" dirty="0">
                <a:effectLst/>
                <a:latin typeface="Times New Roman" panose="02020603050405020304" pitchFamily="18" charset="0"/>
                <a:ea typeface="Calibri" panose="020F0502020204030204" pitchFamily="34" charset="0"/>
                <a:cs typeface="Times New Roman" panose="02020603050405020304" pitchFamily="18" charset="0"/>
              </a:rPr>
              <a:t>N</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5.16 trillion in 2021 (Budget Office of the Federation, 2020).</a:t>
            </a: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228600" algn="just">
              <a:lnSpc>
                <a:spcPct val="200000"/>
              </a:lnSpc>
              <a:spcBef>
                <a:spcPts val="0"/>
              </a:spcBef>
              <a:spcAft>
                <a:spcPts val="800"/>
              </a:spcAft>
            </a:pP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From available economic data, there is a large market for the Nigerian leasing industry. Apart from the above macroeconomic projections, the federal government in collaboration with the states has established a </a:t>
            </a:r>
            <a:r>
              <a:rPr lang="en-US" sz="1800" b="1" strike="dblStrike" dirty="0">
                <a:effectLst/>
                <a:latin typeface="Times New Roman" panose="02020603050405020304" pitchFamily="18" charset="0"/>
                <a:ea typeface="Calibri" panose="020F0502020204030204" pitchFamily="34" charset="0"/>
                <a:cs typeface="Times New Roman" panose="02020603050405020304" pitchFamily="18" charset="0"/>
              </a:rPr>
              <a:t>N</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500 billion COVID-19 Crisis Intervention Fund. </a:t>
            </a:r>
          </a:p>
          <a:p>
            <a:pPr marL="0" marR="0" indent="228600" algn="just">
              <a:lnSpc>
                <a:spcPct val="200000"/>
              </a:lnSpc>
              <a:spcBef>
                <a:spcPts val="0"/>
              </a:spcBef>
              <a:spcAft>
                <a:spcPts val="800"/>
              </a:spcAft>
            </a:pP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The following are some of the intended expenditure items of the COVID-19 Crisis Intervention Fund which holds opportunities for the leasing industry:</a:t>
            </a: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Footer Placeholder 3">
            <a:extLst>
              <a:ext uri="{FF2B5EF4-FFF2-40B4-BE49-F238E27FC236}">
                <a16:creationId xmlns:a16="http://schemas.microsoft.com/office/drawing/2014/main" id="{FA04EC39-B794-4B84-92EF-A6CA6B1B767B}"/>
              </a:ext>
            </a:extLst>
          </p:cNvPr>
          <p:cNvSpPr>
            <a:spLocks noGrp="1"/>
          </p:cNvSpPr>
          <p:nvPr>
            <p:ph type="ftr" sz="quarter" idx="11"/>
          </p:nvPr>
        </p:nvSpPr>
        <p:spPr/>
        <p:txBody>
          <a:bodyPr/>
          <a:lstStyle/>
          <a:p>
            <a:r>
              <a:rPr lang="en-US"/>
              <a:t>ELAN CONFERENCE 11 FEBUARY 2021</a:t>
            </a:r>
          </a:p>
        </p:txBody>
      </p:sp>
      <p:sp>
        <p:nvSpPr>
          <p:cNvPr id="5" name="Slide Number Placeholder 4">
            <a:extLst>
              <a:ext uri="{FF2B5EF4-FFF2-40B4-BE49-F238E27FC236}">
                <a16:creationId xmlns:a16="http://schemas.microsoft.com/office/drawing/2014/main" id="{37727547-387D-4220-87B4-DAE026FCCC1B}"/>
              </a:ext>
            </a:extLst>
          </p:cNvPr>
          <p:cNvSpPr>
            <a:spLocks noGrp="1"/>
          </p:cNvSpPr>
          <p:nvPr>
            <p:ph type="sldNum" sz="quarter" idx="12"/>
          </p:nvPr>
        </p:nvSpPr>
        <p:spPr/>
        <p:txBody>
          <a:bodyPr/>
          <a:lstStyle/>
          <a:p>
            <a:fld id="{C742FD83-E31C-4928-9BBE-35C180F31D7E}" type="slidenum">
              <a:rPr lang="en-US" smtClean="0"/>
              <a:t>24</a:t>
            </a:fld>
            <a:endParaRPr lang="en-US"/>
          </a:p>
        </p:txBody>
      </p:sp>
    </p:spTree>
    <p:extLst>
      <p:ext uri="{BB962C8B-B14F-4D97-AF65-F5344CB8AC3E}">
        <p14:creationId xmlns:p14="http://schemas.microsoft.com/office/powerpoint/2010/main" val="372494245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D35F80-51FB-4DAC-A1BF-15535186AD26}"/>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F45A7C94-9C45-4918-8003-E858CE3C137D}"/>
              </a:ext>
            </a:extLst>
          </p:cNvPr>
          <p:cNvSpPr>
            <a:spLocks noGrp="1"/>
          </p:cNvSpPr>
          <p:nvPr>
            <p:ph idx="1"/>
          </p:nvPr>
        </p:nvSpPr>
        <p:spPr/>
        <p:txBody>
          <a:bodyPr>
            <a:normAutofit fontScale="70000" lnSpcReduction="20000"/>
          </a:bodyPr>
          <a:lstStyle/>
          <a:p>
            <a:pPr marL="0" indent="0" algn="just">
              <a:lnSpc>
                <a:spcPct val="200000"/>
              </a:lnSpc>
              <a:spcBef>
                <a:spcPts val="0"/>
              </a:spcBef>
              <a:buNone/>
            </a:pPr>
            <a:r>
              <a:rPr lang="en-US" sz="1800" b="1" strike="dblStrike" dirty="0">
                <a:effectLst/>
                <a:latin typeface="Times New Roman" panose="02020603050405020304" pitchFamily="18" charset="0"/>
                <a:ea typeface="Calibri" panose="020F0502020204030204" pitchFamily="34" charset="0"/>
                <a:cs typeface="Times New Roman" panose="02020603050405020304" pitchFamily="18" charset="0"/>
              </a:rPr>
              <a:t>-N</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36 billion to support State Governments</a:t>
            </a:r>
            <a:endParaRPr lang="en-US" sz="1800" b="1" dirty="0">
              <a:latin typeface="Calibri" panose="020F0502020204030204" pitchFamily="34" charset="0"/>
              <a:ea typeface="Calibri" panose="020F0502020204030204" pitchFamily="34" charset="0"/>
              <a:cs typeface="Times New Roman" panose="02020603050405020304" pitchFamily="18" charset="0"/>
            </a:endParaRPr>
          </a:p>
          <a:p>
            <a:pPr marL="0" marR="0" lvl="0" indent="0" algn="just">
              <a:lnSpc>
                <a:spcPct val="200000"/>
              </a:lnSpc>
              <a:spcBef>
                <a:spcPts val="0"/>
              </a:spcBef>
              <a:spcAft>
                <a:spcPts val="0"/>
              </a:spcAft>
              <a:buNone/>
            </a:pPr>
            <a:r>
              <a:rPr lang="en-US" sz="1800" b="1" strike="dblStrike" dirty="0">
                <a:effectLst/>
                <a:latin typeface="Times New Roman" panose="02020603050405020304" pitchFamily="18" charset="0"/>
                <a:ea typeface="Calibri" panose="020F0502020204030204" pitchFamily="34" charset="0"/>
                <a:cs typeface="Times New Roman" panose="02020603050405020304" pitchFamily="18" charset="0"/>
              </a:rPr>
              <a:t>-N</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12.43 billion for Energy for All: Mass Rural Electrification/Solar Power Strategy Programme</a:t>
            </a: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just">
              <a:lnSpc>
                <a:spcPct val="200000"/>
              </a:lnSpc>
              <a:spcBef>
                <a:spcPts val="0"/>
              </a:spcBef>
              <a:spcAft>
                <a:spcPts val="0"/>
              </a:spcAft>
              <a:buNone/>
            </a:pPr>
            <a:r>
              <a:rPr lang="en-US" sz="1800" b="1" strike="dblStrike" dirty="0">
                <a:latin typeface="Times New Roman" panose="02020603050405020304" pitchFamily="18" charset="0"/>
                <a:ea typeface="Calibri" panose="020F0502020204030204" pitchFamily="34" charset="0"/>
                <a:cs typeface="Times New Roman" panose="02020603050405020304" pitchFamily="18" charset="0"/>
              </a:rPr>
              <a:t>-</a:t>
            </a:r>
            <a:r>
              <a:rPr lang="en-US" sz="1800" b="1" strike="dblStrike" dirty="0">
                <a:effectLst/>
                <a:latin typeface="Times New Roman" panose="02020603050405020304" pitchFamily="18" charset="0"/>
                <a:ea typeface="Calibri" panose="020F0502020204030204" pitchFamily="34" charset="0"/>
                <a:cs typeface="Times New Roman" panose="02020603050405020304" pitchFamily="18" charset="0"/>
              </a:rPr>
              <a:t>N</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60.0 billion for Maintenance of Roads</a:t>
            </a: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just">
              <a:lnSpc>
                <a:spcPct val="200000"/>
              </a:lnSpc>
              <a:spcBef>
                <a:spcPts val="0"/>
              </a:spcBef>
              <a:spcAft>
                <a:spcPts val="0"/>
              </a:spcAft>
              <a:buNone/>
            </a:pPr>
            <a:r>
              <a:rPr lang="en-US" sz="1800" b="1" strike="dblStrike" dirty="0">
                <a:effectLst/>
                <a:latin typeface="Times New Roman" panose="02020603050405020304" pitchFamily="18" charset="0"/>
                <a:ea typeface="Calibri" panose="020F0502020204030204" pitchFamily="34" charset="0"/>
                <a:cs typeface="Times New Roman" panose="02020603050405020304" pitchFamily="18" charset="0"/>
              </a:rPr>
              <a:t>-N</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52.0 billion Public Works Programme</a:t>
            </a: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just">
              <a:lnSpc>
                <a:spcPct val="200000"/>
              </a:lnSpc>
              <a:spcBef>
                <a:spcPts val="0"/>
              </a:spcBef>
              <a:spcAft>
                <a:spcPts val="0"/>
              </a:spcAft>
              <a:buNone/>
            </a:pPr>
            <a:r>
              <a:rPr lang="en-US" sz="1800" b="1" strike="dblStrike" dirty="0">
                <a:effectLst/>
                <a:latin typeface="Times New Roman" panose="02020603050405020304" pitchFamily="18" charset="0"/>
                <a:ea typeface="Calibri" panose="020F0502020204030204" pitchFamily="34" charset="0"/>
                <a:cs typeface="Times New Roman" panose="02020603050405020304" pitchFamily="18" charset="0"/>
              </a:rPr>
              <a:t>=N</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126 billion for upgrading healthcare, infrastructural facilities and operations across Federal Medical </a:t>
            </a:r>
            <a:r>
              <a:rPr lang="en-US" sz="1800" b="1" dirty="0" err="1">
                <a:effectLst/>
                <a:latin typeface="Times New Roman" panose="02020603050405020304" pitchFamily="18" charset="0"/>
                <a:ea typeface="Calibri" panose="020F0502020204030204" pitchFamily="34" charset="0"/>
                <a:cs typeface="Times New Roman" panose="02020603050405020304" pitchFamily="18" charset="0"/>
              </a:rPr>
              <a:t>Centres</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 Teaching Hospitals and</a:t>
            </a:r>
          </a:p>
          <a:p>
            <a:pPr marL="0" marR="0" lvl="0" indent="0" algn="just">
              <a:lnSpc>
                <a:spcPct val="200000"/>
              </a:lnSpc>
              <a:spcBef>
                <a:spcPts val="0"/>
              </a:spcBef>
              <a:spcAft>
                <a:spcPts val="0"/>
              </a:spcAft>
              <a:buNone/>
            </a:pP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others’</a:t>
            </a: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just">
              <a:lnSpc>
                <a:spcPct val="200000"/>
              </a:lnSpc>
              <a:spcBef>
                <a:spcPts val="0"/>
              </a:spcBef>
              <a:spcAft>
                <a:spcPts val="800"/>
              </a:spcAft>
              <a:buNone/>
            </a:pPr>
            <a:r>
              <a:rPr lang="en-US" sz="1800" b="1" strike="dblStrike" dirty="0">
                <a:effectLst/>
                <a:latin typeface="Times New Roman" panose="02020603050405020304" pitchFamily="18" charset="0"/>
                <a:ea typeface="Calibri" panose="020F0502020204030204" pitchFamily="34" charset="0"/>
                <a:cs typeface="Times New Roman" panose="02020603050405020304" pitchFamily="18" charset="0"/>
              </a:rPr>
              <a:t>-N</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6.0 billion for Artisanal and Small-Scale Miners.</a:t>
            </a: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228600" algn="just">
              <a:lnSpc>
                <a:spcPct val="200000"/>
              </a:lnSpc>
              <a:spcBef>
                <a:spcPts val="0"/>
              </a:spcBef>
              <a:spcAft>
                <a:spcPts val="800"/>
              </a:spcAft>
            </a:pPr>
            <a:r>
              <a:rPr lang="en-US" sz="23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From the above it can be stated that the leasing industry can leverage on both the federal and state governments’ economic agenda in areas such as agriculture, construction, mining, technology and healthcare sectors.</a:t>
            </a:r>
            <a:endParaRPr lang="en-US" sz="2300" b="1"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Footer Placeholder 3">
            <a:extLst>
              <a:ext uri="{FF2B5EF4-FFF2-40B4-BE49-F238E27FC236}">
                <a16:creationId xmlns:a16="http://schemas.microsoft.com/office/drawing/2014/main" id="{6FE006B4-E2BC-44B5-AEAB-7891E334EEAB}"/>
              </a:ext>
            </a:extLst>
          </p:cNvPr>
          <p:cNvSpPr>
            <a:spLocks noGrp="1"/>
          </p:cNvSpPr>
          <p:nvPr>
            <p:ph type="ftr" sz="quarter" idx="11"/>
          </p:nvPr>
        </p:nvSpPr>
        <p:spPr/>
        <p:txBody>
          <a:bodyPr/>
          <a:lstStyle/>
          <a:p>
            <a:r>
              <a:rPr lang="en-US"/>
              <a:t>ELAN CONFERENCE 11 FEBUARY 2021</a:t>
            </a:r>
          </a:p>
        </p:txBody>
      </p:sp>
      <p:sp>
        <p:nvSpPr>
          <p:cNvPr id="5" name="Slide Number Placeholder 4">
            <a:extLst>
              <a:ext uri="{FF2B5EF4-FFF2-40B4-BE49-F238E27FC236}">
                <a16:creationId xmlns:a16="http://schemas.microsoft.com/office/drawing/2014/main" id="{539FB1D3-2639-4B5B-A034-88AF652EC211}"/>
              </a:ext>
            </a:extLst>
          </p:cNvPr>
          <p:cNvSpPr>
            <a:spLocks noGrp="1"/>
          </p:cNvSpPr>
          <p:nvPr>
            <p:ph type="sldNum" sz="quarter" idx="12"/>
          </p:nvPr>
        </p:nvSpPr>
        <p:spPr/>
        <p:txBody>
          <a:bodyPr/>
          <a:lstStyle/>
          <a:p>
            <a:fld id="{C742FD83-E31C-4928-9BBE-35C180F31D7E}" type="slidenum">
              <a:rPr lang="en-US" smtClean="0"/>
              <a:t>25</a:t>
            </a:fld>
            <a:endParaRPr lang="en-US"/>
          </a:p>
        </p:txBody>
      </p:sp>
    </p:spTree>
    <p:extLst>
      <p:ext uri="{BB962C8B-B14F-4D97-AF65-F5344CB8AC3E}">
        <p14:creationId xmlns:p14="http://schemas.microsoft.com/office/powerpoint/2010/main" val="406730671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31B18F-231B-49D7-918F-5FCE3B015F3F}"/>
              </a:ext>
            </a:extLst>
          </p:cNvPr>
          <p:cNvSpPr>
            <a:spLocks noGrp="1"/>
          </p:cNvSpPr>
          <p:nvPr>
            <p:ph type="title"/>
          </p:nvPr>
        </p:nvSpPr>
        <p:spPr/>
        <p:txBody>
          <a:bodyPr/>
          <a:lstStyle/>
          <a:p>
            <a:pPr algn="ctr"/>
            <a:r>
              <a:rPr lang="en-US" dirty="0"/>
              <a:t>5.1 Opportunities</a:t>
            </a:r>
          </a:p>
        </p:txBody>
      </p:sp>
      <p:sp>
        <p:nvSpPr>
          <p:cNvPr id="3" name="Content Placeholder 2">
            <a:extLst>
              <a:ext uri="{FF2B5EF4-FFF2-40B4-BE49-F238E27FC236}">
                <a16:creationId xmlns:a16="http://schemas.microsoft.com/office/drawing/2014/main" id="{322F6A27-7372-46BE-B14D-E3CFC9034A0A}"/>
              </a:ext>
            </a:extLst>
          </p:cNvPr>
          <p:cNvSpPr>
            <a:spLocks noGrp="1"/>
          </p:cNvSpPr>
          <p:nvPr>
            <p:ph idx="1"/>
          </p:nvPr>
        </p:nvSpPr>
        <p:spPr/>
        <p:txBody>
          <a:bodyPr/>
          <a:lstStyle/>
          <a:p>
            <a:r>
              <a:rPr lang="en-US" dirty="0"/>
              <a:t>Construction</a:t>
            </a:r>
          </a:p>
          <a:p>
            <a:r>
              <a:rPr lang="en-US" dirty="0"/>
              <a:t>Agriculture</a:t>
            </a:r>
          </a:p>
          <a:p>
            <a:r>
              <a:rPr lang="en-US" dirty="0"/>
              <a:t>Mining</a:t>
            </a:r>
          </a:p>
          <a:p>
            <a:r>
              <a:rPr lang="en-US" dirty="0"/>
              <a:t>Education</a:t>
            </a:r>
          </a:p>
          <a:p>
            <a:r>
              <a:rPr lang="en-US" dirty="0"/>
              <a:t>Technology</a:t>
            </a:r>
          </a:p>
          <a:p>
            <a:r>
              <a:rPr lang="en-US" dirty="0"/>
              <a:t>Health</a:t>
            </a:r>
          </a:p>
          <a:p>
            <a:pPr marL="0" indent="0">
              <a:buNone/>
            </a:pPr>
            <a:endParaRPr lang="en-US" dirty="0"/>
          </a:p>
          <a:p>
            <a:endParaRPr lang="en-US" dirty="0"/>
          </a:p>
        </p:txBody>
      </p:sp>
      <p:sp>
        <p:nvSpPr>
          <p:cNvPr id="4" name="Footer Placeholder 3">
            <a:extLst>
              <a:ext uri="{FF2B5EF4-FFF2-40B4-BE49-F238E27FC236}">
                <a16:creationId xmlns:a16="http://schemas.microsoft.com/office/drawing/2014/main" id="{6DE1E534-D193-47ED-944C-5A255C3943BA}"/>
              </a:ext>
            </a:extLst>
          </p:cNvPr>
          <p:cNvSpPr>
            <a:spLocks noGrp="1"/>
          </p:cNvSpPr>
          <p:nvPr>
            <p:ph type="ftr" sz="quarter" idx="11"/>
          </p:nvPr>
        </p:nvSpPr>
        <p:spPr/>
        <p:txBody>
          <a:bodyPr/>
          <a:lstStyle/>
          <a:p>
            <a:r>
              <a:rPr lang="en-US"/>
              <a:t>ELAN CONFERENCE 11 FEBUARY 2021</a:t>
            </a:r>
          </a:p>
        </p:txBody>
      </p:sp>
      <p:sp>
        <p:nvSpPr>
          <p:cNvPr id="5" name="Slide Number Placeholder 4">
            <a:extLst>
              <a:ext uri="{FF2B5EF4-FFF2-40B4-BE49-F238E27FC236}">
                <a16:creationId xmlns:a16="http://schemas.microsoft.com/office/drawing/2014/main" id="{E8A36078-1F75-4FB5-AD00-B5119A5B3AF8}"/>
              </a:ext>
            </a:extLst>
          </p:cNvPr>
          <p:cNvSpPr>
            <a:spLocks noGrp="1"/>
          </p:cNvSpPr>
          <p:nvPr>
            <p:ph type="sldNum" sz="quarter" idx="12"/>
          </p:nvPr>
        </p:nvSpPr>
        <p:spPr/>
        <p:txBody>
          <a:bodyPr/>
          <a:lstStyle/>
          <a:p>
            <a:fld id="{C742FD83-E31C-4928-9BBE-35C180F31D7E}" type="slidenum">
              <a:rPr lang="en-US" smtClean="0"/>
              <a:t>26</a:t>
            </a:fld>
            <a:endParaRPr lang="en-US"/>
          </a:p>
        </p:txBody>
      </p:sp>
    </p:spTree>
    <p:extLst>
      <p:ext uri="{BB962C8B-B14F-4D97-AF65-F5344CB8AC3E}">
        <p14:creationId xmlns:p14="http://schemas.microsoft.com/office/powerpoint/2010/main" val="77036641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B776C3-D2D9-40D5-9839-201FC18D847D}"/>
              </a:ext>
            </a:extLst>
          </p:cNvPr>
          <p:cNvSpPr>
            <a:spLocks noGrp="1"/>
          </p:cNvSpPr>
          <p:nvPr>
            <p:ph type="title"/>
          </p:nvPr>
        </p:nvSpPr>
        <p:spPr/>
        <p:txBody>
          <a:bodyPr/>
          <a:lstStyle/>
          <a:p>
            <a:pPr algn="ctr"/>
            <a:r>
              <a:rPr lang="en-US" dirty="0"/>
              <a:t>5.2 Challenges</a:t>
            </a:r>
          </a:p>
        </p:txBody>
      </p:sp>
      <p:sp>
        <p:nvSpPr>
          <p:cNvPr id="3" name="Content Placeholder 2">
            <a:extLst>
              <a:ext uri="{FF2B5EF4-FFF2-40B4-BE49-F238E27FC236}">
                <a16:creationId xmlns:a16="http://schemas.microsoft.com/office/drawing/2014/main" id="{C213568C-DDAA-4E79-8F0B-549FDED1A7E8}"/>
              </a:ext>
            </a:extLst>
          </p:cNvPr>
          <p:cNvSpPr>
            <a:spLocks noGrp="1"/>
          </p:cNvSpPr>
          <p:nvPr>
            <p:ph idx="1"/>
          </p:nvPr>
        </p:nvSpPr>
        <p:spPr/>
        <p:txBody>
          <a:bodyPr/>
          <a:lstStyle/>
          <a:p>
            <a:r>
              <a:rPr lang="en-US" dirty="0"/>
              <a:t>Unstable Macroeconomic environment</a:t>
            </a:r>
          </a:p>
          <a:p>
            <a:r>
              <a:rPr lang="en-US" dirty="0"/>
              <a:t>Lack of access to finance</a:t>
            </a:r>
          </a:p>
          <a:p>
            <a:r>
              <a:rPr lang="en-US" dirty="0"/>
              <a:t>Lack of legislative framework</a:t>
            </a:r>
          </a:p>
          <a:p>
            <a:r>
              <a:rPr lang="en-US" dirty="0"/>
              <a:t>Lower industrial penetration</a:t>
            </a:r>
          </a:p>
          <a:p>
            <a:r>
              <a:rPr lang="en-US" dirty="0"/>
              <a:t>Security Issues</a:t>
            </a:r>
          </a:p>
          <a:p>
            <a:r>
              <a:rPr lang="en-US" dirty="0"/>
              <a:t>Evolving digital technologies</a:t>
            </a:r>
          </a:p>
        </p:txBody>
      </p:sp>
      <p:sp>
        <p:nvSpPr>
          <p:cNvPr id="4" name="Footer Placeholder 3">
            <a:extLst>
              <a:ext uri="{FF2B5EF4-FFF2-40B4-BE49-F238E27FC236}">
                <a16:creationId xmlns:a16="http://schemas.microsoft.com/office/drawing/2014/main" id="{5CCA63A7-AF66-4EF0-840E-01B9EB0B54AB}"/>
              </a:ext>
            </a:extLst>
          </p:cNvPr>
          <p:cNvSpPr>
            <a:spLocks noGrp="1"/>
          </p:cNvSpPr>
          <p:nvPr>
            <p:ph type="ftr" sz="quarter" idx="11"/>
          </p:nvPr>
        </p:nvSpPr>
        <p:spPr/>
        <p:txBody>
          <a:bodyPr/>
          <a:lstStyle/>
          <a:p>
            <a:r>
              <a:rPr lang="en-US"/>
              <a:t>ELAN CONFERENCE 11 FEBUARY 2021</a:t>
            </a:r>
          </a:p>
        </p:txBody>
      </p:sp>
      <p:sp>
        <p:nvSpPr>
          <p:cNvPr id="5" name="Slide Number Placeholder 4">
            <a:extLst>
              <a:ext uri="{FF2B5EF4-FFF2-40B4-BE49-F238E27FC236}">
                <a16:creationId xmlns:a16="http://schemas.microsoft.com/office/drawing/2014/main" id="{48F93E20-5CDB-426C-949F-5DF1A91FED89}"/>
              </a:ext>
            </a:extLst>
          </p:cNvPr>
          <p:cNvSpPr>
            <a:spLocks noGrp="1"/>
          </p:cNvSpPr>
          <p:nvPr>
            <p:ph type="sldNum" sz="quarter" idx="12"/>
          </p:nvPr>
        </p:nvSpPr>
        <p:spPr/>
        <p:txBody>
          <a:bodyPr/>
          <a:lstStyle/>
          <a:p>
            <a:fld id="{C742FD83-E31C-4928-9BBE-35C180F31D7E}" type="slidenum">
              <a:rPr lang="en-US" smtClean="0"/>
              <a:t>27</a:t>
            </a:fld>
            <a:endParaRPr lang="en-US"/>
          </a:p>
        </p:txBody>
      </p:sp>
    </p:spTree>
    <p:extLst>
      <p:ext uri="{BB962C8B-B14F-4D97-AF65-F5344CB8AC3E}">
        <p14:creationId xmlns:p14="http://schemas.microsoft.com/office/powerpoint/2010/main" val="355877127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0CE1A8-493F-455D-BDB6-87DE83B9492D}"/>
              </a:ext>
            </a:extLst>
          </p:cNvPr>
          <p:cNvSpPr>
            <a:spLocks noGrp="1"/>
          </p:cNvSpPr>
          <p:nvPr>
            <p:ph type="title"/>
          </p:nvPr>
        </p:nvSpPr>
        <p:spPr/>
        <p:txBody>
          <a:bodyPr/>
          <a:lstStyle/>
          <a:p>
            <a:pPr algn="ctr"/>
            <a:r>
              <a:rPr lang="en-US" dirty="0"/>
              <a:t>6. Conclusion</a:t>
            </a:r>
          </a:p>
        </p:txBody>
      </p:sp>
      <p:sp>
        <p:nvSpPr>
          <p:cNvPr id="3" name="Content Placeholder 2">
            <a:extLst>
              <a:ext uri="{FF2B5EF4-FFF2-40B4-BE49-F238E27FC236}">
                <a16:creationId xmlns:a16="http://schemas.microsoft.com/office/drawing/2014/main" id="{2DB8331C-4298-4E29-8380-BBBFE3B40597}"/>
              </a:ext>
            </a:extLst>
          </p:cNvPr>
          <p:cNvSpPr>
            <a:spLocks noGrp="1"/>
          </p:cNvSpPr>
          <p:nvPr>
            <p:ph idx="1"/>
          </p:nvPr>
        </p:nvSpPr>
        <p:spPr/>
        <p:txBody>
          <a:bodyPr>
            <a:normAutofit fontScale="77500" lnSpcReduction="20000"/>
          </a:bodyPr>
          <a:lstStyle/>
          <a:p>
            <a:pPr marL="0" marR="0" indent="228600" algn="just">
              <a:lnSpc>
                <a:spcPct val="200000"/>
              </a:lnSpc>
              <a:spcBef>
                <a:spcPts val="0"/>
              </a:spcBef>
              <a:spcAft>
                <a:spcPts val="800"/>
              </a:spcAft>
            </a:pPr>
            <a:r>
              <a:rPr lang="en-US" sz="2100" b="1" dirty="0">
                <a:effectLst/>
                <a:latin typeface="Times New Roman" panose="02020603050405020304" pitchFamily="18" charset="0"/>
                <a:ea typeface="Calibri" panose="020F0502020204030204" pitchFamily="34" charset="0"/>
                <a:cs typeface="Times New Roman" panose="02020603050405020304" pitchFamily="18" charset="0"/>
              </a:rPr>
              <a:t>The opportunities in the leasing industry are not limited to the federal government alone as various state governments are designing and adopting programmes and projects which will require the utilization of leased equipment. The empirical results indicate that the rate of inflation, the exchange rate and the growth of access to credit are negatively related to the growth of the leasing sub-sector. On the other hand, increased growth of the economy is beneficial to the leasing sub-sector. </a:t>
            </a:r>
            <a:endParaRPr lang="en-US" sz="2100" b="1"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228600" algn="just">
              <a:lnSpc>
                <a:spcPct val="200000"/>
              </a:lnSpc>
              <a:spcBef>
                <a:spcPts val="0"/>
              </a:spcBef>
              <a:spcAft>
                <a:spcPts val="0"/>
              </a:spcAft>
            </a:pPr>
            <a:r>
              <a:rPr lang="en-US" sz="21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It is crystal clear that the Nigerian leasing industry has a promising future given the macroeconomic environment. Federal and state governments’ economic agenda to better the lot of the citizenry will provide a large market to explore. It is thus imperative for the key players in the industry to utilize these opportunities through market research and capacity building. </a:t>
            </a:r>
            <a:endParaRPr lang="en-US" sz="2100" b="1"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Footer Placeholder 3">
            <a:extLst>
              <a:ext uri="{FF2B5EF4-FFF2-40B4-BE49-F238E27FC236}">
                <a16:creationId xmlns:a16="http://schemas.microsoft.com/office/drawing/2014/main" id="{C47CCD4B-DD1F-4397-AA28-59DD8EB93EDC}"/>
              </a:ext>
            </a:extLst>
          </p:cNvPr>
          <p:cNvSpPr>
            <a:spLocks noGrp="1"/>
          </p:cNvSpPr>
          <p:nvPr>
            <p:ph type="ftr" sz="quarter" idx="11"/>
          </p:nvPr>
        </p:nvSpPr>
        <p:spPr/>
        <p:txBody>
          <a:bodyPr/>
          <a:lstStyle/>
          <a:p>
            <a:r>
              <a:rPr lang="en-US"/>
              <a:t>ELAN CONFERENCE 11 FEBUARY 2021</a:t>
            </a:r>
          </a:p>
        </p:txBody>
      </p:sp>
      <p:sp>
        <p:nvSpPr>
          <p:cNvPr id="5" name="Slide Number Placeholder 4">
            <a:extLst>
              <a:ext uri="{FF2B5EF4-FFF2-40B4-BE49-F238E27FC236}">
                <a16:creationId xmlns:a16="http://schemas.microsoft.com/office/drawing/2014/main" id="{E12D6EB7-0DAF-4BAB-B022-B6C0BF435DE9}"/>
              </a:ext>
            </a:extLst>
          </p:cNvPr>
          <p:cNvSpPr>
            <a:spLocks noGrp="1"/>
          </p:cNvSpPr>
          <p:nvPr>
            <p:ph type="sldNum" sz="quarter" idx="12"/>
          </p:nvPr>
        </p:nvSpPr>
        <p:spPr/>
        <p:txBody>
          <a:bodyPr/>
          <a:lstStyle/>
          <a:p>
            <a:fld id="{C742FD83-E31C-4928-9BBE-35C180F31D7E}" type="slidenum">
              <a:rPr lang="en-US" smtClean="0"/>
              <a:t>28</a:t>
            </a:fld>
            <a:endParaRPr lang="en-US"/>
          </a:p>
        </p:txBody>
      </p:sp>
    </p:spTree>
    <p:extLst>
      <p:ext uri="{BB962C8B-B14F-4D97-AF65-F5344CB8AC3E}">
        <p14:creationId xmlns:p14="http://schemas.microsoft.com/office/powerpoint/2010/main" val="420304545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015359-C52D-4D97-962F-3F843DB128B8}"/>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131024A1-FB87-4694-828D-7A618CFEA963}"/>
              </a:ext>
            </a:extLst>
          </p:cNvPr>
          <p:cNvSpPr>
            <a:spLocks noGrp="1"/>
          </p:cNvSpPr>
          <p:nvPr>
            <p:ph idx="1"/>
          </p:nvPr>
        </p:nvSpPr>
        <p:spPr/>
        <p:txBody>
          <a:bodyPr>
            <a:normAutofit fontScale="55000" lnSpcReduction="20000"/>
          </a:bodyPr>
          <a:lstStyle/>
          <a:p>
            <a:pPr marL="0" marR="0" indent="228600" algn="just">
              <a:lnSpc>
                <a:spcPct val="200000"/>
              </a:lnSpc>
              <a:spcBef>
                <a:spcPts val="0"/>
              </a:spcBef>
              <a:spcAft>
                <a:spcPts val="0"/>
              </a:spcAft>
            </a:pPr>
            <a:r>
              <a:rPr lang="en-US" sz="23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There is need for the industry to carry out feasibility studies to understand the needs of potential customers, changes in business operations and legal obligations. </a:t>
            </a:r>
          </a:p>
          <a:p>
            <a:pPr marL="0" marR="0" indent="228600" algn="just">
              <a:lnSpc>
                <a:spcPct val="200000"/>
              </a:lnSpc>
              <a:spcBef>
                <a:spcPts val="0"/>
              </a:spcBef>
              <a:spcAft>
                <a:spcPts val="0"/>
              </a:spcAft>
            </a:pPr>
            <a:r>
              <a:rPr lang="en-US" sz="23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Diversification in products should be encouraged to provide potential customers with a wide range of leasing options. This should also be accompanied by sound corporate governance to create appropriate awareness and encourage patronage.</a:t>
            </a:r>
            <a:r>
              <a:rPr lang="en-US" sz="2300" b="1"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300" b="1"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228600" algn="just">
              <a:lnSpc>
                <a:spcPct val="200000"/>
              </a:lnSpc>
              <a:spcBef>
                <a:spcPts val="0"/>
              </a:spcBef>
              <a:spcAft>
                <a:spcPts val="0"/>
              </a:spcAft>
            </a:pPr>
            <a:r>
              <a:rPr lang="en-US" sz="23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The federal and state governments also have roles to play in this regard. The government should provide an enabling environment to support the industry. One way of achieving this is through providing viable financing options for the operators in the industry.</a:t>
            </a:r>
          </a:p>
          <a:p>
            <a:pPr marL="0" marR="0" indent="228600" algn="just">
              <a:lnSpc>
                <a:spcPct val="200000"/>
              </a:lnSpc>
              <a:spcBef>
                <a:spcPts val="0"/>
              </a:spcBef>
              <a:spcAft>
                <a:spcPts val="0"/>
              </a:spcAft>
            </a:pPr>
            <a:r>
              <a:rPr lang="en-US" sz="23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The tax structure can be relaxed for such operators to enhance their operations. By creating a safe environment in terms of security, equipment will be safe in site and operators will avoid unnecessary losses caused by security issues.</a:t>
            </a:r>
            <a:endParaRPr lang="en-US" sz="2300" b="1"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228600" algn="just">
              <a:lnSpc>
                <a:spcPct val="200000"/>
              </a:lnSpc>
              <a:spcBef>
                <a:spcPts val="0"/>
              </a:spcBef>
              <a:spcAft>
                <a:spcPts val="800"/>
              </a:spcAft>
            </a:pPr>
            <a:r>
              <a:rPr lang="en-US" sz="2300" b="1" dirty="0">
                <a:effectLst/>
                <a:latin typeface="Times New Roman" panose="02020603050405020304" pitchFamily="18" charset="0"/>
                <a:ea typeface="Times New Roman" panose="02020603050405020304" pitchFamily="18" charset="0"/>
                <a:cs typeface="Times New Roman" panose="02020603050405020304" pitchFamily="18" charset="0"/>
              </a:rPr>
              <a:t>Owing to its ability to contribute to economic growth, the Nigerian leasing industry should be given full attention and support in its operations. The 2021 federal and state governments’ economic agenda provides a basis for such activity.</a:t>
            </a:r>
          </a:p>
          <a:p>
            <a:pPr marL="0" marR="0" indent="228600" algn="just">
              <a:lnSpc>
                <a:spcPct val="200000"/>
              </a:lnSpc>
              <a:spcBef>
                <a:spcPts val="0"/>
              </a:spcBef>
              <a:spcAft>
                <a:spcPts val="800"/>
              </a:spcAft>
            </a:pPr>
            <a:r>
              <a:rPr lang="en-US" sz="2300" b="1" dirty="0">
                <a:effectLst/>
                <a:latin typeface="Times New Roman" panose="02020603050405020304" pitchFamily="18" charset="0"/>
                <a:ea typeface="Times New Roman" panose="02020603050405020304" pitchFamily="18" charset="0"/>
                <a:cs typeface="Times New Roman" panose="02020603050405020304" pitchFamily="18" charset="0"/>
              </a:rPr>
              <a:t> However, federal and state agencies should put in place polices to enable the leasing sub-sector to have easy access to credit.</a:t>
            </a:r>
            <a:endParaRPr lang="en-US" sz="2300" b="1"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Footer Placeholder 3">
            <a:extLst>
              <a:ext uri="{FF2B5EF4-FFF2-40B4-BE49-F238E27FC236}">
                <a16:creationId xmlns:a16="http://schemas.microsoft.com/office/drawing/2014/main" id="{10C9B90A-39B0-4EE4-9FB7-0229E57F25B0}"/>
              </a:ext>
            </a:extLst>
          </p:cNvPr>
          <p:cNvSpPr>
            <a:spLocks noGrp="1"/>
          </p:cNvSpPr>
          <p:nvPr>
            <p:ph type="ftr" sz="quarter" idx="11"/>
          </p:nvPr>
        </p:nvSpPr>
        <p:spPr/>
        <p:txBody>
          <a:bodyPr/>
          <a:lstStyle/>
          <a:p>
            <a:r>
              <a:rPr lang="en-US"/>
              <a:t>ELAN CONFERENCE 11 FEBUARY 2021</a:t>
            </a:r>
          </a:p>
        </p:txBody>
      </p:sp>
      <p:sp>
        <p:nvSpPr>
          <p:cNvPr id="5" name="Slide Number Placeholder 4">
            <a:extLst>
              <a:ext uri="{FF2B5EF4-FFF2-40B4-BE49-F238E27FC236}">
                <a16:creationId xmlns:a16="http://schemas.microsoft.com/office/drawing/2014/main" id="{86FDE41C-361D-49AE-8E0A-40B4037DF234}"/>
              </a:ext>
            </a:extLst>
          </p:cNvPr>
          <p:cNvSpPr>
            <a:spLocks noGrp="1"/>
          </p:cNvSpPr>
          <p:nvPr>
            <p:ph type="sldNum" sz="quarter" idx="12"/>
          </p:nvPr>
        </p:nvSpPr>
        <p:spPr/>
        <p:txBody>
          <a:bodyPr/>
          <a:lstStyle/>
          <a:p>
            <a:fld id="{C742FD83-E31C-4928-9BBE-35C180F31D7E}" type="slidenum">
              <a:rPr lang="en-US" smtClean="0"/>
              <a:t>29</a:t>
            </a:fld>
            <a:endParaRPr lang="en-US"/>
          </a:p>
        </p:txBody>
      </p:sp>
    </p:spTree>
    <p:extLst>
      <p:ext uri="{BB962C8B-B14F-4D97-AF65-F5344CB8AC3E}">
        <p14:creationId xmlns:p14="http://schemas.microsoft.com/office/powerpoint/2010/main" val="26807132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4C53BD-7C3E-49AD-ABB3-14D2F4853473}"/>
              </a:ext>
            </a:extLst>
          </p:cNvPr>
          <p:cNvSpPr>
            <a:spLocks noGrp="1"/>
          </p:cNvSpPr>
          <p:nvPr>
            <p:ph type="title"/>
          </p:nvPr>
        </p:nvSpPr>
        <p:spPr/>
        <p:txBody>
          <a:bodyPr/>
          <a:lstStyle/>
          <a:p>
            <a:pPr algn="ctr"/>
            <a:r>
              <a:rPr lang="en-US" dirty="0"/>
              <a:t>1. Introduction</a:t>
            </a:r>
          </a:p>
        </p:txBody>
      </p:sp>
      <p:sp>
        <p:nvSpPr>
          <p:cNvPr id="3" name="Content Placeholder 2">
            <a:extLst>
              <a:ext uri="{FF2B5EF4-FFF2-40B4-BE49-F238E27FC236}">
                <a16:creationId xmlns:a16="http://schemas.microsoft.com/office/drawing/2014/main" id="{3409CA29-1CE8-420E-B4B5-76A9C22F32A9}"/>
              </a:ext>
            </a:extLst>
          </p:cNvPr>
          <p:cNvSpPr>
            <a:spLocks noGrp="1"/>
          </p:cNvSpPr>
          <p:nvPr>
            <p:ph idx="1"/>
          </p:nvPr>
        </p:nvSpPr>
        <p:spPr>
          <a:xfrm>
            <a:off x="838200" y="1539144"/>
            <a:ext cx="10515600" cy="5247861"/>
          </a:xfrm>
        </p:spPr>
        <p:txBody>
          <a:bodyPr>
            <a:normAutofit lnSpcReduction="10000"/>
          </a:bodyPr>
          <a:lstStyle/>
          <a:p>
            <a:pPr marL="0" marR="0" indent="228600" algn="just">
              <a:lnSpc>
                <a:spcPct val="110000"/>
              </a:lnSpc>
              <a:spcBef>
                <a:spcPts val="0"/>
              </a:spcBef>
              <a:spcAft>
                <a:spcPts val="800"/>
              </a:spcAft>
            </a:pP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Given the availability of huge natural and human resources, Nigeria has the potential to becoming a leader in the global economy. However, this potential has been unattainable due to various economic challenges faced by the country over the years. </a:t>
            </a:r>
          </a:p>
          <a:p>
            <a:pPr marL="0" marR="0" indent="228600" algn="just">
              <a:lnSpc>
                <a:spcPct val="110000"/>
              </a:lnSpc>
              <a:spcBef>
                <a:spcPts val="0"/>
              </a:spcBef>
              <a:spcAft>
                <a:spcPts val="800"/>
              </a:spcAft>
            </a:pP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With a shift of the Nigerian economy from being an agrarian system in the 1960s to one which is oil-dependent, the country has been wallowing in the shackles of underdevelopment and its accompanying consequences. </a:t>
            </a: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228600" algn="just">
              <a:lnSpc>
                <a:spcPct val="110000"/>
              </a:lnSpc>
              <a:spcBef>
                <a:spcPts val="0"/>
              </a:spcBef>
              <a:spcAft>
                <a:spcPts val="800"/>
              </a:spcAft>
            </a:pP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Economic challenges facing the Nigerian economy include high rates of unemployment, soaring poverty, rising inflation rate, increasing debt burden, epileptic power supply, among others. </a:t>
            </a:r>
          </a:p>
          <a:p>
            <a:pPr marL="0" marR="0" indent="228600" algn="just">
              <a:lnSpc>
                <a:spcPct val="110000"/>
              </a:lnSpc>
              <a:spcBef>
                <a:spcPts val="0"/>
              </a:spcBef>
              <a:spcAft>
                <a:spcPts val="800"/>
              </a:spcAft>
            </a:pP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This has adversely affected virtually all sectors of the economy. In fact, the misery index for the country keeps rising over the years (Ekpo, 2020).</a:t>
            </a: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0000"/>
              </a:lnSpc>
            </a:pPr>
            <a:r>
              <a:rPr lang="en-US" sz="2000" b="1" dirty="0">
                <a:effectLst/>
                <a:latin typeface="Times New Roman" panose="02020603050405020304" pitchFamily="18" charset="0"/>
                <a:ea typeface="Calibri" panose="020F0502020204030204" pitchFamily="34" charset="0"/>
                <a:cs typeface="Times New Roman" panose="02020603050405020304" pitchFamily="18" charset="0"/>
              </a:rPr>
              <a:t>An emerging sector which has been in the forefront of resuscitating the Nigerian economy is the leasing industry whose activities span across several sectors in the country. </a:t>
            </a:r>
          </a:p>
          <a:p>
            <a:pPr>
              <a:lnSpc>
                <a:spcPct val="110000"/>
              </a:lnSpc>
            </a:pPr>
            <a:r>
              <a:rPr lang="en-US" sz="2000" b="1" dirty="0">
                <a:effectLst/>
                <a:latin typeface="Times New Roman" panose="02020603050405020304" pitchFamily="18" charset="0"/>
                <a:ea typeface="Calibri" panose="020F0502020204030204" pitchFamily="34" charset="0"/>
                <a:cs typeface="Times New Roman" panose="02020603050405020304" pitchFamily="18" charset="0"/>
              </a:rPr>
              <a:t>Through the years, this sub-sector has been growing steadily and contributing its quota to national development. In spite of several challenges, this </a:t>
            </a:r>
            <a:r>
              <a:rPr lang="en-US" sz="20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industry has been durable and creative and has always been in the fore front of equipment acquisition and management.</a:t>
            </a:r>
            <a:endParaRPr lang="en-US" sz="2000" b="1"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Footer Placeholder 3">
            <a:extLst>
              <a:ext uri="{FF2B5EF4-FFF2-40B4-BE49-F238E27FC236}">
                <a16:creationId xmlns:a16="http://schemas.microsoft.com/office/drawing/2014/main" id="{1477F50C-9BA6-42B1-AF07-BB6BBF734019}"/>
              </a:ext>
            </a:extLst>
          </p:cNvPr>
          <p:cNvSpPr>
            <a:spLocks noGrp="1"/>
          </p:cNvSpPr>
          <p:nvPr>
            <p:ph type="ftr" sz="quarter" idx="11"/>
          </p:nvPr>
        </p:nvSpPr>
        <p:spPr/>
        <p:txBody>
          <a:bodyPr/>
          <a:lstStyle/>
          <a:p>
            <a:r>
              <a:rPr lang="en-US"/>
              <a:t>ELAN CONFERENCE 11 FEBUARY 2021</a:t>
            </a:r>
          </a:p>
        </p:txBody>
      </p:sp>
      <p:sp>
        <p:nvSpPr>
          <p:cNvPr id="5" name="Slide Number Placeholder 4">
            <a:extLst>
              <a:ext uri="{FF2B5EF4-FFF2-40B4-BE49-F238E27FC236}">
                <a16:creationId xmlns:a16="http://schemas.microsoft.com/office/drawing/2014/main" id="{E528342B-F354-4883-9E6A-F3638D2D4B66}"/>
              </a:ext>
            </a:extLst>
          </p:cNvPr>
          <p:cNvSpPr>
            <a:spLocks noGrp="1"/>
          </p:cNvSpPr>
          <p:nvPr>
            <p:ph type="sldNum" sz="quarter" idx="12"/>
          </p:nvPr>
        </p:nvSpPr>
        <p:spPr/>
        <p:txBody>
          <a:bodyPr/>
          <a:lstStyle/>
          <a:p>
            <a:fld id="{C742FD83-E31C-4928-9BBE-35C180F31D7E}" type="slidenum">
              <a:rPr lang="en-US" smtClean="0"/>
              <a:t>3</a:t>
            </a:fld>
            <a:endParaRPr lang="en-US"/>
          </a:p>
        </p:txBody>
      </p:sp>
    </p:spTree>
    <p:extLst>
      <p:ext uri="{BB962C8B-B14F-4D97-AF65-F5344CB8AC3E}">
        <p14:creationId xmlns:p14="http://schemas.microsoft.com/office/powerpoint/2010/main" val="290819877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A06165-2E9A-4024-9127-D44DD28648E8}"/>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D40266E8-9CFE-48DF-AECA-4390EDCB662B}"/>
              </a:ext>
            </a:extLst>
          </p:cNvPr>
          <p:cNvSpPr>
            <a:spLocks noGrp="1"/>
          </p:cNvSpPr>
          <p:nvPr>
            <p:ph idx="1"/>
          </p:nvPr>
        </p:nvSpPr>
        <p:spPr/>
        <p:txBody>
          <a:bodyPr/>
          <a:lstStyle/>
          <a:p>
            <a:pPr marL="0" indent="0">
              <a:buNone/>
            </a:pPr>
            <a:endParaRPr lang="en-US" dirty="0"/>
          </a:p>
          <a:p>
            <a:pPr marL="0" indent="0">
              <a:buNone/>
            </a:pPr>
            <a:endParaRPr lang="en-US" dirty="0"/>
          </a:p>
          <a:p>
            <a:pPr marL="0" indent="0" algn="ctr">
              <a:buNone/>
            </a:pPr>
            <a:r>
              <a:rPr lang="en-US" dirty="0"/>
              <a:t>THANK YOU FOR YOUR ATTENTION</a:t>
            </a:r>
          </a:p>
          <a:p>
            <a:pPr marL="0" indent="0" algn="ctr">
              <a:buNone/>
            </a:pPr>
            <a:r>
              <a:rPr lang="en-US" dirty="0">
                <a:hlinkClick r:id="rId2"/>
              </a:rPr>
              <a:t>ahekpo@gmail.com</a:t>
            </a:r>
            <a:endParaRPr lang="en-US" dirty="0"/>
          </a:p>
          <a:p>
            <a:pPr marL="0" indent="0" algn="ctr">
              <a:buNone/>
            </a:pPr>
            <a:r>
              <a:rPr lang="en-US" dirty="0">
                <a:hlinkClick r:id="rId3"/>
              </a:rPr>
              <a:t>www.akpanhekpo.com</a:t>
            </a:r>
            <a:endParaRPr lang="en-US" dirty="0"/>
          </a:p>
          <a:p>
            <a:pPr marL="0" indent="0" algn="ctr">
              <a:buNone/>
            </a:pPr>
            <a:endParaRPr lang="en-US" dirty="0"/>
          </a:p>
        </p:txBody>
      </p:sp>
      <p:sp>
        <p:nvSpPr>
          <p:cNvPr id="4" name="Footer Placeholder 3">
            <a:extLst>
              <a:ext uri="{FF2B5EF4-FFF2-40B4-BE49-F238E27FC236}">
                <a16:creationId xmlns:a16="http://schemas.microsoft.com/office/drawing/2014/main" id="{6EB73001-CC3B-46D6-ABA5-B78798F9D813}"/>
              </a:ext>
            </a:extLst>
          </p:cNvPr>
          <p:cNvSpPr>
            <a:spLocks noGrp="1"/>
          </p:cNvSpPr>
          <p:nvPr>
            <p:ph type="ftr" sz="quarter" idx="11"/>
          </p:nvPr>
        </p:nvSpPr>
        <p:spPr/>
        <p:txBody>
          <a:bodyPr/>
          <a:lstStyle/>
          <a:p>
            <a:r>
              <a:rPr lang="en-US"/>
              <a:t>ELAN CONFERENCE 11 FEBUARY 2021</a:t>
            </a:r>
          </a:p>
        </p:txBody>
      </p:sp>
      <p:sp>
        <p:nvSpPr>
          <p:cNvPr id="5" name="Slide Number Placeholder 4">
            <a:extLst>
              <a:ext uri="{FF2B5EF4-FFF2-40B4-BE49-F238E27FC236}">
                <a16:creationId xmlns:a16="http://schemas.microsoft.com/office/drawing/2014/main" id="{924ECE42-F49E-40C0-8BF4-2EA4B6AE6517}"/>
              </a:ext>
            </a:extLst>
          </p:cNvPr>
          <p:cNvSpPr>
            <a:spLocks noGrp="1"/>
          </p:cNvSpPr>
          <p:nvPr>
            <p:ph type="sldNum" sz="quarter" idx="12"/>
          </p:nvPr>
        </p:nvSpPr>
        <p:spPr/>
        <p:txBody>
          <a:bodyPr/>
          <a:lstStyle/>
          <a:p>
            <a:fld id="{C742FD83-E31C-4928-9BBE-35C180F31D7E}" type="slidenum">
              <a:rPr lang="en-US" smtClean="0"/>
              <a:t>30</a:t>
            </a:fld>
            <a:endParaRPr lang="en-US"/>
          </a:p>
        </p:txBody>
      </p:sp>
    </p:spTree>
    <p:extLst>
      <p:ext uri="{BB962C8B-B14F-4D97-AF65-F5344CB8AC3E}">
        <p14:creationId xmlns:p14="http://schemas.microsoft.com/office/powerpoint/2010/main" val="32552516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CEE257-AA0F-4E08-AE38-57D75818008F}"/>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DA92FA23-5C78-4F3B-BF11-944EB4A51153}"/>
              </a:ext>
            </a:extLst>
          </p:cNvPr>
          <p:cNvSpPr>
            <a:spLocks noGrp="1"/>
          </p:cNvSpPr>
          <p:nvPr>
            <p:ph idx="1"/>
          </p:nvPr>
        </p:nvSpPr>
        <p:spPr>
          <a:xfrm>
            <a:off x="838200" y="1825625"/>
            <a:ext cx="10515600" cy="4722842"/>
          </a:xfrm>
        </p:spPr>
        <p:txBody>
          <a:bodyPr/>
          <a:lstStyle/>
          <a:p>
            <a:r>
              <a:rPr lang="en-US" sz="180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W</a:t>
            </a:r>
            <a:r>
              <a:rPr lang="en-US" sz="18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ith the recent ravaging Covid-19 pandemic, the immediate and medium-term future of the Nigerian leasing industry is unpredictable.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As various states in Nigeria initiated the stay-at-home mandates, activities on construction projects were halted to curtail the spread of the disease. </a:t>
            </a:r>
          </a:p>
          <a:p>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This has severally affected the activities of the leasing industry, with its key players relatively rendered redundant. Even with the reopening of the economy, the recovery process has been painfully slow, though the industry appears to be recovering. As a counterfactual, the pandemic opens opportunities for the leasing sub-sector,</a:t>
            </a:r>
          </a:p>
          <a:p>
            <a:r>
              <a:rPr lang="en-US" sz="18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The actualization of the leasing industry’s objectives is attainable given that Nigeria requires massive infrastructural development in terms of power, roads, dams, national parks, construction of canals and channels, as well as drainages. </a:t>
            </a:r>
          </a:p>
          <a:p>
            <a:r>
              <a:rPr lang="en-US" sz="18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In recent times, the focus has been on rehabilitation of existing roads and railway construction. Several states in the federation are fully involved in construction of infrastructural facilities which requires the use of heavy equipment for bush clearing, levelling, excavating, construction works and sand filling.</a:t>
            </a:r>
          </a:p>
          <a:p>
            <a:r>
              <a:rPr lang="en-US" sz="18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Thus, the Nigeria leasing industry has the potential to be one of the biggest given the sheer size of the sectors which rely on its services. </a:t>
            </a: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p>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Footer Placeholder 3">
            <a:extLst>
              <a:ext uri="{FF2B5EF4-FFF2-40B4-BE49-F238E27FC236}">
                <a16:creationId xmlns:a16="http://schemas.microsoft.com/office/drawing/2014/main" id="{F33821D4-18FD-4863-B357-5FB67DC245CA}"/>
              </a:ext>
            </a:extLst>
          </p:cNvPr>
          <p:cNvSpPr>
            <a:spLocks noGrp="1"/>
          </p:cNvSpPr>
          <p:nvPr>
            <p:ph type="ftr" sz="quarter" idx="11"/>
          </p:nvPr>
        </p:nvSpPr>
        <p:spPr/>
        <p:txBody>
          <a:bodyPr/>
          <a:lstStyle/>
          <a:p>
            <a:r>
              <a:rPr lang="en-US"/>
              <a:t>ELAN CONFERENCE 11 FEBUARY 2021</a:t>
            </a:r>
          </a:p>
        </p:txBody>
      </p:sp>
      <p:sp>
        <p:nvSpPr>
          <p:cNvPr id="5" name="Slide Number Placeholder 4">
            <a:extLst>
              <a:ext uri="{FF2B5EF4-FFF2-40B4-BE49-F238E27FC236}">
                <a16:creationId xmlns:a16="http://schemas.microsoft.com/office/drawing/2014/main" id="{D2E9DC86-6E16-4901-B3FE-2195E66BA63D}"/>
              </a:ext>
            </a:extLst>
          </p:cNvPr>
          <p:cNvSpPr>
            <a:spLocks noGrp="1"/>
          </p:cNvSpPr>
          <p:nvPr>
            <p:ph type="sldNum" sz="quarter" idx="12"/>
          </p:nvPr>
        </p:nvSpPr>
        <p:spPr/>
        <p:txBody>
          <a:bodyPr/>
          <a:lstStyle/>
          <a:p>
            <a:fld id="{C742FD83-E31C-4928-9BBE-35C180F31D7E}" type="slidenum">
              <a:rPr lang="en-US" smtClean="0"/>
              <a:t>4</a:t>
            </a:fld>
            <a:endParaRPr lang="en-US"/>
          </a:p>
        </p:txBody>
      </p:sp>
    </p:spTree>
    <p:extLst>
      <p:ext uri="{BB962C8B-B14F-4D97-AF65-F5344CB8AC3E}">
        <p14:creationId xmlns:p14="http://schemas.microsoft.com/office/powerpoint/2010/main" val="37742770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8765A2-7FA2-499F-853B-B21E829944B5}"/>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7FCAF5E5-3BC7-46E9-9D12-0D2D1384D365}"/>
              </a:ext>
            </a:extLst>
          </p:cNvPr>
          <p:cNvSpPr>
            <a:spLocks noGrp="1"/>
          </p:cNvSpPr>
          <p:nvPr>
            <p:ph idx="1"/>
          </p:nvPr>
        </p:nvSpPr>
        <p:spPr/>
        <p:txBody>
          <a:bodyPr/>
          <a:lstStyle/>
          <a:p>
            <a:r>
              <a:rPr lang="en-US" dirty="0">
                <a:effectLst/>
                <a:latin typeface="Times New Roman" panose="02020603050405020304" pitchFamily="18" charset="0"/>
                <a:ea typeface="Calibri" panose="020F0502020204030204" pitchFamily="34" charset="0"/>
              </a:rPr>
              <a:t>Given the challenges encountered by the Nigerian leasing industry in 2020 due to the Covid-19 pandemic and other economic challenges, it becomes imperative to examine the opportunities of the sub-sector focusing on 2021 given prevailing and proposed government economic agenda. </a:t>
            </a:r>
          </a:p>
          <a:p>
            <a:r>
              <a:rPr lang="en-US" dirty="0">
                <a:effectLst/>
                <a:latin typeface="Times New Roman" panose="02020603050405020304" pitchFamily="18" charset="0"/>
                <a:ea typeface="Calibri" panose="020F0502020204030204" pitchFamily="34" charset="0"/>
                <a:cs typeface="Times New Roman" panose="02020603050405020304" pitchFamily="18" charset="0"/>
              </a:rPr>
              <a:t>It is expected that the inferences drawn from this paper will form the basis for economic appraisal in the leasing and allied sub-sectors of the Nigerian economy. </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Footer Placeholder 3">
            <a:extLst>
              <a:ext uri="{FF2B5EF4-FFF2-40B4-BE49-F238E27FC236}">
                <a16:creationId xmlns:a16="http://schemas.microsoft.com/office/drawing/2014/main" id="{A245BC46-C26E-447A-8A2A-58EDD28B29A2}"/>
              </a:ext>
            </a:extLst>
          </p:cNvPr>
          <p:cNvSpPr>
            <a:spLocks noGrp="1"/>
          </p:cNvSpPr>
          <p:nvPr>
            <p:ph type="ftr" sz="quarter" idx="11"/>
          </p:nvPr>
        </p:nvSpPr>
        <p:spPr/>
        <p:txBody>
          <a:bodyPr/>
          <a:lstStyle/>
          <a:p>
            <a:r>
              <a:rPr lang="en-US"/>
              <a:t>ELAN CONFERENCE 11 FEBUARY 2021</a:t>
            </a:r>
          </a:p>
        </p:txBody>
      </p:sp>
      <p:sp>
        <p:nvSpPr>
          <p:cNvPr id="5" name="Slide Number Placeholder 4">
            <a:extLst>
              <a:ext uri="{FF2B5EF4-FFF2-40B4-BE49-F238E27FC236}">
                <a16:creationId xmlns:a16="http://schemas.microsoft.com/office/drawing/2014/main" id="{B8F870EC-8734-4F00-9F8C-26198C8DCD3D}"/>
              </a:ext>
            </a:extLst>
          </p:cNvPr>
          <p:cNvSpPr>
            <a:spLocks noGrp="1"/>
          </p:cNvSpPr>
          <p:nvPr>
            <p:ph type="sldNum" sz="quarter" idx="12"/>
          </p:nvPr>
        </p:nvSpPr>
        <p:spPr/>
        <p:txBody>
          <a:bodyPr/>
          <a:lstStyle/>
          <a:p>
            <a:fld id="{C742FD83-E31C-4928-9BBE-35C180F31D7E}" type="slidenum">
              <a:rPr lang="en-US" smtClean="0"/>
              <a:t>5</a:t>
            </a:fld>
            <a:endParaRPr lang="en-US"/>
          </a:p>
        </p:txBody>
      </p:sp>
    </p:spTree>
    <p:extLst>
      <p:ext uri="{BB962C8B-B14F-4D97-AF65-F5344CB8AC3E}">
        <p14:creationId xmlns:p14="http://schemas.microsoft.com/office/powerpoint/2010/main" val="37654106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CF1623-E79E-42DC-913C-6E97AB6095D1}"/>
              </a:ext>
            </a:extLst>
          </p:cNvPr>
          <p:cNvSpPr>
            <a:spLocks noGrp="1"/>
          </p:cNvSpPr>
          <p:nvPr>
            <p:ph type="title"/>
          </p:nvPr>
        </p:nvSpPr>
        <p:spPr/>
        <p:txBody>
          <a:bodyPr/>
          <a:lstStyle/>
          <a:p>
            <a:pPr algn="ctr"/>
            <a:r>
              <a:rPr lang="en-US" dirty="0"/>
              <a:t>2. Concept of Leasing</a:t>
            </a:r>
          </a:p>
        </p:txBody>
      </p:sp>
      <p:sp>
        <p:nvSpPr>
          <p:cNvPr id="3" name="Content Placeholder 2">
            <a:extLst>
              <a:ext uri="{FF2B5EF4-FFF2-40B4-BE49-F238E27FC236}">
                <a16:creationId xmlns:a16="http://schemas.microsoft.com/office/drawing/2014/main" id="{724E25BD-5615-46BC-9F30-AED7CF9DA458}"/>
              </a:ext>
            </a:extLst>
          </p:cNvPr>
          <p:cNvSpPr>
            <a:spLocks noGrp="1"/>
          </p:cNvSpPr>
          <p:nvPr>
            <p:ph idx="1"/>
          </p:nvPr>
        </p:nvSpPr>
        <p:spPr>
          <a:xfrm>
            <a:off x="838200" y="2368353"/>
            <a:ext cx="10515600" cy="4124522"/>
          </a:xfrm>
        </p:spPr>
        <p:txBody>
          <a:bodyPr/>
          <a:lstStyle/>
          <a:p>
            <a:pPr marL="0" marR="0">
              <a:lnSpc>
                <a:spcPct val="107000"/>
              </a:lnSpc>
              <a:spcBef>
                <a:spcPts val="0"/>
              </a:spcBef>
              <a:spcAft>
                <a:spcPts val="800"/>
              </a:spcAft>
            </a:pPr>
            <a:r>
              <a:rPr lang="en-US" sz="1800" dirty="0">
                <a:latin typeface="Times New Roman" panose="02020603050405020304" pitchFamily="18" charset="0"/>
                <a:ea typeface="Calibri" panose="020F0502020204030204" pitchFamily="34" charset="0"/>
                <a:cs typeface="Times New Roman" panose="02020603050405020304" pitchFamily="18" charset="0"/>
              </a:rPr>
              <a:t>L</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easing is defined by the International Finance Corporation (2017, p.18) as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457200" marR="1143000" algn="just">
              <a:lnSpc>
                <a:spcPct val="107000"/>
              </a:lnSpc>
              <a:spcBef>
                <a:spcPts val="0"/>
              </a:spcBef>
              <a:spcAft>
                <a:spcPts val="80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a medium-term financial instrument for the procurement of machinery, equipment, vehicles, and/or properties. Leasing provides financing of assets – equipment, vehicles – rather than direct capital. Leasing institutions (lessors) – banks, leasing companies, insurance companies, equipment producers or suppliers, and non-bank financial institutions–purchase the equipment, usually as selected by the lessee, providing the equipment for a set period of time to businesses. For the duration of the lease, the lessee makes periodic payments to the lessor according to an agreed upon payment schedule. At the end of the lease period, the equipment is either transferred to the ownership of the lessee/business, a secondary lease, returned to the lessor, or sold to a third party. Under financial leasing, the lessee typically acquires or retains the asset</a:t>
            </a:r>
            <a:r>
              <a:rPr lang="en-US" sz="1800" b="1" dirty="0">
                <a:latin typeface="Times New Roman" panose="02020603050405020304" pitchFamily="18" charset="0"/>
                <a:ea typeface="Calibri" panose="020F0502020204030204" pitchFamily="34" charset="0"/>
                <a:cs typeface="Times New Roman" panose="02020603050405020304" pitchFamily="18" charset="0"/>
              </a:rPr>
              <a:t>.”</a:t>
            </a: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Footer Placeholder 3">
            <a:extLst>
              <a:ext uri="{FF2B5EF4-FFF2-40B4-BE49-F238E27FC236}">
                <a16:creationId xmlns:a16="http://schemas.microsoft.com/office/drawing/2014/main" id="{F3D1665F-0477-45B7-A220-681F71826843}"/>
              </a:ext>
            </a:extLst>
          </p:cNvPr>
          <p:cNvSpPr>
            <a:spLocks noGrp="1"/>
          </p:cNvSpPr>
          <p:nvPr>
            <p:ph type="ftr" sz="quarter" idx="11"/>
          </p:nvPr>
        </p:nvSpPr>
        <p:spPr/>
        <p:txBody>
          <a:bodyPr/>
          <a:lstStyle/>
          <a:p>
            <a:r>
              <a:rPr lang="en-US"/>
              <a:t>ELAN CONFERENCE 11 FEBUARY 2021</a:t>
            </a:r>
          </a:p>
        </p:txBody>
      </p:sp>
      <p:sp>
        <p:nvSpPr>
          <p:cNvPr id="5" name="Slide Number Placeholder 4">
            <a:extLst>
              <a:ext uri="{FF2B5EF4-FFF2-40B4-BE49-F238E27FC236}">
                <a16:creationId xmlns:a16="http://schemas.microsoft.com/office/drawing/2014/main" id="{9EDE14EE-EBF4-4852-8032-2C3A9773465D}"/>
              </a:ext>
            </a:extLst>
          </p:cNvPr>
          <p:cNvSpPr>
            <a:spLocks noGrp="1"/>
          </p:cNvSpPr>
          <p:nvPr>
            <p:ph type="sldNum" sz="quarter" idx="12"/>
          </p:nvPr>
        </p:nvSpPr>
        <p:spPr/>
        <p:txBody>
          <a:bodyPr/>
          <a:lstStyle/>
          <a:p>
            <a:fld id="{C742FD83-E31C-4928-9BBE-35C180F31D7E}" type="slidenum">
              <a:rPr lang="en-US" smtClean="0"/>
              <a:t>6</a:t>
            </a:fld>
            <a:endParaRPr lang="en-US"/>
          </a:p>
        </p:txBody>
      </p:sp>
    </p:spTree>
    <p:extLst>
      <p:ext uri="{BB962C8B-B14F-4D97-AF65-F5344CB8AC3E}">
        <p14:creationId xmlns:p14="http://schemas.microsoft.com/office/powerpoint/2010/main" val="5026055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0E3726-921D-4EC8-83EC-1B8600029231}"/>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4329B413-F766-4861-AF52-9801B84E6DC7}"/>
              </a:ext>
            </a:extLst>
          </p:cNvPr>
          <p:cNvSpPr>
            <a:spLocks noGrp="1"/>
          </p:cNvSpPr>
          <p:nvPr>
            <p:ph idx="1"/>
          </p:nvPr>
        </p:nvSpPr>
        <p:spPr>
          <a:xfrm>
            <a:off x="838200" y="1825624"/>
            <a:ext cx="10515600" cy="4756919"/>
          </a:xfrm>
        </p:spPr>
        <p:txBody>
          <a:bodyPr>
            <a:normAutofit lnSpcReduction="10000"/>
          </a:bodyPr>
          <a:lstStyle/>
          <a:p>
            <a:r>
              <a:rPr lang="en-US" sz="1800" b="1" dirty="0">
                <a:solidFill>
                  <a:srgbClr val="000000"/>
                </a:solidFill>
                <a:latin typeface="Times New Roman" panose="02020603050405020304" pitchFamily="18" charset="0"/>
                <a:ea typeface="Times New Roman" panose="02020603050405020304" pitchFamily="18" charset="0"/>
              </a:rPr>
              <a:t>E</a:t>
            </a:r>
            <a:r>
              <a:rPr lang="en-US" sz="1800" b="1" dirty="0">
                <a:solidFill>
                  <a:srgbClr val="000000"/>
                </a:solidFill>
                <a:effectLst/>
                <a:latin typeface="Times New Roman" panose="02020603050405020304" pitchFamily="18" charset="0"/>
                <a:ea typeface="Times New Roman" panose="02020603050405020304" pitchFamily="18" charset="0"/>
              </a:rPr>
              <a:t>quipment leasing is a distinct form of financing in which an equipment is rented rather than purchased. Usually, these equipment are expensive (vehicles, machinery, high-processor computers; </a:t>
            </a:r>
            <a:r>
              <a:rPr lang="en-US" sz="1800" b="1" dirty="0" err="1">
                <a:solidFill>
                  <a:srgbClr val="000000"/>
                </a:solidFill>
                <a:effectLst/>
                <a:latin typeface="Times New Roman" panose="02020603050405020304" pitchFamily="18" charset="0"/>
                <a:ea typeface="Times New Roman" panose="02020603050405020304" pitchFamily="18" charset="0"/>
              </a:rPr>
              <a:t>etc</a:t>
            </a:r>
            <a:r>
              <a:rPr lang="en-US" sz="1800" b="1" dirty="0">
                <a:solidFill>
                  <a:srgbClr val="000000"/>
                </a:solidFill>
                <a:effectLst/>
                <a:latin typeface="Times New Roman" panose="02020603050405020304" pitchFamily="18" charset="0"/>
                <a:ea typeface="Times New Roman" panose="02020603050405020304" pitchFamily="18" charset="0"/>
              </a:rPr>
              <a:t>) and are highly essential for business operations. </a:t>
            </a:r>
          </a:p>
          <a:p>
            <a:r>
              <a:rPr lang="en-US" sz="1800" b="1" dirty="0">
                <a:solidFill>
                  <a:srgbClr val="000000"/>
                </a:solidFill>
                <a:effectLst/>
                <a:latin typeface="Times New Roman" panose="02020603050405020304" pitchFamily="18" charset="0"/>
                <a:ea typeface="Times New Roman" panose="02020603050405020304" pitchFamily="18" charset="0"/>
              </a:rPr>
              <a:t>Leasing deals combine several advantages of renting and buying. One feature of leasing is that immediately a contract deal is signed, the lessor “owned” the equipment. </a:t>
            </a:r>
          </a:p>
          <a:p>
            <a:r>
              <a:rPr lang="en-US" sz="1800" b="1" dirty="0">
                <a:solidFill>
                  <a:srgbClr val="000000"/>
                </a:solidFill>
                <a:effectLst/>
                <a:latin typeface="Times New Roman" panose="02020603050405020304" pitchFamily="18" charset="0"/>
                <a:ea typeface="Times New Roman" panose="02020603050405020304" pitchFamily="18" charset="0"/>
              </a:rPr>
              <a:t>This usually covers a specified period contained in the deal, after which the equipment is either returned, bought or the lease renewed. </a:t>
            </a:r>
          </a:p>
          <a:p>
            <a:r>
              <a:rPr lang="en-US" sz="1800" b="1" dirty="0">
                <a:solidFill>
                  <a:srgbClr val="000000"/>
                </a:solidFill>
                <a:effectLst/>
                <a:latin typeface="Times New Roman" panose="02020603050405020304" pitchFamily="18" charset="0"/>
                <a:ea typeface="Times New Roman" panose="02020603050405020304" pitchFamily="18" charset="0"/>
              </a:rPr>
              <a:t>Additional fees may be incurred in the lease deal. These include maintenance, insurance, repairs and other operational costs.</a:t>
            </a:r>
          </a:p>
          <a:p>
            <a:r>
              <a:rPr lang="en-US" sz="1800" b="1" dirty="0">
                <a:solidFill>
                  <a:srgbClr val="000000"/>
                </a:solidFill>
                <a:latin typeface="Times New Roman" panose="02020603050405020304" pitchFamily="18" charset="0"/>
                <a:ea typeface="Times New Roman" panose="02020603050405020304" pitchFamily="18" charset="0"/>
              </a:rPr>
              <a:t>L</a:t>
            </a:r>
            <a:r>
              <a:rPr lang="en-US" sz="1800" b="1" dirty="0">
                <a:solidFill>
                  <a:srgbClr val="000000"/>
                </a:solidFill>
                <a:effectLst/>
                <a:latin typeface="Times New Roman" panose="02020603050405020304" pitchFamily="18" charset="0"/>
                <a:ea typeface="Times New Roman" panose="02020603050405020304" pitchFamily="18" charset="0"/>
              </a:rPr>
              <a:t>easing takes two forms; </a:t>
            </a:r>
            <a:r>
              <a:rPr lang="en-US" sz="1800" b="1" i="1" dirty="0">
                <a:solidFill>
                  <a:srgbClr val="000000"/>
                </a:solidFill>
                <a:effectLst/>
                <a:latin typeface="Times New Roman" panose="02020603050405020304" pitchFamily="18" charset="0"/>
                <a:ea typeface="Times New Roman" panose="02020603050405020304" pitchFamily="18" charset="0"/>
              </a:rPr>
              <a:t>capital lease</a:t>
            </a:r>
            <a:r>
              <a:rPr lang="en-US" sz="1800" b="1" dirty="0">
                <a:solidFill>
                  <a:srgbClr val="000000"/>
                </a:solidFill>
                <a:effectLst/>
                <a:latin typeface="Times New Roman" panose="02020603050405020304" pitchFamily="18" charset="0"/>
                <a:ea typeface="Times New Roman" panose="02020603050405020304" pitchFamily="18" charset="0"/>
              </a:rPr>
              <a:t> and </a:t>
            </a:r>
            <a:r>
              <a:rPr lang="en-US" sz="1800" b="1" i="1" dirty="0">
                <a:solidFill>
                  <a:srgbClr val="000000"/>
                </a:solidFill>
                <a:effectLst/>
                <a:latin typeface="Times New Roman" panose="02020603050405020304" pitchFamily="18" charset="0"/>
                <a:ea typeface="Times New Roman" panose="02020603050405020304" pitchFamily="18" charset="0"/>
              </a:rPr>
              <a:t>operating lease</a:t>
            </a:r>
            <a:r>
              <a:rPr lang="en-US" sz="1800" b="1" dirty="0">
                <a:solidFill>
                  <a:srgbClr val="000000"/>
                </a:solidFill>
                <a:effectLst/>
                <a:latin typeface="Times New Roman" panose="02020603050405020304" pitchFamily="18" charset="0"/>
                <a:ea typeface="Times New Roman" panose="02020603050405020304" pitchFamily="18" charset="0"/>
              </a:rPr>
              <a:t>. In the case of the former, the lessee is treated as the owner of the equipment during the lease period. </a:t>
            </a:r>
          </a:p>
          <a:p>
            <a:r>
              <a:rPr lang="en-US" sz="1800" b="1" dirty="0">
                <a:solidFill>
                  <a:srgbClr val="000000"/>
                </a:solidFill>
                <a:effectLst/>
                <a:latin typeface="Times New Roman" panose="02020603050405020304" pitchFamily="18" charset="0"/>
                <a:ea typeface="Times New Roman" panose="02020603050405020304" pitchFamily="18" charset="0"/>
              </a:rPr>
              <a:t>That means that during this period, the lessee covers the cost of taxes, maintenance, insurance and other operational costs. The operation and maintenance is wholly financed by the lessee. </a:t>
            </a:r>
          </a:p>
          <a:p>
            <a:r>
              <a:rPr lang="en-US" sz="1800" b="1" dirty="0">
                <a:solidFill>
                  <a:srgbClr val="000000"/>
                </a:solidFill>
                <a:effectLst/>
                <a:latin typeface="Times New Roman" panose="02020603050405020304" pitchFamily="18" charset="0"/>
                <a:ea typeface="Times New Roman" panose="02020603050405020304" pitchFamily="18" charset="0"/>
              </a:rPr>
              <a:t>The reverse is the case of operating lease. In this lease deal, the lessor finances the maintenance and other operating costs of the equipment (insurances, taxes, </a:t>
            </a:r>
            <a:r>
              <a:rPr lang="en-US" sz="1800" b="1" dirty="0" err="1">
                <a:solidFill>
                  <a:srgbClr val="000000"/>
                </a:solidFill>
                <a:effectLst/>
                <a:latin typeface="Times New Roman" panose="02020603050405020304" pitchFamily="18" charset="0"/>
                <a:ea typeface="Times New Roman" panose="02020603050405020304" pitchFamily="18" charset="0"/>
              </a:rPr>
              <a:t>etc</a:t>
            </a:r>
            <a:r>
              <a:rPr lang="en-US" sz="1800" b="1" dirty="0">
                <a:solidFill>
                  <a:srgbClr val="000000"/>
                </a:solidFill>
                <a:effectLst/>
                <a:latin typeface="Times New Roman" panose="02020603050405020304" pitchFamily="18" charset="0"/>
                <a:ea typeface="Times New Roman" panose="02020603050405020304" pitchFamily="18" charset="0"/>
              </a:rPr>
              <a:t>). These two forms of leasing have pros and cons which must be considered before a deal is struck by the lessee and the lessor (Kendell, 2016).</a:t>
            </a:r>
            <a:endParaRPr lang="en-US" sz="1800" b="1" dirty="0">
              <a:effectLst/>
              <a:latin typeface="Times New Roman" panose="02020603050405020304" pitchFamily="18" charset="0"/>
              <a:ea typeface="Times New Roman" panose="02020603050405020304" pitchFamily="18" charset="0"/>
            </a:endParaRPr>
          </a:p>
          <a:p>
            <a:endParaRPr lang="en-US" sz="1800" dirty="0">
              <a:effectLst/>
              <a:latin typeface="Times New Roman" panose="02020603050405020304" pitchFamily="18" charset="0"/>
              <a:ea typeface="Times New Roman" panose="02020603050405020304" pitchFamily="18" charset="0"/>
            </a:endParaRPr>
          </a:p>
          <a:p>
            <a:endParaRPr lang="en-US" dirty="0"/>
          </a:p>
        </p:txBody>
      </p:sp>
      <p:sp>
        <p:nvSpPr>
          <p:cNvPr id="4" name="Footer Placeholder 3">
            <a:extLst>
              <a:ext uri="{FF2B5EF4-FFF2-40B4-BE49-F238E27FC236}">
                <a16:creationId xmlns:a16="http://schemas.microsoft.com/office/drawing/2014/main" id="{D577DAD1-C949-4953-A633-A466E0ECACA1}"/>
              </a:ext>
            </a:extLst>
          </p:cNvPr>
          <p:cNvSpPr>
            <a:spLocks noGrp="1"/>
          </p:cNvSpPr>
          <p:nvPr>
            <p:ph type="ftr" sz="quarter" idx="11"/>
          </p:nvPr>
        </p:nvSpPr>
        <p:spPr/>
        <p:txBody>
          <a:bodyPr/>
          <a:lstStyle/>
          <a:p>
            <a:r>
              <a:rPr lang="en-US"/>
              <a:t>ELAN CONFERENCE 11 FEBUARY 2021</a:t>
            </a:r>
          </a:p>
        </p:txBody>
      </p:sp>
      <p:sp>
        <p:nvSpPr>
          <p:cNvPr id="5" name="Slide Number Placeholder 4">
            <a:extLst>
              <a:ext uri="{FF2B5EF4-FFF2-40B4-BE49-F238E27FC236}">
                <a16:creationId xmlns:a16="http://schemas.microsoft.com/office/drawing/2014/main" id="{4425AB40-FF12-43E2-9F32-51CE20BD489A}"/>
              </a:ext>
            </a:extLst>
          </p:cNvPr>
          <p:cNvSpPr>
            <a:spLocks noGrp="1"/>
          </p:cNvSpPr>
          <p:nvPr>
            <p:ph type="sldNum" sz="quarter" idx="12"/>
          </p:nvPr>
        </p:nvSpPr>
        <p:spPr/>
        <p:txBody>
          <a:bodyPr/>
          <a:lstStyle/>
          <a:p>
            <a:fld id="{C742FD83-E31C-4928-9BBE-35C180F31D7E}" type="slidenum">
              <a:rPr lang="en-US" smtClean="0"/>
              <a:t>7</a:t>
            </a:fld>
            <a:endParaRPr lang="en-US"/>
          </a:p>
        </p:txBody>
      </p:sp>
    </p:spTree>
    <p:extLst>
      <p:ext uri="{BB962C8B-B14F-4D97-AF65-F5344CB8AC3E}">
        <p14:creationId xmlns:p14="http://schemas.microsoft.com/office/powerpoint/2010/main" val="21631129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F689A1-896A-499F-A885-B7D25B39A70E}"/>
              </a:ext>
            </a:extLst>
          </p:cNvPr>
          <p:cNvSpPr>
            <a:spLocks noGrp="1"/>
          </p:cNvSpPr>
          <p:nvPr>
            <p:ph type="title"/>
          </p:nvPr>
        </p:nvSpPr>
        <p:spPr/>
        <p:txBody>
          <a:bodyPr/>
          <a:lstStyle/>
          <a:p>
            <a:pPr algn="ctr"/>
            <a:r>
              <a:rPr lang="en-US" dirty="0"/>
              <a:t>3. State of the Nigerian Economy and Outlook for 2021</a:t>
            </a:r>
          </a:p>
        </p:txBody>
      </p:sp>
      <p:pic>
        <p:nvPicPr>
          <p:cNvPr id="4" name="Content Placeholder 3">
            <a:extLst>
              <a:ext uri="{FF2B5EF4-FFF2-40B4-BE49-F238E27FC236}">
                <a16:creationId xmlns:a16="http://schemas.microsoft.com/office/drawing/2014/main" id="{21FB222F-3195-4FD0-8781-0B524D3DCD9F}"/>
              </a:ext>
            </a:extLst>
          </p:cNvPr>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976875" y="2758108"/>
            <a:ext cx="9253552" cy="3364396"/>
          </a:xfrm>
          <a:prstGeom prst="rect">
            <a:avLst/>
          </a:prstGeom>
          <a:noFill/>
          <a:ln>
            <a:noFill/>
          </a:ln>
        </p:spPr>
      </p:pic>
      <p:sp>
        <p:nvSpPr>
          <p:cNvPr id="3" name="Footer Placeholder 2">
            <a:extLst>
              <a:ext uri="{FF2B5EF4-FFF2-40B4-BE49-F238E27FC236}">
                <a16:creationId xmlns:a16="http://schemas.microsoft.com/office/drawing/2014/main" id="{83B78B93-DCB0-46CD-904F-18E2C9ECA06F}"/>
              </a:ext>
            </a:extLst>
          </p:cNvPr>
          <p:cNvSpPr>
            <a:spLocks noGrp="1"/>
          </p:cNvSpPr>
          <p:nvPr>
            <p:ph type="ftr" sz="quarter" idx="11"/>
          </p:nvPr>
        </p:nvSpPr>
        <p:spPr/>
        <p:txBody>
          <a:bodyPr/>
          <a:lstStyle/>
          <a:p>
            <a:r>
              <a:rPr lang="en-US"/>
              <a:t>ELAN CONFERENCE 11 FEBUARY 2021</a:t>
            </a:r>
          </a:p>
        </p:txBody>
      </p:sp>
      <p:sp>
        <p:nvSpPr>
          <p:cNvPr id="5" name="Slide Number Placeholder 4">
            <a:extLst>
              <a:ext uri="{FF2B5EF4-FFF2-40B4-BE49-F238E27FC236}">
                <a16:creationId xmlns:a16="http://schemas.microsoft.com/office/drawing/2014/main" id="{B3242AA5-1BB9-445C-85F6-08EE12AF2BB2}"/>
              </a:ext>
            </a:extLst>
          </p:cNvPr>
          <p:cNvSpPr>
            <a:spLocks noGrp="1"/>
          </p:cNvSpPr>
          <p:nvPr>
            <p:ph type="sldNum" sz="quarter" idx="12"/>
          </p:nvPr>
        </p:nvSpPr>
        <p:spPr/>
        <p:txBody>
          <a:bodyPr/>
          <a:lstStyle/>
          <a:p>
            <a:fld id="{C742FD83-E31C-4928-9BBE-35C180F31D7E}" type="slidenum">
              <a:rPr lang="en-US" smtClean="0"/>
              <a:t>8</a:t>
            </a:fld>
            <a:endParaRPr lang="en-US"/>
          </a:p>
        </p:txBody>
      </p:sp>
    </p:spTree>
    <p:extLst>
      <p:ext uri="{BB962C8B-B14F-4D97-AF65-F5344CB8AC3E}">
        <p14:creationId xmlns:p14="http://schemas.microsoft.com/office/powerpoint/2010/main" val="36136592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CEDADD-F1D3-4A0B-89CA-397660D85D87}"/>
              </a:ext>
            </a:extLst>
          </p:cNvPr>
          <p:cNvSpPr>
            <a:spLocks noGrp="1"/>
          </p:cNvSpPr>
          <p:nvPr>
            <p:ph type="title"/>
          </p:nvPr>
        </p:nvSpPr>
        <p:spPr/>
        <p:txBody>
          <a:bodyPr/>
          <a:lstStyle/>
          <a:p>
            <a:endParaRPr lang="en-US"/>
          </a:p>
        </p:txBody>
      </p:sp>
      <p:pic>
        <p:nvPicPr>
          <p:cNvPr id="4" name="Content Placeholder 3">
            <a:extLst>
              <a:ext uri="{FF2B5EF4-FFF2-40B4-BE49-F238E27FC236}">
                <a16:creationId xmlns:a16="http://schemas.microsoft.com/office/drawing/2014/main" id="{DF55387F-EDA2-4DFB-B0B3-B75037DC75E9}"/>
              </a:ext>
            </a:extLst>
          </p:cNvPr>
          <p:cNvPicPr>
            <a:picLocks noGrp="1" noChangeAspect="1"/>
          </p:cNvPicPr>
          <p:nvPr>
            <p:ph idx="1"/>
          </p:nvPr>
        </p:nvPicPr>
        <p:blipFill>
          <a:blip r:embed="rId2"/>
          <a:stretch>
            <a:fillRect/>
          </a:stretch>
        </p:blipFill>
        <p:spPr>
          <a:xfrm>
            <a:off x="1987826" y="2477162"/>
            <a:ext cx="7814996" cy="3605586"/>
          </a:xfrm>
          <a:prstGeom prst="rect">
            <a:avLst/>
          </a:prstGeom>
        </p:spPr>
      </p:pic>
      <p:sp>
        <p:nvSpPr>
          <p:cNvPr id="3" name="Footer Placeholder 2">
            <a:extLst>
              <a:ext uri="{FF2B5EF4-FFF2-40B4-BE49-F238E27FC236}">
                <a16:creationId xmlns:a16="http://schemas.microsoft.com/office/drawing/2014/main" id="{00B72C80-3B49-458C-811F-59D760B7E795}"/>
              </a:ext>
            </a:extLst>
          </p:cNvPr>
          <p:cNvSpPr>
            <a:spLocks noGrp="1"/>
          </p:cNvSpPr>
          <p:nvPr>
            <p:ph type="ftr" sz="quarter" idx="11"/>
          </p:nvPr>
        </p:nvSpPr>
        <p:spPr/>
        <p:txBody>
          <a:bodyPr/>
          <a:lstStyle/>
          <a:p>
            <a:r>
              <a:rPr lang="en-US"/>
              <a:t>ELAN CONFERENCE 11 FEBUARY 2021</a:t>
            </a:r>
          </a:p>
        </p:txBody>
      </p:sp>
      <p:sp>
        <p:nvSpPr>
          <p:cNvPr id="5" name="Slide Number Placeholder 4">
            <a:extLst>
              <a:ext uri="{FF2B5EF4-FFF2-40B4-BE49-F238E27FC236}">
                <a16:creationId xmlns:a16="http://schemas.microsoft.com/office/drawing/2014/main" id="{12B1074F-FE17-4CD5-B782-7F2B20797E97}"/>
              </a:ext>
            </a:extLst>
          </p:cNvPr>
          <p:cNvSpPr>
            <a:spLocks noGrp="1"/>
          </p:cNvSpPr>
          <p:nvPr>
            <p:ph type="sldNum" sz="quarter" idx="12"/>
          </p:nvPr>
        </p:nvSpPr>
        <p:spPr/>
        <p:txBody>
          <a:bodyPr/>
          <a:lstStyle/>
          <a:p>
            <a:fld id="{C742FD83-E31C-4928-9BBE-35C180F31D7E}" type="slidenum">
              <a:rPr lang="en-US" smtClean="0"/>
              <a:t>9</a:t>
            </a:fld>
            <a:endParaRPr lang="en-US"/>
          </a:p>
        </p:txBody>
      </p:sp>
    </p:spTree>
    <p:extLst>
      <p:ext uri="{BB962C8B-B14F-4D97-AF65-F5344CB8AC3E}">
        <p14:creationId xmlns:p14="http://schemas.microsoft.com/office/powerpoint/2010/main" val="136577654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86</TotalTime>
  <Words>2815</Words>
  <Application>Microsoft Office PowerPoint</Application>
  <PresentationFormat>Widescreen</PresentationFormat>
  <Paragraphs>224</Paragraphs>
  <Slides>30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30</vt:i4>
      </vt:variant>
    </vt:vector>
  </HeadingPairs>
  <TitlesOfParts>
    <vt:vector size="36" baseType="lpstr">
      <vt:lpstr>Arial</vt:lpstr>
      <vt:lpstr>Calibri</vt:lpstr>
      <vt:lpstr>Calibri Light</vt:lpstr>
      <vt:lpstr>Cambria Math</vt:lpstr>
      <vt:lpstr>Times New Roman</vt:lpstr>
      <vt:lpstr>Office Theme</vt:lpstr>
      <vt:lpstr>2021 FEDERAL AND STATE GOVERNMENTS ECONOMIC AGENDA: IMPACT AND OPPORTUNITY FOR LEASING+</vt:lpstr>
      <vt:lpstr>Outline</vt:lpstr>
      <vt:lpstr>1. Introduction</vt:lpstr>
      <vt:lpstr>PowerPoint Presentation</vt:lpstr>
      <vt:lpstr>PowerPoint Presentation</vt:lpstr>
      <vt:lpstr>2. Concept of Leasing</vt:lpstr>
      <vt:lpstr>PowerPoint Presentation</vt:lpstr>
      <vt:lpstr>3. State of the Nigerian Economy and Outlook for 2021</vt:lpstr>
      <vt:lpstr>PowerPoint Presentation</vt:lpstr>
      <vt:lpstr>PowerPoint Presentation</vt:lpstr>
      <vt:lpstr>PowerPoint Presentation</vt:lpstr>
      <vt:lpstr>PowerPoint Presentation</vt:lpstr>
      <vt:lpstr>3.1 Overview of the Leasing Industry</vt:lpstr>
      <vt:lpstr>PowerPoint Presentation</vt:lpstr>
      <vt:lpstr>PowerPoint Presentation</vt:lpstr>
      <vt:lpstr>PowerPoint Presentation</vt:lpstr>
      <vt:lpstr>PowerPoint Presentation</vt:lpstr>
      <vt:lpstr>4. Empirics of the Leasing Sub-sector in Nigeria</vt:lpstr>
      <vt:lpstr>PowerPoint Presentation</vt:lpstr>
      <vt:lpstr>PowerPoint Presentation</vt:lpstr>
      <vt:lpstr>PowerPoint Presentation</vt:lpstr>
      <vt:lpstr>2021 Agenda in Nigeria And Opportunities</vt:lpstr>
      <vt:lpstr>PowerPoint Presentation</vt:lpstr>
      <vt:lpstr>PowerPoint Presentation</vt:lpstr>
      <vt:lpstr>PowerPoint Presentation</vt:lpstr>
      <vt:lpstr>5.1 Opportunities</vt:lpstr>
      <vt:lpstr>5.2 Challenges</vt:lpstr>
      <vt:lpstr>6. Conclusion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2021 FEDERAL AND STATE GOVERNMENTS ECONOMIC AGENDA:IMPACT AND OPPORTUNITY FOR LEASING+</dc:title>
  <dc:creator>Akpan Ekpo</dc:creator>
  <cp:lastModifiedBy>user</cp:lastModifiedBy>
  <cp:revision>13</cp:revision>
  <dcterms:created xsi:type="dcterms:W3CDTF">2021-02-08T02:45:21Z</dcterms:created>
  <dcterms:modified xsi:type="dcterms:W3CDTF">2021-02-10T11:45:54Z</dcterms:modified>
</cp:coreProperties>
</file>