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317" r:id="rId4"/>
    <p:sldId id="258" r:id="rId5"/>
    <p:sldId id="259" r:id="rId6"/>
    <p:sldId id="270" r:id="rId7"/>
    <p:sldId id="260" r:id="rId8"/>
    <p:sldId id="261" r:id="rId9"/>
    <p:sldId id="262" r:id="rId10"/>
    <p:sldId id="263" r:id="rId11"/>
    <p:sldId id="264" r:id="rId12"/>
    <p:sldId id="265" r:id="rId13"/>
    <p:sldId id="266" r:id="rId14"/>
    <p:sldId id="271" r:id="rId15"/>
    <p:sldId id="272" r:id="rId16"/>
    <p:sldId id="273" r:id="rId17"/>
    <p:sldId id="274" r:id="rId18"/>
    <p:sldId id="275" r:id="rId19"/>
    <p:sldId id="276" r:id="rId20"/>
    <p:sldId id="277" r:id="rId21"/>
    <p:sldId id="267" r:id="rId22"/>
    <p:sldId id="268" r:id="rId23"/>
    <p:sldId id="269" r:id="rId24"/>
    <p:sldId id="278" r:id="rId25"/>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2224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4065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3056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178171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13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06709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54551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34579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64349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972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29276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97755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9905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8347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4511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5" name="Date Placeholder 4"/>
          <p:cNvSpPr>
            <a:spLocks noGrp="1"/>
          </p:cNvSpPr>
          <p:nvPr>
            <p:ph type="dt" sz="half" idx="10"/>
          </p:nvPr>
        </p:nvSpPr>
        <p:spPr/>
        <p:txBody>
          <a:bodyPr/>
          <a:lstStyle/>
          <a:p>
            <a:fld id="{72345051-2045-45DA-935E-2E3CA1A69ADC}" type="datetimeFigureOut">
              <a:rPr lang="en-US" smtClean="0"/>
              <a:t>11/18/2020</a:t>
            </a:fld>
            <a:endParaRPr lang="en-US"/>
          </a:p>
        </p:txBody>
      </p:sp>
    </p:spTree>
    <p:extLst>
      <p:ext uri="{BB962C8B-B14F-4D97-AF65-F5344CB8AC3E}">
        <p14:creationId xmlns:p14="http://schemas.microsoft.com/office/powerpoint/2010/main" val="266272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345051-2045-45DA-935E-2E3CA1A69ADC}" type="datetimeFigureOut">
              <a:rPr lang="en-US" smtClean="0"/>
              <a:t>11/18/2020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11490567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5633-E38F-4C26-A38D-4B90FD57734C}"/>
              </a:ext>
            </a:extLst>
          </p:cNvPr>
          <p:cNvSpPr>
            <a:spLocks noGrp="1"/>
          </p:cNvSpPr>
          <p:nvPr>
            <p:ph type="ctrTitle"/>
          </p:nvPr>
        </p:nvSpPr>
        <p:spPr>
          <a:xfrm>
            <a:off x="1524000" y="929452"/>
            <a:ext cx="9144000" cy="2526738"/>
          </a:xfrm>
        </p:spPr>
        <p:txBody>
          <a:bodyPr>
            <a:normAutofit/>
          </a:bodyPr>
          <a:lstStyle/>
          <a:p>
            <a:pPr algn="ctr">
              <a:lnSpc>
                <a:spcPct val="90000"/>
              </a:lnSpc>
            </a:pPr>
            <a:endParaRPr lang="en-NG" sz="4200" dirty="0">
              <a:solidFill>
                <a:srgbClr val="FFFFFF"/>
              </a:solidFill>
              <a:latin typeface="Arial Black" panose="020B0A04020102020204" pitchFamily="34" charset="0"/>
            </a:endParaRPr>
          </a:p>
          <a:p>
            <a:pPr algn="ctr">
              <a:lnSpc>
                <a:spcPct val="90000"/>
              </a:lnSpc>
            </a:pPr>
            <a:r>
              <a:rPr lang="en-GB" sz="3600" dirty="0">
                <a:solidFill>
                  <a:schemeClr val="tx1">
                    <a:lumMod val="75000"/>
                    <a:lumOff val="25000"/>
                  </a:schemeClr>
                </a:solidFill>
                <a:latin typeface="Times New Roman" panose="02020603050405020304" pitchFamily="18" charset="0"/>
                <a:cs typeface="Times New Roman" panose="02020603050405020304" pitchFamily="18" charset="0"/>
              </a:rPr>
              <a:t>EQUIPMENT LEASING ASSOCIATION OF NIGERIA (ELAN)</a:t>
            </a:r>
            <a:br>
              <a:rPr lang="en-GB" sz="3600" dirty="0">
                <a:solidFill>
                  <a:schemeClr val="tx1">
                    <a:lumMod val="75000"/>
                    <a:lumOff val="25000"/>
                  </a:schemeClr>
                </a:solidFill>
                <a:latin typeface="Times New Roman" panose="02020603050405020304" pitchFamily="18" charset="0"/>
                <a:cs typeface="Times New Roman" panose="02020603050405020304" pitchFamily="18" charset="0"/>
              </a:rPr>
            </a:br>
            <a:endParaRPr lang="en-NG" sz="3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9C221C3-450C-410B-AF02-0292ADDD480F}"/>
              </a:ext>
            </a:extLst>
          </p:cNvPr>
          <p:cNvSpPr>
            <a:spLocks noGrp="1"/>
          </p:cNvSpPr>
          <p:nvPr>
            <p:ph type="subTitle" idx="1"/>
          </p:nvPr>
        </p:nvSpPr>
        <p:spPr>
          <a:xfrm>
            <a:off x="1524000" y="3695230"/>
            <a:ext cx="9144000" cy="1626541"/>
          </a:xfrm>
        </p:spPr>
        <p:txBody>
          <a:bodyPr>
            <a:normAutofit fontScale="85000" lnSpcReduction="10000"/>
          </a:bodyPr>
          <a:lstStyle/>
          <a:p>
            <a:pPr algn="ctr"/>
            <a:r>
              <a:rPr lang="en-GB" sz="3200" dirty="0">
                <a:solidFill>
                  <a:srgbClr val="00B0F0"/>
                </a:solidFill>
                <a:latin typeface="Times New Roman" panose="02020603050405020304" pitchFamily="18" charset="0"/>
                <a:cs typeface="Times New Roman" panose="02020603050405020304" pitchFamily="18" charset="0"/>
              </a:rPr>
              <a:t>WINNING THE DEAL IN A VOLATILE AND COMPETITIVE ENVIRONMENT:</a:t>
            </a:r>
          </a:p>
          <a:p>
            <a:pPr algn="ctr"/>
            <a:r>
              <a:rPr lang="en-GB" sz="3200" dirty="0">
                <a:solidFill>
                  <a:srgbClr val="00B0F0"/>
                </a:solidFill>
                <a:latin typeface="Times New Roman" panose="02020603050405020304" pitchFamily="18" charset="0"/>
                <a:cs typeface="Times New Roman" panose="02020603050405020304" pitchFamily="18" charset="0"/>
              </a:rPr>
              <a:t>KEY CONSIDERATIONS AND STRATEGIES FOR SUCCESS</a:t>
            </a:r>
            <a:endParaRPr lang="en-NG" sz="3200" dirty="0">
              <a:solidFill>
                <a:srgbClr val="00B0F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1C47AFE-8A8D-40F7-9462-20BB7E5A4576}"/>
              </a:ext>
            </a:extLst>
          </p:cNvPr>
          <p:cNvSpPr/>
          <p:nvPr/>
        </p:nvSpPr>
        <p:spPr>
          <a:xfrm>
            <a:off x="119270" y="6261653"/>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a:t>
            </a:r>
          </a:p>
        </p:txBody>
      </p:sp>
    </p:spTree>
    <p:extLst>
      <p:ext uri="{BB962C8B-B14F-4D97-AF65-F5344CB8AC3E}">
        <p14:creationId xmlns:p14="http://schemas.microsoft.com/office/powerpoint/2010/main" val="40797078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942E-3683-4DA4-B144-6895654D88DE}"/>
              </a:ext>
            </a:extLst>
          </p:cNvPr>
          <p:cNvSpPr>
            <a:spLocks noGrp="1"/>
          </p:cNvSpPr>
          <p:nvPr>
            <p:ph type="title"/>
          </p:nvPr>
        </p:nvSpPr>
        <p:spPr>
          <a:xfrm>
            <a:off x="3081131" y="723897"/>
            <a:ext cx="6828182" cy="785191"/>
          </a:xfrm>
        </p:spPr>
        <p:txBody>
          <a:bodyPr>
            <a:normAutofit/>
          </a:bodyPr>
          <a:lstStyle/>
          <a:p>
            <a:r>
              <a:rPr lang="en-GB" dirty="0">
                <a:latin typeface="Times New Roman" panose="02020603050405020304" pitchFamily="18" charset="0"/>
                <a:cs typeface="Times New Roman" panose="02020603050405020304" pitchFamily="18" charset="0"/>
              </a:rPr>
              <a:t>Modular and flexible pricing </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F0035A-8B96-4AB1-8CAA-0BEB923FAF44}"/>
              </a:ext>
            </a:extLst>
          </p:cNvPr>
          <p:cNvSpPr>
            <a:spLocks noGrp="1"/>
          </p:cNvSpPr>
          <p:nvPr>
            <p:ph idx="1"/>
          </p:nvPr>
        </p:nvSpPr>
        <p:spPr>
          <a:xfrm>
            <a:off x="785192" y="1441173"/>
            <a:ext cx="10601739" cy="3975653"/>
          </a:xfrm>
        </p:spPr>
        <p:txBody>
          <a:bodyPr>
            <a:normAutofit/>
          </a:bodyPr>
          <a:lstStyle/>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Customers should have choices and feel in control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Consider having low, medium and high price points for some products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Assets used in swamp environment should be priced higher than the one used on land </a:t>
            </a:r>
          </a:p>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Asset less used should be priced lower than ones used more</a:t>
            </a:r>
            <a:endParaRPr lang="en-NG"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300" dirty="0">
              <a:latin typeface="Calibri" panose="020F0502020204030204" pitchFamily="34" charset="0"/>
              <a:cs typeface="Times New Roman" panose="02020603050405020304" pitchFamily="18" charset="0"/>
            </a:endParaRPr>
          </a:p>
          <a:p>
            <a:pPr marL="0" indent="0">
              <a:buNone/>
            </a:pPr>
            <a:endParaRPr lang="en-NG" dirty="0"/>
          </a:p>
        </p:txBody>
      </p:sp>
      <p:sp>
        <p:nvSpPr>
          <p:cNvPr id="4" name="Oval 3">
            <a:extLst>
              <a:ext uri="{FF2B5EF4-FFF2-40B4-BE49-F238E27FC236}">
                <a16:creationId xmlns:a16="http://schemas.microsoft.com/office/drawing/2014/main" id="{8C218818-9335-448D-83F5-F0C75B826580}"/>
              </a:ext>
            </a:extLst>
          </p:cNvPr>
          <p:cNvSpPr/>
          <p:nvPr/>
        </p:nvSpPr>
        <p:spPr>
          <a:xfrm>
            <a:off x="119270" y="6261653"/>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9</a:t>
            </a:r>
          </a:p>
        </p:txBody>
      </p:sp>
    </p:spTree>
    <p:extLst>
      <p:ext uri="{BB962C8B-B14F-4D97-AF65-F5344CB8AC3E}">
        <p14:creationId xmlns:p14="http://schemas.microsoft.com/office/powerpoint/2010/main" val="623511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9506-D94B-4F0C-91B9-9BC36F61B39D}"/>
              </a:ext>
            </a:extLst>
          </p:cNvPr>
          <p:cNvSpPr>
            <a:spLocks noGrp="1"/>
          </p:cNvSpPr>
          <p:nvPr>
            <p:ph type="title"/>
          </p:nvPr>
        </p:nvSpPr>
        <p:spPr>
          <a:xfrm>
            <a:off x="2704913" y="887892"/>
            <a:ext cx="8596668" cy="901148"/>
          </a:xfrm>
        </p:spPr>
        <p:txBody>
          <a:bodyPr/>
          <a:lstStyle/>
          <a:p>
            <a:r>
              <a:rPr lang="en-GB" dirty="0">
                <a:latin typeface="Times New Roman" panose="02020603050405020304" pitchFamily="18" charset="0"/>
                <a:cs typeface="Times New Roman" panose="02020603050405020304" pitchFamily="18" charset="0"/>
              </a:rPr>
              <a:t>Emerging Market Penetration </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C436A50-1435-459B-8C34-3A0F4A4F0A92}"/>
              </a:ext>
            </a:extLst>
          </p:cNvPr>
          <p:cNvSpPr>
            <a:spLocks noGrp="1"/>
          </p:cNvSpPr>
          <p:nvPr>
            <p:ph idx="1"/>
          </p:nvPr>
        </p:nvSpPr>
        <p:spPr>
          <a:xfrm>
            <a:off x="838200" y="1510747"/>
            <a:ext cx="10515600" cy="4422913"/>
          </a:xfrm>
        </p:spPr>
        <p:txBody>
          <a:bodyPr>
            <a:normAutofit/>
          </a:bodyPr>
          <a:lstStyle/>
          <a:p>
            <a:pPr marL="0" indent="0" algn="just">
              <a:buNone/>
            </a:pPr>
            <a:r>
              <a:rPr lang="en-GB" sz="2800" cap="none" dirty="0">
                <a:latin typeface="Times New Roman" panose="02020603050405020304" pitchFamily="18" charset="0"/>
                <a:cs typeface="Times New Roman" panose="02020603050405020304" pitchFamily="18" charset="0"/>
              </a:rPr>
              <a:t>You must plan and be ready to get first mover advantage</a:t>
            </a:r>
          </a:p>
          <a:p>
            <a:pPr algn="just">
              <a:buFontTx/>
              <a:buChar char="-"/>
            </a:pPr>
            <a:r>
              <a:rPr lang="en-GB" sz="2800" dirty="0">
                <a:latin typeface="Times New Roman" panose="02020603050405020304" pitchFamily="18" charset="0"/>
                <a:cs typeface="Times New Roman" panose="02020603050405020304" pitchFamily="18" charset="0"/>
              </a:rPr>
              <a:t>Introduction of electric cars in array of lease products</a:t>
            </a:r>
          </a:p>
          <a:p>
            <a:pPr algn="just">
              <a:buFontTx/>
              <a:buChar char="-"/>
            </a:pPr>
            <a:r>
              <a:rPr lang="en-GB" sz="2800" dirty="0">
                <a:latin typeface="Times New Roman" panose="02020603050405020304" pitchFamily="18" charset="0"/>
                <a:cs typeface="Times New Roman" panose="02020603050405020304" pitchFamily="18" charset="0"/>
              </a:rPr>
              <a:t>Due to insecurity consider armoured vehicles &amp; trucks </a:t>
            </a:r>
          </a:p>
          <a:p>
            <a:pPr algn="just">
              <a:buFontTx/>
              <a:buChar char="-"/>
            </a:pPr>
            <a:r>
              <a:rPr lang="en-GB" sz="2800" dirty="0">
                <a:latin typeface="Times New Roman" panose="02020603050405020304" pitchFamily="18" charset="0"/>
                <a:cs typeface="Times New Roman" panose="02020603050405020304" pitchFamily="18" charset="0"/>
              </a:rPr>
              <a:t>COVID 19 poses a challenge </a:t>
            </a:r>
          </a:p>
          <a:p>
            <a:pPr algn="just">
              <a:buFontTx/>
              <a:buChar char="-"/>
            </a:pPr>
            <a:r>
              <a:rPr lang="en-GB" sz="2800" dirty="0">
                <a:latin typeface="Times New Roman" panose="02020603050405020304" pitchFamily="18" charset="0"/>
                <a:cs typeface="Times New Roman" panose="02020603050405020304" pitchFamily="18" charset="0"/>
              </a:rPr>
              <a:t>You must innovate or perish </a:t>
            </a:r>
          </a:p>
          <a:p>
            <a:pPr algn="just">
              <a:buFontTx/>
              <a:buChar char="-"/>
            </a:pPr>
            <a:r>
              <a:rPr lang="en-GB" sz="2800" dirty="0">
                <a:latin typeface="Times New Roman" panose="02020603050405020304" pitchFamily="18" charset="0"/>
                <a:cs typeface="Times New Roman" panose="02020603050405020304" pitchFamily="18" charset="0"/>
              </a:rPr>
              <a:t>Business leaders must note that living for the short term put long term success at risk </a:t>
            </a:r>
          </a:p>
          <a:p>
            <a:pPr algn="just">
              <a:buFontTx/>
              <a:buChar char="-"/>
            </a:pPr>
            <a:r>
              <a:rPr lang="en-GB" sz="2800" dirty="0">
                <a:latin typeface="Times New Roman" panose="02020603050405020304" pitchFamily="18" charset="0"/>
                <a:cs typeface="Times New Roman" panose="02020603050405020304" pitchFamily="18" charset="0"/>
              </a:rPr>
              <a:t>Should predict and prepare for change on a continuous basis</a:t>
            </a:r>
          </a:p>
          <a:p>
            <a:pPr algn="just">
              <a:buFontTx/>
              <a:buChar char="-"/>
            </a:pPr>
            <a:endParaRPr lang="en-GB" sz="2800" dirty="0">
              <a:latin typeface="Times New Roman" panose="02020603050405020304" pitchFamily="18" charset="0"/>
              <a:cs typeface="Times New Roman" panose="02020603050405020304" pitchFamily="18" charset="0"/>
            </a:endParaRPr>
          </a:p>
          <a:p>
            <a:pPr marL="0" indent="0" algn="just">
              <a:buNone/>
            </a:pPr>
            <a:endParaRPr lang="en-GB" cap="none"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cap="none"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NG" cap="none"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D2E49BFF-06F0-4FA7-AC91-418229148841}"/>
              </a:ext>
            </a:extLst>
          </p:cNvPr>
          <p:cNvSpPr/>
          <p:nvPr/>
        </p:nvSpPr>
        <p:spPr>
          <a:xfrm>
            <a:off x="119270" y="6261653"/>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10</a:t>
            </a:r>
          </a:p>
        </p:txBody>
      </p:sp>
    </p:spTree>
    <p:extLst>
      <p:ext uri="{BB962C8B-B14F-4D97-AF65-F5344CB8AC3E}">
        <p14:creationId xmlns:p14="http://schemas.microsoft.com/office/powerpoint/2010/main" val="284406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533F-C7D1-4668-BDFD-69804D14DFFC}"/>
              </a:ext>
            </a:extLst>
          </p:cNvPr>
          <p:cNvSpPr>
            <a:spLocks noGrp="1"/>
          </p:cNvSpPr>
          <p:nvPr>
            <p:ph type="title"/>
          </p:nvPr>
        </p:nvSpPr>
        <p:spPr>
          <a:xfrm>
            <a:off x="2526011" y="877953"/>
            <a:ext cx="8596668" cy="1080052"/>
          </a:xfrm>
        </p:spPr>
        <p:txBody>
          <a:bodyPr/>
          <a:lstStyle/>
          <a:p>
            <a:r>
              <a:rPr lang="en-GB" dirty="0">
                <a:latin typeface="Times New Roman" panose="02020603050405020304" pitchFamily="18" charset="0"/>
                <a:cs typeface="Times New Roman" panose="02020603050405020304" pitchFamily="18" charset="0"/>
              </a:rPr>
              <a:t>Good Customer Service &amp; Flexibility </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3E6702-AB52-47A5-B1B5-4EA4C1E75415}"/>
              </a:ext>
            </a:extLst>
          </p:cNvPr>
          <p:cNvSpPr>
            <a:spLocks noGrp="1"/>
          </p:cNvSpPr>
          <p:nvPr>
            <p:ph idx="1"/>
          </p:nvPr>
        </p:nvSpPr>
        <p:spPr>
          <a:xfrm>
            <a:off x="838200" y="1470991"/>
            <a:ext cx="10515600" cy="3902765"/>
          </a:xfrm>
        </p:spPr>
        <p:txBody>
          <a:bodyPr>
            <a:normAutofit/>
          </a:bodyPr>
          <a:lstStyle/>
          <a:p>
            <a:pPr algn="just"/>
            <a:r>
              <a:rPr lang="en-GB" sz="2800" dirty="0">
                <a:latin typeface="Times New Roman" panose="02020603050405020304" pitchFamily="18" charset="0"/>
                <a:cs typeface="Times New Roman" panose="02020603050405020304" pitchFamily="18" charset="0"/>
              </a:rPr>
              <a:t>This is the game changer</a:t>
            </a:r>
          </a:p>
          <a:p>
            <a:pPr algn="just"/>
            <a:r>
              <a:rPr lang="en-GB" sz="2800" dirty="0">
                <a:latin typeface="Times New Roman" panose="02020603050405020304" pitchFamily="18" charset="0"/>
                <a:cs typeface="Times New Roman" panose="02020603050405020304" pitchFamily="18" charset="0"/>
              </a:rPr>
              <a:t>Should never have a one size fit all solution to clients </a:t>
            </a:r>
          </a:p>
          <a:p>
            <a:pPr algn="just"/>
            <a:r>
              <a:rPr lang="en-GB" sz="2800" dirty="0">
                <a:latin typeface="Times New Roman" panose="02020603050405020304" pitchFamily="18" charset="0"/>
                <a:cs typeface="Times New Roman" panose="02020603050405020304" pitchFamily="18" charset="0"/>
              </a:rPr>
              <a:t>Should not charge same price to different clients except they have same costs </a:t>
            </a:r>
          </a:p>
          <a:p>
            <a:pPr algn="just"/>
            <a:r>
              <a:rPr lang="en-GB" sz="2800" dirty="0">
                <a:latin typeface="Times New Roman" panose="02020603050405020304" pitchFamily="18" charset="0"/>
                <a:cs typeface="Times New Roman" panose="02020603050405020304" pitchFamily="18" charset="0"/>
              </a:rPr>
              <a:t>Be proactive in maintenance of assets/equipment </a:t>
            </a:r>
          </a:p>
          <a:p>
            <a:pPr marL="0" indent="0" algn="just">
              <a:buNone/>
            </a:pPr>
            <a:r>
              <a:rPr lang="en-GB" sz="2800" dirty="0">
                <a:latin typeface="Times New Roman" panose="02020603050405020304" pitchFamily="18" charset="0"/>
                <a:cs typeface="Times New Roman" panose="02020603050405020304" pitchFamily="18" charset="0"/>
              </a:rPr>
              <a:t>         - Preventive and not Breakdown maintenance </a:t>
            </a:r>
          </a:p>
        </p:txBody>
      </p:sp>
      <p:sp>
        <p:nvSpPr>
          <p:cNvPr id="4" name="Oval 3">
            <a:extLst>
              <a:ext uri="{FF2B5EF4-FFF2-40B4-BE49-F238E27FC236}">
                <a16:creationId xmlns:a16="http://schemas.microsoft.com/office/drawing/2014/main" id="{102D8905-D461-410D-BD2A-4B4D34DC291F}"/>
              </a:ext>
            </a:extLst>
          </p:cNvPr>
          <p:cNvSpPr/>
          <p:nvPr/>
        </p:nvSpPr>
        <p:spPr>
          <a:xfrm>
            <a:off x="163812" y="6248400"/>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11</a:t>
            </a:r>
          </a:p>
        </p:txBody>
      </p:sp>
    </p:spTree>
    <p:extLst>
      <p:ext uri="{BB962C8B-B14F-4D97-AF65-F5344CB8AC3E}">
        <p14:creationId xmlns:p14="http://schemas.microsoft.com/office/powerpoint/2010/main" val="4063679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EC3D-9781-4F87-923E-5650863AD708}"/>
              </a:ext>
            </a:extLst>
          </p:cNvPr>
          <p:cNvSpPr>
            <a:spLocks noGrp="1"/>
          </p:cNvSpPr>
          <p:nvPr>
            <p:ph type="title"/>
          </p:nvPr>
        </p:nvSpPr>
        <p:spPr>
          <a:xfrm>
            <a:off x="2166732" y="914399"/>
            <a:ext cx="8596668" cy="914401"/>
          </a:xfrm>
        </p:spPr>
        <p:txBody>
          <a:bodyPr/>
          <a:lstStyle/>
          <a:p>
            <a:r>
              <a:rPr lang="en-GB" dirty="0">
                <a:latin typeface="Times New Roman" panose="02020603050405020304" pitchFamily="18" charset="0"/>
                <a:cs typeface="Times New Roman" panose="02020603050405020304" pitchFamily="18" charset="0"/>
              </a:rPr>
              <a:t>Huge Cash Outlay/Access to Cheap Fund</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A0F483-1F2B-495A-BFE4-066CC43099D0}"/>
              </a:ext>
            </a:extLst>
          </p:cNvPr>
          <p:cNvSpPr>
            <a:spLocks noGrp="1"/>
          </p:cNvSpPr>
          <p:nvPr>
            <p:ph idx="1"/>
          </p:nvPr>
        </p:nvSpPr>
        <p:spPr>
          <a:xfrm>
            <a:off x="685801" y="1591454"/>
            <a:ext cx="10667999" cy="3331729"/>
          </a:xfrm>
        </p:spPr>
        <p:txBody>
          <a:bodyPr>
            <a:normAutofit/>
          </a:bodyPr>
          <a:lstStyle/>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Never continuously use overdraft to run business except on few occasions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Develop a strategic policy to fund operations and not a reactive one </a:t>
            </a:r>
          </a:p>
          <a:p>
            <a:pPr algn="just"/>
            <a:r>
              <a:rPr lang="en-US" sz="2800" dirty="0">
                <a:latin typeface="Times New Roman" panose="02020603050405020304" pitchFamily="18" charset="0"/>
                <a:cs typeface="Times New Roman" panose="02020603050405020304" pitchFamily="18" charset="0"/>
              </a:rPr>
              <a:t>Consider partnerships/ alliance relationship where possible </a:t>
            </a:r>
            <a:endParaRPr lang="en-NG" sz="28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BF200749-6FF9-405E-B885-303D1DBB9560}"/>
              </a:ext>
            </a:extLst>
          </p:cNvPr>
          <p:cNvSpPr/>
          <p:nvPr/>
        </p:nvSpPr>
        <p:spPr>
          <a:xfrm>
            <a:off x="163812" y="6248400"/>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12</a:t>
            </a:r>
          </a:p>
        </p:txBody>
      </p:sp>
    </p:spTree>
    <p:extLst>
      <p:ext uri="{BB962C8B-B14F-4D97-AF65-F5344CB8AC3E}">
        <p14:creationId xmlns:p14="http://schemas.microsoft.com/office/powerpoint/2010/main" val="3862043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550E-647A-4465-AFCB-3180A0DB163A}"/>
              </a:ext>
            </a:extLst>
          </p:cNvPr>
          <p:cNvSpPr>
            <a:spLocks noGrp="1"/>
          </p:cNvSpPr>
          <p:nvPr>
            <p:ph type="title"/>
          </p:nvPr>
        </p:nvSpPr>
        <p:spPr>
          <a:xfrm>
            <a:off x="1797666" y="965091"/>
            <a:ext cx="8596668" cy="1022101"/>
          </a:xfrm>
        </p:spPr>
        <p:txBody>
          <a:bodyPr/>
          <a:lstStyle/>
          <a:p>
            <a:r>
              <a:rPr lang="en-US" dirty="0"/>
              <a:t>Highly Trained &amp; Motivated Workforce </a:t>
            </a:r>
          </a:p>
        </p:txBody>
      </p:sp>
      <p:sp>
        <p:nvSpPr>
          <p:cNvPr id="3" name="Content Placeholder 2">
            <a:extLst>
              <a:ext uri="{FF2B5EF4-FFF2-40B4-BE49-F238E27FC236}">
                <a16:creationId xmlns:a16="http://schemas.microsoft.com/office/drawing/2014/main" id="{96FFF0CA-AB1C-41E3-946D-932DEF35B2CA}"/>
              </a:ext>
            </a:extLst>
          </p:cNvPr>
          <p:cNvSpPr>
            <a:spLocks noGrp="1"/>
          </p:cNvSpPr>
          <p:nvPr>
            <p:ph idx="1"/>
          </p:nvPr>
        </p:nvSpPr>
        <p:spPr>
          <a:xfrm>
            <a:off x="677334" y="1643754"/>
            <a:ext cx="8596668" cy="3880773"/>
          </a:xfrm>
        </p:spPr>
        <p:txBody>
          <a:bodyPr/>
          <a:lstStyle/>
          <a:p>
            <a:r>
              <a:rPr lang="en-US" sz="2800" dirty="0"/>
              <a:t>Time honoured factor of production must be nurtured &amp; cherished by all CEO’s </a:t>
            </a:r>
          </a:p>
          <a:p>
            <a:r>
              <a:rPr lang="en-US" sz="2800" dirty="0"/>
              <a:t>Employ people who will tell you what to do </a:t>
            </a:r>
          </a:p>
          <a:p>
            <a:r>
              <a:rPr lang="en-US" sz="2800" dirty="0"/>
              <a:t>Expect results and not reports</a:t>
            </a:r>
          </a:p>
          <a:p>
            <a:r>
              <a:rPr lang="en-US" sz="2800" dirty="0"/>
              <a:t>Train, retrain and train workforce </a:t>
            </a:r>
          </a:p>
          <a:p>
            <a:r>
              <a:rPr lang="en-US" sz="2800" dirty="0"/>
              <a:t>Company values and policies must be lived by the business leaders </a:t>
            </a:r>
          </a:p>
        </p:txBody>
      </p:sp>
      <p:sp>
        <p:nvSpPr>
          <p:cNvPr id="4" name="Oval 3">
            <a:extLst>
              <a:ext uri="{FF2B5EF4-FFF2-40B4-BE49-F238E27FC236}">
                <a16:creationId xmlns:a16="http://schemas.microsoft.com/office/drawing/2014/main" id="{2E8176CE-5B0B-465C-B286-417D4BFD4AF6}"/>
              </a:ext>
            </a:extLst>
          </p:cNvPr>
          <p:cNvSpPr/>
          <p:nvPr/>
        </p:nvSpPr>
        <p:spPr>
          <a:xfrm>
            <a:off x="163812" y="6248400"/>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13</a:t>
            </a:r>
          </a:p>
        </p:txBody>
      </p:sp>
    </p:spTree>
    <p:extLst>
      <p:ext uri="{BB962C8B-B14F-4D97-AF65-F5344CB8AC3E}">
        <p14:creationId xmlns:p14="http://schemas.microsoft.com/office/powerpoint/2010/main" val="33063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BE25-ECB5-473E-8840-F574493FBAB8}"/>
              </a:ext>
            </a:extLst>
          </p:cNvPr>
          <p:cNvSpPr>
            <a:spLocks noGrp="1"/>
          </p:cNvSpPr>
          <p:nvPr>
            <p:ph type="title"/>
          </p:nvPr>
        </p:nvSpPr>
        <p:spPr>
          <a:xfrm>
            <a:off x="2917998" y="816637"/>
            <a:ext cx="8596668" cy="940904"/>
          </a:xfrm>
        </p:spPr>
        <p:txBody>
          <a:bodyPr/>
          <a:lstStyle/>
          <a:p>
            <a:r>
              <a:rPr lang="en-US" dirty="0"/>
              <a:t>Security Planning </a:t>
            </a:r>
          </a:p>
        </p:txBody>
      </p:sp>
      <p:sp>
        <p:nvSpPr>
          <p:cNvPr id="3" name="Content Placeholder 2">
            <a:extLst>
              <a:ext uri="{FF2B5EF4-FFF2-40B4-BE49-F238E27FC236}">
                <a16:creationId xmlns:a16="http://schemas.microsoft.com/office/drawing/2014/main" id="{5D13CD32-FD2F-4431-A76E-D0EE2EE4731D}"/>
              </a:ext>
            </a:extLst>
          </p:cNvPr>
          <p:cNvSpPr>
            <a:spLocks noGrp="1"/>
          </p:cNvSpPr>
          <p:nvPr>
            <p:ph idx="1"/>
          </p:nvPr>
        </p:nvSpPr>
        <p:spPr>
          <a:xfrm>
            <a:off x="677334" y="1550505"/>
            <a:ext cx="8596668" cy="4490858"/>
          </a:xfrm>
        </p:spPr>
        <p:txBody>
          <a:bodyPr>
            <a:normAutofit/>
          </a:bodyPr>
          <a:lstStyle/>
          <a:p>
            <a:r>
              <a:rPr lang="en-US" sz="2800" dirty="0"/>
              <a:t>Now a factor of production that can mar any business </a:t>
            </a:r>
          </a:p>
          <a:p>
            <a:r>
              <a:rPr lang="en-US" sz="2800" dirty="0"/>
              <a:t>Must be incorporated in all business plans </a:t>
            </a:r>
          </a:p>
          <a:p>
            <a:r>
              <a:rPr lang="en-US" sz="2800" dirty="0"/>
              <a:t>Partner with host environment </a:t>
            </a:r>
          </a:p>
          <a:p>
            <a:r>
              <a:rPr lang="en-US" sz="2800" dirty="0"/>
              <a:t>Take CSR very seriously </a:t>
            </a:r>
          </a:p>
          <a:p>
            <a:pPr marL="1719263" indent="-1719263">
              <a:buNone/>
            </a:pPr>
            <a:r>
              <a:rPr lang="en-US" sz="2800" dirty="0"/>
              <a:t>             - Don’t use turbine in a community without electricity without extending to them</a:t>
            </a:r>
          </a:p>
        </p:txBody>
      </p:sp>
      <p:sp>
        <p:nvSpPr>
          <p:cNvPr id="4" name="Oval 3">
            <a:extLst>
              <a:ext uri="{FF2B5EF4-FFF2-40B4-BE49-F238E27FC236}">
                <a16:creationId xmlns:a16="http://schemas.microsoft.com/office/drawing/2014/main" id="{F5342804-BCDA-46AB-855E-177DA6FA428E}"/>
              </a:ext>
            </a:extLst>
          </p:cNvPr>
          <p:cNvSpPr/>
          <p:nvPr/>
        </p:nvSpPr>
        <p:spPr>
          <a:xfrm>
            <a:off x="163812" y="6208644"/>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14</a:t>
            </a:r>
          </a:p>
        </p:txBody>
      </p:sp>
    </p:spTree>
    <p:extLst>
      <p:ext uri="{BB962C8B-B14F-4D97-AF65-F5344CB8AC3E}">
        <p14:creationId xmlns:p14="http://schemas.microsoft.com/office/powerpoint/2010/main" val="98907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9BD5-9265-48EF-94D0-921CF5211DA6}"/>
              </a:ext>
            </a:extLst>
          </p:cNvPr>
          <p:cNvSpPr>
            <a:spLocks noGrp="1"/>
          </p:cNvSpPr>
          <p:nvPr>
            <p:ph type="title"/>
          </p:nvPr>
        </p:nvSpPr>
        <p:spPr>
          <a:xfrm>
            <a:off x="3162117" y="728870"/>
            <a:ext cx="8596668" cy="960783"/>
          </a:xfrm>
        </p:spPr>
        <p:txBody>
          <a:bodyPr/>
          <a:lstStyle/>
          <a:p>
            <a:r>
              <a:rPr lang="en-US" dirty="0"/>
              <a:t>Create Niche Market</a:t>
            </a:r>
          </a:p>
        </p:txBody>
      </p:sp>
      <p:sp>
        <p:nvSpPr>
          <p:cNvPr id="3" name="Content Placeholder 2">
            <a:extLst>
              <a:ext uri="{FF2B5EF4-FFF2-40B4-BE49-F238E27FC236}">
                <a16:creationId xmlns:a16="http://schemas.microsoft.com/office/drawing/2014/main" id="{2500276C-683B-4414-B7F7-20FFCB2370BF}"/>
              </a:ext>
            </a:extLst>
          </p:cNvPr>
          <p:cNvSpPr>
            <a:spLocks noGrp="1"/>
          </p:cNvSpPr>
          <p:nvPr>
            <p:ph idx="1"/>
          </p:nvPr>
        </p:nvSpPr>
        <p:spPr>
          <a:xfrm>
            <a:off x="707151" y="1421296"/>
            <a:ext cx="8596668" cy="4470979"/>
          </a:xfrm>
        </p:spPr>
        <p:txBody>
          <a:bodyPr>
            <a:normAutofit/>
          </a:bodyPr>
          <a:lstStyle/>
          <a:p>
            <a:r>
              <a:rPr lang="en-US" sz="2800" dirty="0"/>
              <a:t>You cannot be all things to all men </a:t>
            </a:r>
          </a:p>
          <a:p>
            <a:r>
              <a:rPr lang="en-US" sz="2800" dirty="0"/>
              <a:t>Identify the market segment you have competitive advantage and play there</a:t>
            </a:r>
          </a:p>
          <a:p>
            <a:r>
              <a:rPr lang="en-US" sz="2800" dirty="0"/>
              <a:t>Decide on segment descriptions and be close enough to them </a:t>
            </a:r>
          </a:p>
          <a:p>
            <a:r>
              <a:rPr lang="en-US" sz="2800" dirty="0"/>
              <a:t>Cater for your market &amp; serve then in the way to reward your company </a:t>
            </a:r>
          </a:p>
        </p:txBody>
      </p:sp>
      <p:sp>
        <p:nvSpPr>
          <p:cNvPr id="4" name="Oval 3">
            <a:extLst>
              <a:ext uri="{FF2B5EF4-FFF2-40B4-BE49-F238E27FC236}">
                <a16:creationId xmlns:a16="http://schemas.microsoft.com/office/drawing/2014/main" id="{804FDDB5-A779-4F3B-AE15-62559079A391}"/>
              </a:ext>
            </a:extLst>
          </p:cNvPr>
          <p:cNvSpPr/>
          <p:nvPr/>
        </p:nvSpPr>
        <p:spPr>
          <a:xfrm>
            <a:off x="163812" y="6248400"/>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15</a:t>
            </a:r>
          </a:p>
        </p:txBody>
      </p:sp>
    </p:spTree>
    <p:extLst>
      <p:ext uri="{BB962C8B-B14F-4D97-AF65-F5344CB8AC3E}">
        <p14:creationId xmlns:p14="http://schemas.microsoft.com/office/powerpoint/2010/main" val="386335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BFC0-85DB-4A85-B4D8-72EF015B306E}"/>
              </a:ext>
            </a:extLst>
          </p:cNvPr>
          <p:cNvSpPr>
            <a:spLocks noGrp="1"/>
          </p:cNvSpPr>
          <p:nvPr>
            <p:ph type="title"/>
          </p:nvPr>
        </p:nvSpPr>
        <p:spPr>
          <a:xfrm>
            <a:off x="2178143" y="1084937"/>
            <a:ext cx="8596668" cy="825005"/>
          </a:xfrm>
        </p:spPr>
        <p:txBody>
          <a:bodyPr/>
          <a:lstStyle/>
          <a:p>
            <a:r>
              <a:rPr lang="en-US" dirty="0"/>
              <a:t>Financial Rewards aligned with Result</a:t>
            </a:r>
          </a:p>
        </p:txBody>
      </p:sp>
      <p:sp>
        <p:nvSpPr>
          <p:cNvPr id="3" name="Content Placeholder 2">
            <a:extLst>
              <a:ext uri="{FF2B5EF4-FFF2-40B4-BE49-F238E27FC236}">
                <a16:creationId xmlns:a16="http://schemas.microsoft.com/office/drawing/2014/main" id="{EA89409D-7AEB-4164-B183-E47D58D82ECE}"/>
              </a:ext>
            </a:extLst>
          </p:cNvPr>
          <p:cNvSpPr>
            <a:spLocks noGrp="1"/>
          </p:cNvSpPr>
          <p:nvPr>
            <p:ph idx="1"/>
          </p:nvPr>
        </p:nvSpPr>
        <p:spPr>
          <a:xfrm>
            <a:off x="677334" y="1779105"/>
            <a:ext cx="8596668" cy="4262258"/>
          </a:xfrm>
        </p:spPr>
        <p:txBody>
          <a:bodyPr>
            <a:normAutofit/>
          </a:bodyPr>
          <a:lstStyle/>
          <a:p>
            <a:r>
              <a:rPr lang="en-US" sz="2800" dirty="0"/>
              <a:t>Deliver cult followership for employees by designing rewards based on results </a:t>
            </a:r>
          </a:p>
          <a:p>
            <a:r>
              <a:rPr lang="en-US" sz="2800" dirty="0"/>
              <a:t>Percentage of profit for jobs closed </a:t>
            </a:r>
          </a:p>
          <a:p>
            <a:r>
              <a:rPr lang="en-US" sz="2800" dirty="0"/>
              <a:t>Stock options</a:t>
            </a:r>
          </a:p>
          <a:p>
            <a:r>
              <a:rPr lang="en-US" sz="2800" dirty="0"/>
              <a:t>Overseas training/vacations  </a:t>
            </a:r>
          </a:p>
        </p:txBody>
      </p:sp>
      <p:sp>
        <p:nvSpPr>
          <p:cNvPr id="4" name="Oval 3">
            <a:extLst>
              <a:ext uri="{FF2B5EF4-FFF2-40B4-BE49-F238E27FC236}">
                <a16:creationId xmlns:a16="http://schemas.microsoft.com/office/drawing/2014/main" id="{08DC8840-E765-4AE3-BF00-49A9BA929A4A}"/>
              </a:ext>
            </a:extLst>
          </p:cNvPr>
          <p:cNvSpPr/>
          <p:nvPr/>
        </p:nvSpPr>
        <p:spPr>
          <a:xfrm>
            <a:off x="163812" y="6178827"/>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16</a:t>
            </a:r>
          </a:p>
        </p:txBody>
      </p:sp>
    </p:spTree>
    <p:extLst>
      <p:ext uri="{BB962C8B-B14F-4D97-AF65-F5344CB8AC3E}">
        <p14:creationId xmlns:p14="http://schemas.microsoft.com/office/powerpoint/2010/main" val="159074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9CB8-063C-42DD-BE29-D17203875E83}"/>
              </a:ext>
            </a:extLst>
          </p:cNvPr>
          <p:cNvSpPr>
            <a:spLocks noGrp="1"/>
          </p:cNvSpPr>
          <p:nvPr>
            <p:ph type="title"/>
          </p:nvPr>
        </p:nvSpPr>
        <p:spPr>
          <a:xfrm>
            <a:off x="1797666" y="609600"/>
            <a:ext cx="8596668" cy="1119809"/>
          </a:xfrm>
        </p:spPr>
        <p:txBody>
          <a:bodyPr/>
          <a:lstStyle/>
          <a:p>
            <a:r>
              <a:rPr lang="en-US" dirty="0"/>
              <a:t>FIT for Purpose Facilities and Equipment </a:t>
            </a:r>
          </a:p>
        </p:txBody>
      </p:sp>
      <p:sp>
        <p:nvSpPr>
          <p:cNvPr id="3" name="Content Placeholder 2">
            <a:extLst>
              <a:ext uri="{FF2B5EF4-FFF2-40B4-BE49-F238E27FC236}">
                <a16:creationId xmlns:a16="http://schemas.microsoft.com/office/drawing/2014/main" id="{2DB28783-6FCA-4C7D-93B7-1D66CD4F27CF}"/>
              </a:ext>
            </a:extLst>
          </p:cNvPr>
          <p:cNvSpPr>
            <a:spLocks noGrp="1"/>
          </p:cNvSpPr>
          <p:nvPr>
            <p:ph idx="1"/>
          </p:nvPr>
        </p:nvSpPr>
        <p:spPr>
          <a:xfrm>
            <a:off x="829734" y="1273023"/>
            <a:ext cx="8596668" cy="4311953"/>
          </a:xfrm>
        </p:spPr>
        <p:txBody>
          <a:bodyPr/>
          <a:lstStyle/>
          <a:p>
            <a:r>
              <a:rPr lang="en-US" sz="2800" dirty="0"/>
              <a:t>Should not be a museum of old equipment/assets</a:t>
            </a:r>
          </a:p>
          <a:p>
            <a:r>
              <a:rPr lang="en-US" sz="2800" dirty="0"/>
              <a:t>Prompt resolution to service delivery failure complaints </a:t>
            </a:r>
          </a:p>
          <a:p>
            <a:r>
              <a:rPr lang="en-US" sz="2800" dirty="0"/>
              <a:t>Ownership of good workshop or access to one </a:t>
            </a:r>
          </a:p>
          <a:p>
            <a:r>
              <a:rPr lang="en-US" sz="2800" dirty="0"/>
              <a:t>Continuous change of facilities/assets</a:t>
            </a:r>
          </a:p>
          <a:p>
            <a:endParaRPr lang="en-US" dirty="0"/>
          </a:p>
        </p:txBody>
      </p:sp>
      <p:sp>
        <p:nvSpPr>
          <p:cNvPr id="4" name="Oval 3">
            <a:extLst>
              <a:ext uri="{FF2B5EF4-FFF2-40B4-BE49-F238E27FC236}">
                <a16:creationId xmlns:a16="http://schemas.microsoft.com/office/drawing/2014/main" id="{2262C193-D923-4A38-A953-88F8346F3697}"/>
              </a:ext>
            </a:extLst>
          </p:cNvPr>
          <p:cNvSpPr/>
          <p:nvPr/>
        </p:nvSpPr>
        <p:spPr>
          <a:xfrm>
            <a:off x="163812" y="6208644"/>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17</a:t>
            </a:r>
          </a:p>
        </p:txBody>
      </p:sp>
    </p:spTree>
    <p:extLst>
      <p:ext uri="{BB962C8B-B14F-4D97-AF65-F5344CB8AC3E}">
        <p14:creationId xmlns:p14="http://schemas.microsoft.com/office/powerpoint/2010/main" val="252153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DB3-6669-4B02-B0DF-FBF97C050E58}"/>
              </a:ext>
            </a:extLst>
          </p:cNvPr>
          <p:cNvSpPr>
            <a:spLocks noGrp="1"/>
          </p:cNvSpPr>
          <p:nvPr>
            <p:ph type="title"/>
          </p:nvPr>
        </p:nvSpPr>
        <p:spPr>
          <a:xfrm>
            <a:off x="2058873" y="703520"/>
            <a:ext cx="8596668" cy="1320800"/>
          </a:xfrm>
        </p:spPr>
        <p:txBody>
          <a:bodyPr/>
          <a:lstStyle/>
          <a:p>
            <a:r>
              <a:rPr lang="en-US" dirty="0"/>
              <a:t>Controlled back office Cost</a:t>
            </a:r>
          </a:p>
        </p:txBody>
      </p:sp>
      <p:sp>
        <p:nvSpPr>
          <p:cNvPr id="3" name="Content Placeholder 2">
            <a:extLst>
              <a:ext uri="{FF2B5EF4-FFF2-40B4-BE49-F238E27FC236}">
                <a16:creationId xmlns:a16="http://schemas.microsoft.com/office/drawing/2014/main" id="{580B8312-E67F-4A59-8685-1C5668050E4A}"/>
              </a:ext>
            </a:extLst>
          </p:cNvPr>
          <p:cNvSpPr>
            <a:spLocks noGrp="1"/>
          </p:cNvSpPr>
          <p:nvPr>
            <p:ph idx="1"/>
          </p:nvPr>
        </p:nvSpPr>
        <p:spPr>
          <a:xfrm>
            <a:off x="727029" y="1363920"/>
            <a:ext cx="8596668" cy="3883941"/>
          </a:xfrm>
        </p:spPr>
        <p:txBody>
          <a:bodyPr>
            <a:normAutofit/>
          </a:bodyPr>
          <a:lstStyle/>
          <a:p>
            <a:r>
              <a:rPr lang="en-US" sz="2800" dirty="0"/>
              <a:t>This is a cost driver and the customer might not perceive their value</a:t>
            </a:r>
          </a:p>
          <a:p>
            <a:r>
              <a:rPr lang="en-US" sz="2800" dirty="0"/>
              <a:t>Leverage on technology to replace manual processes</a:t>
            </a:r>
          </a:p>
          <a:p>
            <a:r>
              <a:rPr lang="en-US" sz="2800" dirty="0"/>
              <a:t>Reduce unnecessary protocol </a:t>
            </a:r>
          </a:p>
          <a:p>
            <a:r>
              <a:rPr lang="en-US" sz="2800" dirty="0"/>
              <a:t>Stock essential materials </a:t>
            </a:r>
          </a:p>
          <a:p>
            <a:r>
              <a:rPr lang="en-US" sz="2800" dirty="0"/>
              <a:t>Decision making process should not be too lengthy  </a:t>
            </a:r>
          </a:p>
        </p:txBody>
      </p:sp>
      <p:sp>
        <p:nvSpPr>
          <p:cNvPr id="4" name="Oval 3">
            <a:extLst>
              <a:ext uri="{FF2B5EF4-FFF2-40B4-BE49-F238E27FC236}">
                <a16:creationId xmlns:a16="http://schemas.microsoft.com/office/drawing/2014/main" id="{8664AD72-F50C-4A4B-A5A6-14C81E26E310}"/>
              </a:ext>
            </a:extLst>
          </p:cNvPr>
          <p:cNvSpPr/>
          <p:nvPr/>
        </p:nvSpPr>
        <p:spPr>
          <a:xfrm>
            <a:off x="163812" y="6208644"/>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18</a:t>
            </a:r>
          </a:p>
        </p:txBody>
      </p:sp>
    </p:spTree>
    <p:extLst>
      <p:ext uri="{BB962C8B-B14F-4D97-AF65-F5344CB8AC3E}">
        <p14:creationId xmlns:p14="http://schemas.microsoft.com/office/powerpoint/2010/main" val="133798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2835-BAEE-4B18-A1D2-C8A86FC2F6E1}"/>
              </a:ext>
            </a:extLst>
          </p:cNvPr>
          <p:cNvSpPr>
            <a:spLocks noGrp="1"/>
          </p:cNvSpPr>
          <p:nvPr>
            <p:ph type="title"/>
          </p:nvPr>
        </p:nvSpPr>
        <p:spPr>
          <a:xfrm>
            <a:off x="2138386" y="887895"/>
            <a:ext cx="8596668" cy="1320800"/>
          </a:xfrm>
        </p:spPr>
        <p:txBody>
          <a:bodyPr>
            <a:normAutofit/>
          </a:bodyPr>
          <a:lstStyle/>
          <a:p>
            <a:pPr algn="ctr"/>
            <a:r>
              <a:rPr lang="en-GB" sz="4800" dirty="0">
                <a:latin typeface="Times New Roman" panose="02020603050405020304" pitchFamily="18" charset="0"/>
                <a:cs typeface="Times New Roman" panose="02020603050405020304" pitchFamily="18" charset="0"/>
              </a:rPr>
              <a:t>PRESENTED BY</a:t>
            </a:r>
            <a:endParaRPr lang="en-NG"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694A23-BC08-493A-A4FC-0C8307ED1A72}"/>
              </a:ext>
            </a:extLst>
          </p:cNvPr>
          <p:cNvSpPr>
            <a:spLocks noGrp="1"/>
          </p:cNvSpPr>
          <p:nvPr>
            <p:ph idx="1"/>
          </p:nvPr>
        </p:nvSpPr>
        <p:spPr>
          <a:xfrm>
            <a:off x="2226365" y="1548295"/>
            <a:ext cx="8596668" cy="4490858"/>
          </a:xfrm>
        </p:spPr>
        <p:txBody>
          <a:bodyPr>
            <a:normAutofit/>
          </a:bodyPr>
          <a:lstStyle/>
          <a:p>
            <a:pPr marL="0" indent="0">
              <a:buNone/>
            </a:pPr>
            <a:endParaRPr lang="en-GB" sz="2400" dirty="0">
              <a:latin typeface="Arial Black" panose="020B0A04020102020204" pitchFamily="34" charset="0"/>
            </a:endParaRPr>
          </a:p>
          <a:p>
            <a:pPr marL="0" indent="0" algn="ctr">
              <a:buNone/>
            </a:pPr>
            <a:r>
              <a:rPr lang="en-GB" sz="3600" dirty="0">
                <a:latin typeface="Times New Roman" panose="02020603050405020304" pitchFamily="18" charset="0"/>
                <a:cs typeface="Times New Roman" panose="02020603050405020304" pitchFamily="18" charset="0"/>
              </a:rPr>
              <a:t>CHIEF IKENNA OKAFOR FCA</a:t>
            </a:r>
          </a:p>
          <a:p>
            <a:pPr marL="0" indent="0" algn="ctr">
              <a:buNone/>
            </a:pPr>
            <a:r>
              <a:rPr lang="en-GB" sz="3600" dirty="0">
                <a:latin typeface="Times New Roman" panose="02020603050405020304" pitchFamily="18" charset="0"/>
                <a:cs typeface="Times New Roman" panose="02020603050405020304" pitchFamily="18" charset="0"/>
              </a:rPr>
              <a:t>MANAGING DIRECTOR/CEO</a:t>
            </a:r>
          </a:p>
          <a:p>
            <a:pPr marL="0" indent="0" algn="ctr">
              <a:buNone/>
            </a:pPr>
            <a:r>
              <a:rPr lang="en-GB" sz="3600" dirty="0">
                <a:latin typeface="Times New Roman" panose="02020603050405020304" pitchFamily="18" charset="0"/>
                <a:cs typeface="Times New Roman" panose="02020603050405020304" pitchFamily="18" charset="0"/>
              </a:rPr>
              <a:t>KEVES GLOBAL LEASING LIMITED</a:t>
            </a:r>
          </a:p>
          <a:p>
            <a:pPr marL="0" indent="0" algn="ctr">
              <a:buNone/>
            </a:pPr>
            <a:r>
              <a:rPr lang="en-GB" sz="3600" dirty="0">
                <a:latin typeface="Times New Roman" panose="02020603050405020304" pitchFamily="18" charset="0"/>
                <a:cs typeface="Times New Roman" panose="02020603050405020304" pitchFamily="18" charset="0"/>
              </a:rPr>
              <a:t>PORT HARCOURT</a:t>
            </a:r>
            <a:endParaRPr lang="en-NG" sz="36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4AEABA4E-2657-4316-9D3F-6DCE590C8E4C}"/>
              </a:ext>
            </a:extLst>
          </p:cNvPr>
          <p:cNvSpPr/>
          <p:nvPr/>
        </p:nvSpPr>
        <p:spPr>
          <a:xfrm>
            <a:off x="119270" y="6261653"/>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2</a:t>
            </a:r>
          </a:p>
        </p:txBody>
      </p:sp>
    </p:spTree>
    <p:extLst>
      <p:ext uri="{BB962C8B-B14F-4D97-AF65-F5344CB8AC3E}">
        <p14:creationId xmlns:p14="http://schemas.microsoft.com/office/powerpoint/2010/main" val="2179567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F1B0-49BA-46D8-AECE-3B69327D37EA}"/>
              </a:ext>
            </a:extLst>
          </p:cNvPr>
          <p:cNvSpPr>
            <a:spLocks noGrp="1"/>
          </p:cNvSpPr>
          <p:nvPr>
            <p:ph type="title"/>
          </p:nvPr>
        </p:nvSpPr>
        <p:spPr>
          <a:xfrm>
            <a:off x="3400656" y="599661"/>
            <a:ext cx="8596668" cy="1320800"/>
          </a:xfrm>
        </p:spPr>
        <p:txBody>
          <a:bodyPr/>
          <a:lstStyle/>
          <a:p>
            <a:r>
              <a:rPr lang="en-US" dirty="0"/>
              <a:t>Asset Clutching </a:t>
            </a:r>
          </a:p>
        </p:txBody>
      </p:sp>
      <p:sp>
        <p:nvSpPr>
          <p:cNvPr id="3" name="Content Placeholder 2">
            <a:extLst>
              <a:ext uri="{FF2B5EF4-FFF2-40B4-BE49-F238E27FC236}">
                <a16:creationId xmlns:a16="http://schemas.microsoft.com/office/drawing/2014/main" id="{216147EB-0DFE-4738-8AAE-507D3279F5AB}"/>
              </a:ext>
            </a:extLst>
          </p:cNvPr>
          <p:cNvSpPr>
            <a:spLocks noGrp="1"/>
          </p:cNvSpPr>
          <p:nvPr>
            <p:ph idx="1"/>
          </p:nvPr>
        </p:nvSpPr>
        <p:spPr>
          <a:xfrm>
            <a:off x="756847" y="1238236"/>
            <a:ext cx="8596668" cy="4381527"/>
          </a:xfrm>
        </p:spPr>
        <p:txBody>
          <a:bodyPr>
            <a:normAutofit/>
          </a:bodyPr>
          <a:lstStyle/>
          <a:p>
            <a:r>
              <a:rPr lang="en-US" sz="2800" dirty="0"/>
              <a:t>You do not need to own a high rise corporate office and use overdraft to finance cost of a vehicle </a:t>
            </a:r>
          </a:p>
          <a:p>
            <a:r>
              <a:rPr lang="en-US" sz="2800" dirty="0"/>
              <a:t>Tie down huge capital to acquire a vessel in anticipation of a contract when you can wet lease in the short run</a:t>
            </a:r>
          </a:p>
          <a:p>
            <a:r>
              <a:rPr lang="en-US" sz="2800" dirty="0"/>
              <a:t>Never buy non income yielding asset except its an essential asset</a:t>
            </a:r>
          </a:p>
        </p:txBody>
      </p:sp>
      <p:sp>
        <p:nvSpPr>
          <p:cNvPr id="4" name="Oval 3">
            <a:extLst>
              <a:ext uri="{FF2B5EF4-FFF2-40B4-BE49-F238E27FC236}">
                <a16:creationId xmlns:a16="http://schemas.microsoft.com/office/drawing/2014/main" id="{8A879B00-0EA8-43A1-81D5-A12C16C48941}"/>
              </a:ext>
            </a:extLst>
          </p:cNvPr>
          <p:cNvSpPr/>
          <p:nvPr/>
        </p:nvSpPr>
        <p:spPr>
          <a:xfrm>
            <a:off x="163812" y="6208644"/>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19</a:t>
            </a:r>
          </a:p>
        </p:txBody>
      </p:sp>
    </p:spTree>
    <p:extLst>
      <p:ext uri="{BB962C8B-B14F-4D97-AF65-F5344CB8AC3E}">
        <p14:creationId xmlns:p14="http://schemas.microsoft.com/office/powerpoint/2010/main" val="258685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0BB7-E494-44A8-9B40-267E3BABD04D}"/>
              </a:ext>
            </a:extLst>
          </p:cNvPr>
          <p:cNvSpPr>
            <a:spLocks noGrp="1"/>
          </p:cNvSpPr>
          <p:nvPr>
            <p:ph type="title"/>
          </p:nvPr>
        </p:nvSpPr>
        <p:spPr>
          <a:xfrm>
            <a:off x="2426621" y="772519"/>
            <a:ext cx="8596668" cy="1320800"/>
          </a:xfrm>
        </p:spPr>
        <p:txBody>
          <a:bodyPr>
            <a:normAutofit/>
          </a:bodyPr>
          <a:lstStyle/>
          <a:p>
            <a:r>
              <a:rPr lang="en-GB" dirty="0">
                <a:latin typeface="Times New Roman" panose="02020603050405020304" pitchFamily="18" charset="0"/>
                <a:cs typeface="Times New Roman" panose="02020603050405020304" pitchFamily="18" charset="0"/>
              </a:rPr>
              <a:t>Past and Present considerations</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39B451-0422-4C73-8FCE-1FB7EDB1B292}"/>
              </a:ext>
            </a:extLst>
          </p:cNvPr>
          <p:cNvSpPr>
            <a:spLocks noGrp="1"/>
          </p:cNvSpPr>
          <p:nvPr>
            <p:ph idx="1"/>
          </p:nvPr>
        </p:nvSpPr>
        <p:spPr>
          <a:xfrm>
            <a:off x="697212" y="1432919"/>
            <a:ext cx="8596668" cy="4401405"/>
          </a:xfrm>
        </p:spPr>
        <p:txBody>
          <a:bodyPr/>
          <a:lstStyle/>
          <a:p>
            <a:r>
              <a:rPr lang="en-GB" sz="2800" dirty="0">
                <a:latin typeface="Times New Roman" panose="02020603050405020304" pitchFamily="18" charset="0"/>
                <a:cs typeface="Times New Roman" panose="02020603050405020304" pitchFamily="18" charset="0"/>
              </a:rPr>
              <a:t>Business Planning and Execution were a lot easier in the past. You can extrapolate and draw an analogy with relative certainty or measured degree of error,</a:t>
            </a:r>
          </a:p>
          <a:p>
            <a:r>
              <a:rPr lang="en-GB" sz="2800" dirty="0">
                <a:latin typeface="Times New Roman" panose="02020603050405020304" pitchFamily="18" charset="0"/>
                <a:cs typeface="Times New Roman" panose="02020603050405020304" pitchFamily="18" charset="0"/>
              </a:rPr>
              <a:t>In the present, uncertainties have become everyday occurrence and unpredictable e.g. COVID 19 changed the world order.</a:t>
            </a:r>
          </a:p>
          <a:p>
            <a:r>
              <a:rPr lang="en-GB" sz="2800" dirty="0">
                <a:latin typeface="Times New Roman" panose="02020603050405020304" pitchFamily="18" charset="0"/>
                <a:cs typeface="Times New Roman" panose="02020603050405020304" pitchFamily="18" charset="0"/>
              </a:rPr>
              <a:t>US elections have shown that rigging happen anywhere there is nothing is a taboo subject now </a:t>
            </a:r>
          </a:p>
          <a:p>
            <a:endParaRPr lang="en-NG"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401EA9A9-DC36-4D42-92FA-782B774C2332}"/>
              </a:ext>
            </a:extLst>
          </p:cNvPr>
          <p:cNvSpPr/>
          <p:nvPr/>
        </p:nvSpPr>
        <p:spPr>
          <a:xfrm>
            <a:off x="163812" y="6248400"/>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20</a:t>
            </a:r>
          </a:p>
        </p:txBody>
      </p:sp>
    </p:spTree>
    <p:extLst>
      <p:ext uri="{BB962C8B-B14F-4D97-AF65-F5344CB8AC3E}">
        <p14:creationId xmlns:p14="http://schemas.microsoft.com/office/powerpoint/2010/main" val="52314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26E4-03C7-496B-8147-42A4AE604D63}"/>
              </a:ext>
            </a:extLst>
          </p:cNvPr>
          <p:cNvSpPr>
            <a:spLocks noGrp="1"/>
          </p:cNvSpPr>
          <p:nvPr>
            <p:ph type="title"/>
          </p:nvPr>
        </p:nvSpPr>
        <p:spPr>
          <a:xfrm>
            <a:off x="2790079" y="669235"/>
            <a:ext cx="8596668" cy="1099930"/>
          </a:xfrm>
        </p:spPr>
        <p:txBody>
          <a:bodyPr/>
          <a:lstStyle/>
          <a:p>
            <a:r>
              <a:rPr lang="en-GB" dirty="0">
                <a:latin typeface="Times New Roman" panose="02020603050405020304" pitchFamily="18" charset="0"/>
                <a:cs typeface="Times New Roman" panose="02020603050405020304" pitchFamily="18" charset="0"/>
              </a:rPr>
              <a:t>Future Business Behaviours</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538EF0-3A32-49B1-8CA7-5605DF95EFFE}"/>
              </a:ext>
            </a:extLst>
          </p:cNvPr>
          <p:cNvSpPr>
            <a:spLocks noGrp="1"/>
          </p:cNvSpPr>
          <p:nvPr>
            <p:ph idx="1"/>
          </p:nvPr>
        </p:nvSpPr>
        <p:spPr>
          <a:xfrm>
            <a:off x="496773" y="1331843"/>
            <a:ext cx="10889974" cy="4620901"/>
          </a:xfrm>
        </p:spPr>
        <p:txBody>
          <a:bodyPr>
            <a:normAutofit/>
          </a:bodyPr>
          <a:lstStyle/>
          <a:p>
            <a:pPr algn="just"/>
            <a:r>
              <a:rPr lang="en-GB" sz="2800" dirty="0">
                <a:latin typeface="Times New Roman" panose="02020603050405020304" pitchFamily="18" charset="0"/>
                <a:cs typeface="Times New Roman" panose="02020603050405020304" pitchFamily="18" charset="0"/>
              </a:rPr>
              <a:t>Seek, Listen and Implement advisories by experts and relevant agencies by reviewing Crisis Management Team (CMT) and business continuity plans</a:t>
            </a:r>
          </a:p>
          <a:p>
            <a:pPr algn="just"/>
            <a:r>
              <a:rPr lang="en-GB" sz="2800" dirty="0">
                <a:latin typeface="Times New Roman" panose="02020603050405020304" pitchFamily="18" charset="0"/>
                <a:cs typeface="Times New Roman" panose="02020603050405020304" pitchFamily="18" charset="0"/>
              </a:rPr>
              <a:t>Continue to adjust operating levels to accommodate shifting threat conditions in our localities</a:t>
            </a:r>
          </a:p>
          <a:p>
            <a:pPr algn="just"/>
            <a:r>
              <a:rPr lang="en-GB" sz="2800" dirty="0">
                <a:latin typeface="Times New Roman" panose="02020603050405020304" pitchFamily="18" charset="0"/>
                <a:cs typeface="Times New Roman" panose="02020603050405020304" pitchFamily="18" charset="0"/>
              </a:rPr>
              <a:t>Monitor recent happenings and provide updates. As a CEO, provide advisories to staff on how to improve personal and situational awareness</a:t>
            </a:r>
          </a:p>
          <a:p>
            <a:pPr algn="just"/>
            <a:r>
              <a:rPr lang="en-GB" sz="2800" dirty="0">
                <a:latin typeface="Times New Roman" panose="02020603050405020304" pitchFamily="18" charset="0"/>
                <a:cs typeface="Times New Roman" panose="02020603050405020304" pitchFamily="18" charset="0"/>
              </a:rPr>
              <a:t>Keep your remote operations plan simple and flexible</a:t>
            </a:r>
          </a:p>
          <a:p>
            <a:endParaRPr lang="en-NG" dirty="0"/>
          </a:p>
        </p:txBody>
      </p:sp>
      <p:sp>
        <p:nvSpPr>
          <p:cNvPr id="4" name="Oval 3">
            <a:extLst>
              <a:ext uri="{FF2B5EF4-FFF2-40B4-BE49-F238E27FC236}">
                <a16:creationId xmlns:a16="http://schemas.microsoft.com/office/drawing/2014/main" id="{E7E43C1C-981D-4C16-AA15-ED8F2B47DDA8}"/>
              </a:ext>
            </a:extLst>
          </p:cNvPr>
          <p:cNvSpPr/>
          <p:nvPr/>
        </p:nvSpPr>
        <p:spPr>
          <a:xfrm>
            <a:off x="163812" y="6248400"/>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21</a:t>
            </a:r>
          </a:p>
        </p:txBody>
      </p:sp>
    </p:spTree>
    <p:extLst>
      <p:ext uri="{BB962C8B-B14F-4D97-AF65-F5344CB8AC3E}">
        <p14:creationId xmlns:p14="http://schemas.microsoft.com/office/powerpoint/2010/main" val="30587120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833E-F885-4D05-A6D4-E0516E91717D}"/>
              </a:ext>
            </a:extLst>
          </p:cNvPr>
          <p:cNvSpPr>
            <a:spLocks noGrp="1"/>
          </p:cNvSpPr>
          <p:nvPr>
            <p:ph type="title"/>
          </p:nvPr>
        </p:nvSpPr>
        <p:spPr>
          <a:xfrm>
            <a:off x="2108569" y="2895596"/>
            <a:ext cx="8596668" cy="1320800"/>
          </a:xfrm>
        </p:spPr>
        <p:txBody>
          <a:bodyPr/>
          <a:lstStyle/>
          <a:p>
            <a:pPr algn="ctr"/>
            <a:r>
              <a:rPr lang="en-GB" sz="6600" dirty="0">
                <a:latin typeface="Times New Roman" panose="02020603050405020304" pitchFamily="18" charset="0"/>
                <a:cs typeface="Times New Roman" panose="02020603050405020304" pitchFamily="18" charset="0"/>
              </a:rPr>
              <a:t>THANK YOU</a:t>
            </a:r>
            <a:endParaRPr lang="en-NG"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AEF70580-1805-4933-BADD-524F760B68A6}"/>
              </a:ext>
            </a:extLst>
          </p:cNvPr>
          <p:cNvSpPr/>
          <p:nvPr/>
        </p:nvSpPr>
        <p:spPr>
          <a:xfrm>
            <a:off x="163812" y="6248400"/>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22</a:t>
            </a:r>
          </a:p>
        </p:txBody>
      </p:sp>
    </p:spTree>
    <p:extLst>
      <p:ext uri="{BB962C8B-B14F-4D97-AF65-F5344CB8AC3E}">
        <p14:creationId xmlns:p14="http://schemas.microsoft.com/office/powerpoint/2010/main" val="42075741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B081-BC43-4FF1-BD9D-044F82944823}"/>
              </a:ext>
            </a:extLst>
          </p:cNvPr>
          <p:cNvSpPr>
            <a:spLocks noGrp="1"/>
          </p:cNvSpPr>
          <p:nvPr>
            <p:ph type="title"/>
          </p:nvPr>
        </p:nvSpPr>
        <p:spPr>
          <a:xfrm>
            <a:off x="2257656" y="2138569"/>
            <a:ext cx="8596668" cy="2580861"/>
          </a:xfrm>
        </p:spPr>
        <p:txBody>
          <a:bodyPr>
            <a:normAutofit fontScale="90000"/>
          </a:bodyPr>
          <a:lstStyle/>
          <a:p>
            <a:pPr algn="ctr"/>
            <a:r>
              <a:rPr lang="en-US" sz="6700" dirty="0"/>
              <a:t>Questions</a:t>
            </a:r>
            <a:br>
              <a:rPr lang="en-US" sz="6700" dirty="0"/>
            </a:br>
            <a:r>
              <a:rPr lang="en-US" sz="6700" dirty="0"/>
              <a:t>&amp;</a:t>
            </a:r>
            <a:br>
              <a:rPr lang="en-US" sz="6700" dirty="0"/>
            </a:br>
            <a:r>
              <a:rPr lang="en-US" sz="6700" dirty="0"/>
              <a:t>Answers</a:t>
            </a:r>
            <a:br>
              <a:rPr lang="en-US" dirty="0"/>
            </a:br>
            <a:endParaRPr lang="en-US" dirty="0"/>
          </a:p>
        </p:txBody>
      </p:sp>
      <p:sp>
        <p:nvSpPr>
          <p:cNvPr id="3" name="Content Placeholder 2">
            <a:extLst>
              <a:ext uri="{FF2B5EF4-FFF2-40B4-BE49-F238E27FC236}">
                <a16:creationId xmlns:a16="http://schemas.microsoft.com/office/drawing/2014/main" id="{8737D030-BD67-40D5-B18B-8C9BCB578A34}"/>
              </a:ext>
            </a:extLst>
          </p:cNvPr>
          <p:cNvSpPr>
            <a:spLocks noGrp="1"/>
          </p:cNvSpPr>
          <p:nvPr>
            <p:ph idx="1"/>
          </p:nvPr>
        </p:nvSpPr>
        <p:spPr>
          <a:xfrm>
            <a:off x="1253804" y="2466559"/>
            <a:ext cx="8596668" cy="3880773"/>
          </a:xfrm>
        </p:spPr>
        <p:txBody>
          <a:bodyPr>
            <a:normAutofit/>
          </a:bodyPr>
          <a:lstStyle/>
          <a:p>
            <a:pPr marL="0" indent="0" algn="ctr">
              <a:buNone/>
            </a:pPr>
            <a:endParaRPr lang="en-US" sz="4000" dirty="0"/>
          </a:p>
        </p:txBody>
      </p:sp>
      <p:sp>
        <p:nvSpPr>
          <p:cNvPr id="4" name="Oval 3">
            <a:extLst>
              <a:ext uri="{FF2B5EF4-FFF2-40B4-BE49-F238E27FC236}">
                <a16:creationId xmlns:a16="http://schemas.microsoft.com/office/drawing/2014/main" id="{D7B45168-F332-466B-96C1-A769F01124BC}"/>
              </a:ext>
            </a:extLst>
          </p:cNvPr>
          <p:cNvSpPr/>
          <p:nvPr/>
        </p:nvSpPr>
        <p:spPr>
          <a:xfrm>
            <a:off x="163812" y="6218583"/>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23</a:t>
            </a:r>
          </a:p>
        </p:txBody>
      </p:sp>
    </p:spTree>
    <p:extLst>
      <p:ext uri="{BB962C8B-B14F-4D97-AF65-F5344CB8AC3E}">
        <p14:creationId xmlns:p14="http://schemas.microsoft.com/office/powerpoint/2010/main" val="349120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E6EE-3183-4B41-ADE8-7C67B8343587}"/>
              </a:ext>
            </a:extLst>
          </p:cNvPr>
          <p:cNvSpPr>
            <a:spLocks noGrp="1"/>
          </p:cNvSpPr>
          <p:nvPr>
            <p:ph type="title"/>
          </p:nvPr>
        </p:nvSpPr>
        <p:spPr>
          <a:xfrm>
            <a:off x="456984" y="376742"/>
            <a:ext cx="10515600" cy="907084"/>
          </a:xfrm>
        </p:spPr>
        <p:txBody>
          <a:bodyPr>
            <a:normAutofit/>
          </a:bodyPr>
          <a:lstStyle/>
          <a:p>
            <a:r>
              <a:rPr lang="en-US" sz="3600" b="1" dirty="0">
                <a:latin typeface="Franklin Gothic Medium Cond" panose="020B0606030402020204" pitchFamily="34" charset="0"/>
              </a:rPr>
              <a:t>18</a:t>
            </a:r>
            <a:r>
              <a:rPr lang="en-US" sz="3600" b="1" baseline="30000" dirty="0">
                <a:latin typeface="Franklin Gothic Medium Cond" panose="020B0606030402020204" pitchFamily="34" charset="0"/>
              </a:rPr>
              <a:t>TH</a:t>
            </a:r>
            <a:r>
              <a:rPr lang="en-US" sz="3600" b="1" dirty="0">
                <a:latin typeface="Franklin Gothic Medium Cond" panose="020B0606030402020204" pitchFamily="34" charset="0"/>
              </a:rPr>
              <a:t> NATIONAL LEASE CONFERENCE: OUR PARTNERS</a:t>
            </a:r>
          </a:p>
        </p:txBody>
      </p:sp>
      <p:pic>
        <p:nvPicPr>
          <p:cNvPr id="5" name="Content Placeholder 4">
            <a:extLst>
              <a:ext uri="{FF2B5EF4-FFF2-40B4-BE49-F238E27FC236}">
                <a16:creationId xmlns:a16="http://schemas.microsoft.com/office/drawing/2014/main" id="{9935B217-C130-4754-9074-9DCCAA9FD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5674" y="1924577"/>
            <a:ext cx="1469309" cy="1112129"/>
          </a:xfrm>
        </p:spPr>
      </p:pic>
      <p:pic>
        <p:nvPicPr>
          <p:cNvPr id="7" name="Picture 6">
            <a:extLst>
              <a:ext uri="{FF2B5EF4-FFF2-40B4-BE49-F238E27FC236}">
                <a16:creationId xmlns:a16="http://schemas.microsoft.com/office/drawing/2014/main" id="{BDD2B08B-E07D-4193-AE93-F5175853B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55" y="3754385"/>
            <a:ext cx="1815502" cy="490262"/>
          </a:xfrm>
          <a:prstGeom prst="rect">
            <a:avLst/>
          </a:prstGeom>
        </p:spPr>
      </p:pic>
      <p:pic>
        <p:nvPicPr>
          <p:cNvPr id="9" name="Picture 8">
            <a:extLst>
              <a:ext uri="{FF2B5EF4-FFF2-40B4-BE49-F238E27FC236}">
                <a16:creationId xmlns:a16="http://schemas.microsoft.com/office/drawing/2014/main" id="{CA3223A6-56B9-4357-B876-0CAE6EEBA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519" y="2315531"/>
            <a:ext cx="1947154" cy="445063"/>
          </a:xfrm>
          <a:prstGeom prst="rect">
            <a:avLst/>
          </a:prstGeom>
        </p:spPr>
      </p:pic>
      <p:pic>
        <p:nvPicPr>
          <p:cNvPr id="11" name="Picture 10">
            <a:extLst>
              <a:ext uri="{FF2B5EF4-FFF2-40B4-BE49-F238E27FC236}">
                <a16:creationId xmlns:a16="http://schemas.microsoft.com/office/drawing/2014/main" id="{C37FAF51-B9CF-443F-9FFC-FA9A71CBD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380" y="3688525"/>
            <a:ext cx="1296528" cy="633069"/>
          </a:xfrm>
          <a:prstGeom prst="rect">
            <a:avLst/>
          </a:prstGeom>
        </p:spPr>
      </p:pic>
      <p:pic>
        <p:nvPicPr>
          <p:cNvPr id="13" name="Picture 12">
            <a:extLst>
              <a:ext uri="{FF2B5EF4-FFF2-40B4-BE49-F238E27FC236}">
                <a16:creationId xmlns:a16="http://schemas.microsoft.com/office/drawing/2014/main" id="{832AEEAC-1C16-4B2A-A229-082A493B40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2496" y="3796578"/>
            <a:ext cx="1399789" cy="490262"/>
          </a:xfrm>
          <a:prstGeom prst="rect">
            <a:avLst/>
          </a:prstGeom>
        </p:spPr>
      </p:pic>
      <p:pic>
        <p:nvPicPr>
          <p:cNvPr id="17" name="Picture 16">
            <a:extLst>
              <a:ext uri="{FF2B5EF4-FFF2-40B4-BE49-F238E27FC236}">
                <a16:creationId xmlns:a16="http://schemas.microsoft.com/office/drawing/2014/main" id="{F5C15825-A2C7-4A4E-9A00-E344C98111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0668" y="3770036"/>
            <a:ext cx="2616463" cy="562132"/>
          </a:xfrm>
          <a:prstGeom prst="rect">
            <a:avLst/>
          </a:prstGeom>
        </p:spPr>
      </p:pic>
      <p:pic>
        <p:nvPicPr>
          <p:cNvPr id="19" name="Picture 18">
            <a:extLst>
              <a:ext uri="{FF2B5EF4-FFF2-40B4-BE49-F238E27FC236}">
                <a16:creationId xmlns:a16="http://schemas.microsoft.com/office/drawing/2014/main" id="{DD401659-4DDD-4D51-8B49-BB5465D981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8644" y="5241723"/>
            <a:ext cx="1119551" cy="1119551"/>
          </a:xfrm>
          <a:prstGeom prst="rect">
            <a:avLst/>
          </a:prstGeom>
        </p:spPr>
      </p:pic>
      <p:pic>
        <p:nvPicPr>
          <p:cNvPr id="4" name="Picture 3">
            <a:extLst>
              <a:ext uri="{FF2B5EF4-FFF2-40B4-BE49-F238E27FC236}">
                <a16:creationId xmlns:a16="http://schemas.microsoft.com/office/drawing/2014/main" id="{D3CA38BE-92DE-48E2-B321-A9F6159222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355" y="5681872"/>
            <a:ext cx="2716596" cy="239255"/>
          </a:xfrm>
          <a:prstGeom prst="rect">
            <a:avLst/>
          </a:prstGeom>
        </p:spPr>
      </p:pic>
      <p:pic>
        <p:nvPicPr>
          <p:cNvPr id="12" name="Picture 11">
            <a:extLst>
              <a:ext uri="{FF2B5EF4-FFF2-40B4-BE49-F238E27FC236}">
                <a16:creationId xmlns:a16="http://schemas.microsoft.com/office/drawing/2014/main" id="{7DDB3BE6-354E-447F-82F1-BADE2BD336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4983" y="3796578"/>
            <a:ext cx="1296528" cy="601657"/>
          </a:xfrm>
          <a:prstGeom prst="rect">
            <a:avLst/>
          </a:prstGeom>
        </p:spPr>
      </p:pic>
      <p:pic>
        <p:nvPicPr>
          <p:cNvPr id="16" name="Picture 15">
            <a:extLst>
              <a:ext uri="{FF2B5EF4-FFF2-40B4-BE49-F238E27FC236}">
                <a16:creationId xmlns:a16="http://schemas.microsoft.com/office/drawing/2014/main" id="{CD21BDE7-E4F4-4A80-A968-BF8ABFB33D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64416" y="5473062"/>
            <a:ext cx="1463167" cy="752191"/>
          </a:xfrm>
          <a:prstGeom prst="rect">
            <a:avLst/>
          </a:prstGeom>
        </p:spPr>
      </p:pic>
      <p:pic>
        <p:nvPicPr>
          <p:cNvPr id="8" name="Picture 7">
            <a:extLst>
              <a:ext uri="{FF2B5EF4-FFF2-40B4-BE49-F238E27FC236}">
                <a16:creationId xmlns:a16="http://schemas.microsoft.com/office/drawing/2014/main" id="{D8B59733-0228-4BC3-8B75-FE677ADCD3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714" y="1963965"/>
            <a:ext cx="3194930" cy="633069"/>
          </a:xfrm>
          <a:prstGeom prst="rect">
            <a:avLst/>
          </a:prstGeom>
        </p:spPr>
      </p:pic>
      <p:pic>
        <p:nvPicPr>
          <p:cNvPr id="14" name="Picture 13">
            <a:extLst>
              <a:ext uri="{FF2B5EF4-FFF2-40B4-BE49-F238E27FC236}">
                <a16:creationId xmlns:a16="http://schemas.microsoft.com/office/drawing/2014/main" id="{3C61F973-1365-4975-93E2-BB4ED00B202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88644" y="1465107"/>
            <a:ext cx="1926140" cy="1926140"/>
          </a:xfrm>
          <a:prstGeom prst="rect">
            <a:avLst/>
          </a:prstGeom>
        </p:spPr>
      </p:pic>
      <p:pic>
        <p:nvPicPr>
          <p:cNvPr id="6" name="Picture 5">
            <a:extLst>
              <a:ext uri="{FF2B5EF4-FFF2-40B4-BE49-F238E27FC236}">
                <a16:creationId xmlns:a16="http://schemas.microsoft.com/office/drawing/2014/main" id="{DFF4AE7E-1440-4E28-9888-988905E2E9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43633" y="5334678"/>
            <a:ext cx="1399789" cy="933640"/>
          </a:xfrm>
          <a:prstGeom prst="rect">
            <a:avLst/>
          </a:prstGeom>
        </p:spPr>
      </p:pic>
      <p:pic>
        <p:nvPicPr>
          <p:cNvPr id="10" name="Picture 9">
            <a:extLst>
              <a:ext uri="{FF2B5EF4-FFF2-40B4-BE49-F238E27FC236}">
                <a16:creationId xmlns:a16="http://schemas.microsoft.com/office/drawing/2014/main" id="{BE4A8E58-9FED-4581-B5C3-66598DD54F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72496" y="5587425"/>
            <a:ext cx="1646719" cy="428146"/>
          </a:xfrm>
          <a:prstGeom prst="rect">
            <a:avLst/>
          </a:prstGeom>
        </p:spPr>
      </p:pic>
    </p:spTree>
    <p:extLst>
      <p:ext uri="{BB962C8B-B14F-4D97-AF65-F5344CB8AC3E}">
        <p14:creationId xmlns:p14="http://schemas.microsoft.com/office/powerpoint/2010/main" val="4187573194"/>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13E8-8D9D-4CB2-95EA-1F0D46CAC537}"/>
              </a:ext>
            </a:extLst>
          </p:cNvPr>
          <p:cNvSpPr>
            <a:spLocks noGrp="1"/>
          </p:cNvSpPr>
          <p:nvPr>
            <p:ph type="title"/>
          </p:nvPr>
        </p:nvSpPr>
        <p:spPr>
          <a:xfrm>
            <a:off x="1442641" y="780771"/>
            <a:ext cx="8596668" cy="1320800"/>
          </a:xfrm>
        </p:spPr>
        <p:txBody>
          <a:bodyPr>
            <a:normAutofit/>
          </a:bodyPr>
          <a:lstStyle/>
          <a:p>
            <a:pPr algn="ctr"/>
            <a:r>
              <a:rPr lang="en-GB" dirty="0">
                <a:latin typeface="Times New Roman" panose="02020603050405020304" pitchFamily="18" charset="0"/>
                <a:cs typeface="Times New Roman" panose="02020603050405020304" pitchFamily="18" charset="0"/>
              </a:rPr>
              <a:t>INTRODUCTION</a:t>
            </a:r>
            <a:br>
              <a:rPr lang="en-GB" dirty="0"/>
            </a:br>
            <a:endParaRPr lang="en-NG" dirty="0"/>
          </a:p>
        </p:txBody>
      </p:sp>
      <p:sp>
        <p:nvSpPr>
          <p:cNvPr id="3" name="Content Placeholder 2">
            <a:extLst>
              <a:ext uri="{FF2B5EF4-FFF2-40B4-BE49-F238E27FC236}">
                <a16:creationId xmlns:a16="http://schemas.microsoft.com/office/drawing/2014/main" id="{0FF63C07-6B2D-48F9-9E77-988EC31ED698}"/>
              </a:ext>
            </a:extLst>
          </p:cNvPr>
          <p:cNvSpPr>
            <a:spLocks noGrp="1"/>
          </p:cNvSpPr>
          <p:nvPr>
            <p:ph idx="1"/>
          </p:nvPr>
        </p:nvSpPr>
        <p:spPr>
          <a:xfrm>
            <a:off x="838200" y="1484243"/>
            <a:ext cx="10515600" cy="4121427"/>
          </a:xfrm>
        </p:spPr>
        <p:txBody>
          <a:bodyPr>
            <a:normAutofit/>
          </a:bodyPr>
          <a:lstStyle/>
          <a:p>
            <a:pPr marL="0" indent="0">
              <a:buNone/>
            </a:pPr>
            <a:r>
              <a:rPr lang="en-GB" sz="2800" dirty="0">
                <a:latin typeface="Times New Roman" panose="02020603050405020304" pitchFamily="18" charset="0"/>
                <a:cs typeface="Times New Roman" panose="02020603050405020304" pitchFamily="18" charset="0"/>
              </a:rPr>
              <a:t>In order to continuously put your company in business, consider the two key words,</a:t>
            </a:r>
          </a:p>
          <a:p>
            <a:r>
              <a:rPr lang="en-GB" sz="2800" dirty="0">
                <a:latin typeface="Times New Roman" panose="02020603050405020304" pitchFamily="18" charset="0"/>
                <a:cs typeface="Times New Roman" panose="02020603050405020304" pitchFamily="18" charset="0"/>
              </a:rPr>
              <a:t>Volatile – Liable to change rapidly and unpredictably, especially for the worse.</a:t>
            </a:r>
          </a:p>
          <a:p>
            <a:r>
              <a:rPr lang="en-GB" sz="2800" dirty="0">
                <a:latin typeface="Times New Roman" panose="02020603050405020304" pitchFamily="18" charset="0"/>
                <a:cs typeface="Times New Roman" panose="02020603050405020304" pitchFamily="18" charset="0"/>
              </a:rPr>
              <a:t>Competitive – Performs better than others in similar business ideally in a sustainable way rather than over the short term. </a:t>
            </a:r>
          </a:p>
          <a:p>
            <a:pPr marL="0" indent="0">
              <a:buNone/>
            </a:pPr>
            <a:endParaRPr lang="en-NG" sz="24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62106F47-F2BF-4C8A-8748-34909156613F}"/>
              </a:ext>
            </a:extLst>
          </p:cNvPr>
          <p:cNvSpPr/>
          <p:nvPr/>
        </p:nvSpPr>
        <p:spPr>
          <a:xfrm>
            <a:off x="119270" y="6261653"/>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3</a:t>
            </a:r>
          </a:p>
        </p:txBody>
      </p:sp>
    </p:spTree>
    <p:extLst>
      <p:ext uri="{BB962C8B-B14F-4D97-AF65-F5344CB8AC3E}">
        <p14:creationId xmlns:p14="http://schemas.microsoft.com/office/powerpoint/2010/main" val="99981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42F9-BE71-4D2E-B58E-8E3BE91994F0}"/>
              </a:ext>
            </a:extLst>
          </p:cNvPr>
          <p:cNvSpPr>
            <a:spLocks noGrp="1"/>
          </p:cNvSpPr>
          <p:nvPr>
            <p:ph type="title"/>
          </p:nvPr>
        </p:nvSpPr>
        <p:spPr>
          <a:xfrm>
            <a:off x="2236304" y="877956"/>
            <a:ext cx="8596668" cy="970722"/>
          </a:xfrm>
        </p:spPr>
        <p:txBody>
          <a:bodyPr/>
          <a:lstStyle/>
          <a:p>
            <a:r>
              <a:rPr lang="en-GB" dirty="0">
                <a:latin typeface="Times New Roman" panose="02020603050405020304" pitchFamily="18" charset="0"/>
                <a:cs typeface="Times New Roman" panose="02020603050405020304" pitchFamily="18" charset="0"/>
              </a:rPr>
              <a:t>Examples of Competitive advantages </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78D1EA-AC70-4046-889F-32E8A2537999}"/>
              </a:ext>
            </a:extLst>
          </p:cNvPr>
          <p:cNvSpPr>
            <a:spLocks noGrp="1"/>
          </p:cNvSpPr>
          <p:nvPr>
            <p:ph idx="1"/>
          </p:nvPr>
        </p:nvSpPr>
        <p:spPr>
          <a:xfrm>
            <a:off x="838199" y="1702905"/>
            <a:ext cx="10667999" cy="4002156"/>
          </a:xfrm>
        </p:spPr>
        <p:txBody>
          <a:bodyPr>
            <a:noAutofit/>
          </a:bodyPr>
          <a:lstStyle/>
          <a:p>
            <a:r>
              <a:rPr lang="en-GB" sz="2800" dirty="0">
                <a:latin typeface="Times New Roman" panose="02020603050405020304" pitchFamily="18" charset="0"/>
                <a:cs typeface="Times New Roman" panose="02020603050405020304" pitchFamily="18" charset="0"/>
              </a:rPr>
              <a:t>Access to a franchise/OEM that are restricted from competition </a:t>
            </a:r>
          </a:p>
          <a:p>
            <a:r>
              <a:rPr lang="en-GB" sz="2800" dirty="0">
                <a:latin typeface="Times New Roman" panose="02020603050405020304" pitchFamily="18" charset="0"/>
                <a:cs typeface="Times New Roman" panose="02020603050405020304" pitchFamily="18" charset="0"/>
              </a:rPr>
              <a:t>Highly skilled labour </a:t>
            </a:r>
          </a:p>
          <a:p>
            <a:r>
              <a:rPr lang="en-GB" sz="2800" dirty="0">
                <a:latin typeface="Times New Roman" panose="02020603050405020304" pitchFamily="18" charset="0"/>
                <a:cs typeface="Times New Roman" panose="02020603050405020304" pitchFamily="18" charset="0"/>
              </a:rPr>
              <a:t>Unique geographic location</a:t>
            </a:r>
          </a:p>
          <a:p>
            <a:r>
              <a:rPr lang="en-GB" sz="2800" dirty="0">
                <a:latin typeface="Times New Roman" panose="02020603050405020304" pitchFamily="18" charset="0"/>
                <a:cs typeface="Times New Roman" panose="02020603050405020304" pitchFamily="18" charset="0"/>
              </a:rPr>
              <a:t>Access to new or proprietary technology </a:t>
            </a:r>
          </a:p>
          <a:p>
            <a:r>
              <a:rPr lang="en-GB" sz="2800" dirty="0">
                <a:latin typeface="Times New Roman" panose="02020603050405020304" pitchFamily="18" charset="0"/>
                <a:cs typeface="Times New Roman" panose="02020603050405020304" pitchFamily="18" charset="0"/>
              </a:rPr>
              <a:t>Ability to deliver services at the lowest cost</a:t>
            </a:r>
          </a:p>
          <a:p>
            <a:r>
              <a:rPr lang="en-GB" sz="2800" dirty="0">
                <a:latin typeface="Times New Roman" panose="02020603050405020304" pitchFamily="18" charset="0"/>
                <a:cs typeface="Times New Roman" panose="02020603050405020304" pitchFamily="18" charset="0"/>
              </a:rPr>
              <a:t>Brand image recognition that will aid in premium pricing  </a:t>
            </a:r>
            <a:endParaRPr lang="en-NG" sz="28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8606E584-A3E5-48F2-994F-AFA6F1BF128A}"/>
              </a:ext>
            </a:extLst>
          </p:cNvPr>
          <p:cNvSpPr/>
          <p:nvPr/>
        </p:nvSpPr>
        <p:spPr>
          <a:xfrm>
            <a:off x="125893" y="6248400"/>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4</a:t>
            </a:r>
          </a:p>
        </p:txBody>
      </p:sp>
    </p:spTree>
    <p:extLst>
      <p:ext uri="{BB962C8B-B14F-4D97-AF65-F5344CB8AC3E}">
        <p14:creationId xmlns:p14="http://schemas.microsoft.com/office/powerpoint/2010/main" val="354861776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B74C-1BBE-45F7-8B2E-2D138F4D36D5}"/>
              </a:ext>
            </a:extLst>
          </p:cNvPr>
          <p:cNvSpPr>
            <a:spLocks noGrp="1"/>
          </p:cNvSpPr>
          <p:nvPr>
            <p:ph type="title"/>
          </p:nvPr>
        </p:nvSpPr>
        <p:spPr>
          <a:xfrm>
            <a:off x="2019116" y="619539"/>
            <a:ext cx="8596668" cy="1320800"/>
          </a:xfrm>
        </p:spPr>
        <p:txBody>
          <a:bodyPr>
            <a:normAutofit/>
          </a:bodyPr>
          <a:lstStyle/>
          <a:p>
            <a:r>
              <a:rPr lang="en-US" sz="2800" dirty="0"/>
              <a:t>For Companies to survive in a volatile competitive environment it has to be;</a:t>
            </a:r>
          </a:p>
        </p:txBody>
      </p:sp>
      <p:sp>
        <p:nvSpPr>
          <p:cNvPr id="3" name="Content Placeholder 2">
            <a:extLst>
              <a:ext uri="{FF2B5EF4-FFF2-40B4-BE49-F238E27FC236}">
                <a16:creationId xmlns:a16="http://schemas.microsoft.com/office/drawing/2014/main" id="{7617CC5F-3E72-448A-A513-4C443255AC4A}"/>
              </a:ext>
            </a:extLst>
          </p:cNvPr>
          <p:cNvSpPr>
            <a:spLocks noGrp="1"/>
          </p:cNvSpPr>
          <p:nvPr>
            <p:ph idx="1"/>
          </p:nvPr>
        </p:nvSpPr>
        <p:spPr>
          <a:xfrm>
            <a:off x="677334" y="1759227"/>
            <a:ext cx="8596668" cy="4572000"/>
          </a:xfrm>
        </p:spPr>
        <p:txBody>
          <a:bodyPr>
            <a:normAutofit lnSpcReduction="10000"/>
          </a:bodyPr>
          <a:lstStyle/>
          <a:p>
            <a:r>
              <a:rPr lang="en-US" sz="2400" dirty="0"/>
              <a:t>Able to attract &amp; retain quality staff</a:t>
            </a:r>
          </a:p>
          <a:p>
            <a:r>
              <a:rPr lang="en-US" sz="2400" dirty="0"/>
              <a:t>Have very good market intelligence &amp; competitor information </a:t>
            </a:r>
          </a:p>
          <a:p>
            <a:r>
              <a:rPr lang="en-US" sz="2400" dirty="0"/>
              <a:t>Think outside the box on a continuous basis</a:t>
            </a:r>
          </a:p>
          <a:p>
            <a:r>
              <a:rPr lang="en-US" sz="2400" dirty="0"/>
              <a:t>Reward competitiveness </a:t>
            </a:r>
          </a:p>
          <a:p>
            <a:r>
              <a:rPr lang="en-US" sz="2400" dirty="0"/>
              <a:t>Have a good risk management system </a:t>
            </a:r>
          </a:p>
          <a:p>
            <a:r>
              <a:rPr lang="en-US" sz="2400" dirty="0"/>
              <a:t>Adequately insured </a:t>
            </a:r>
          </a:p>
          <a:p>
            <a:r>
              <a:rPr lang="en-US" sz="2400" dirty="0"/>
              <a:t>Have contingency plans </a:t>
            </a:r>
          </a:p>
          <a:p>
            <a:pPr marL="1033463" indent="-1033463">
              <a:buNone/>
            </a:pPr>
            <a:r>
              <a:rPr lang="en-US" sz="2400" dirty="0"/>
              <a:t>           If you don’t plan for tomorrow, tomorrow    overwhelms you </a:t>
            </a:r>
          </a:p>
        </p:txBody>
      </p:sp>
      <p:sp>
        <p:nvSpPr>
          <p:cNvPr id="7" name="Oval 6">
            <a:extLst>
              <a:ext uri="{FF2B5EF4-FFF2-40B4-BE49-F238E27FC236}">
                <a16:creationId xmlns:a16="http://schemas.microsoft.com/office/drawing/2014/main" id="{2E6C49C3-965F-4FF5-87D6-FD0085AA95F4}"/>
              </a:ext>
            </a:extLst>
          </p:cNvPr>
          <p:cNvSpPr/>
          <p:nvPr/>
        </p:nvSpPr>
        <p:spPr>
          <a:xfrm>
            <a:off x="125893" y="6248400"/>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5</a:t>
            </a:r>
          </a:p>
        </p:txBody>
      </p:sp>
      <p:cxnSp>
        <p:nvCxnSpPr>
          <p:cNvPr id="9" name="Straight Arrow Connector 8">
            <a:extLst>
              <a:ext uri="{FF2B5EF4-FFF2-40B4-BE49-F238E27FC236}">
                <a16:creationId xmlns:a16="http://schemas.microsoft.com/office/drawing/2014/main" id="{C0D6955E-52E4-4C0C-B0F8-D74655563D76}"/>
              </a:ext>
            </a:extLst>
          </p:cNvPr>
          <p:cNvCxnSpPr>
            <a:cxnSpLocks/>
          </p:cNvCxnSpPr>
          <p:nvPr/>
        </p:nvCxnSpPr>
        <p:spPr>
          <a:xfrm>
            <a:off x="1023735" y="5506284"/>
            <a:ext cx="655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53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D1DD-F4C5-4103-85E7-34362B672C59}"/>
              </a:ext>
            </a:extLst>
          </p:cNvPr>
          <p:cNvSpPr>
            <a:spLocks noGrp="1"/>
          </p:cNvSpPr>
          <p:nvPr>
            <p:ph type="title"/>
          </p:nvPr>
        </p:nvSpPr>
        <p:spPr>
          <a:xfrm>
            <a:off x="685801" y="685801"/>
            <a:ext cx="10396882" cy="954156"/>
          </a:xfrm>
        </p:spPr>
        <p:txBody>
          <a:bodyPr>
            <a:noAutofit/>
          </a:bodyPr>
          <a:lstStyle/>
          <a:p>
            <a:r>
              <a:rPr lang="en-GB" sz="3000" dirty="0">
                <a:latin typeface="Times New Roman" panose="02020603050405020304" pitchFamily="18" charset="0"/>
                <a:cs typeface="Times New Roman" panose="02020603050405020304" pitchFamily="18" charset="0"/>
              </a:rPr>
              <a:t>In today’s economy, business leaders are being called upon to answer the question:</a:t>
            </a:r>
            <a:endParaRPr lang="en-NG"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28277D-E9E9-43DB-B08F-F9A8D259C02C}"/>
              </a:ext>
            </a:extLst>
          </p:cNvPr>
          <p:cNvSpPr>
            <a:spLocks noGrp="1"/>
          </p:cNvSpPr>
          <p:nvPr>
            <p:ph idx="1"/>
          </p:nvPr>
        </p:nvSpPr>
        <p:spPr>
          <a:xfrm>
            <a:off x="297622" y="1789043"/>
            <a:ext cx="11298029" cy="4479235"/>
          </a:xfrm>
        </p:spPr>
        <p:txBody>
          <a:bodyPr>
            <a:normAutofit/>
          </a:bodyPr>
          <a:lstStyle/>
          <a:p>
            <a:pPr marL="0" indent="0">
              <a:buNone/>
            </a:pPr>
            <a:r>
              <a:rPr lang="en-GB" sz="2800" dirty="0">
                <a:latin typeface="Times New Roman" panose="02020603050405020304" pitchFamily="18" charset="0"/>
                <a:cs typeface="Times New Roman" panose="02020603050405020304" pitchFamily="18" charset="0"/>
              </a:rPr>
              <a:t>What are the sustainable strategies designed to ensure that their business succeeds?</a:t>
            </a:r>
          </a:p>
          <a:p>
            <a:pPr marL="0" indent="0">
              <a:buNone/>
            </a:pPr>
            <a:r>
              <a:rPr lang="en-GB" sz="2800" dirty="0">
                <a:latin typeface="Times New Roman" panose="02020603050405020304" pitchFamily="18" charset="0"/>
                <a:cs typeface="Times New Roman" panose="02020603050405020304" pitchFamily="18" charset="0"/>
              </a:rPr>
              <a:t>This question leads to another: What does “sustainability” mean? </a:t>
            </a:r>
          </a:p>
          <a:p>
            <a:pPr marL="0" indent="0">
              <a:buNone/>
            </a:pPr>
            <a:r>
              <a:rPr lang="en-GB" sz="2800" dirty="0">
                <a:solidFill>
                  <a:schemeClr val="accent1">
                    <a:lumMod val="75000"/>
                  </a:schemeClr>
                </a:solidFill>
                <a:latin typeface="Times New Roman" panose="02020603050405020304" pitchFamily="18" charset="0"/>
                <a:cs typeface="Times New Roman" panose="02020603050405020304" pitchFamily="18" charset="0"/>
              </a:rPr>
              <a:t>–The ability to survive and grow over time</a:t>
            </a:r>
            <a:r>
              <a:rPr lang="en-GB" sz="2800" dirty="0">
                <a:latin typeface="Times New Roman" panose="02020603050405020304" pitchFamily="18" charset="0"/>
                <a:cs typeface="Times New Roman" panose="02020603050405020304" pitchFamily="18" charset="0"/>
              </a:rPr>
              <a:t>.</a:t>
            </a:r>
          </a:p>
          <a:p>
            <a:pPr marL="0" indent="0">
              <a:buNone/>
            </a:pPr>
            <a:r>
              <a:rPr lang="en-GB" sz="2800" dirty="0">
                <a:latin typeface="Times New Roman" panose="02020603050405020304" pitchFamily="18" charset="0"/>
                <a:cs typeface="Times New Roman" panose="02020603050405020304" pitchFamily="18" charset="0"/>
              </a:rPr>
              <a:t>Michael Useem and co-authors published the findings of opinions of 14 leading major companies ranging from Tyco to Travelers, Pepsi to Macys. In particular, they agreed that leaders “must confront and accept the present, while keeping faith in and working towards the future, no matter how dark the present is”.</a:t>
            </a:r>
          </a:p>
          <a:p>
            <a:pPr marL="0" indent="0">
              <a:buNone/>
            </a:pPr>
            <a:endParaRPr lang="en-GB" sz="4000" dirty="0">
              <a:latin typeface="Times New Roman" panose="02020603050405020304" pitchFamily="18" charset="0"/>
              <a:cs typeface="Times New Roman" panose="02020603050405020304" pitchFamily="18" charset="0"/>
            </a:endParaRPr>
          </a:p>
          <a:p>
            <a:pPr marL="0" indent="0">
              <a:buNone/>
            </a:pPr>
            <a:endParaRPr lang="en-NG" sz="4000" dirty="0"/>
          </a:p>
        </p:txBody>
      </p:sp>
      <p:sp>
        <p:nvSpPr>
          <p:cNvPr id="4" name="Oval 3">
            <a:extLst>
              <a:ext uri="{FF2B5EF4-FFF2-40B4-BE49-F238E27FC236}">
                <a16:creationId xmlns:a16="http://schemas.microsoft.com/office/drawing/2014/main" id="{1ABD2E05-A6DB-422D-B4A7-26801F4340E4}"/>
              </a:ext>
            </a:extLst>
          </p:cNvPr>
          <p:cNvSpPr/>
          <p:nvPr/>
        </p:nvSpPr>
        <p:spPr>
          <a:xfrm>
            <a:off x="119270" y="6261653"/>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6</a:t>
            </a:r>
          </a:p>
        </p:txBody>
      </p:sp>
    </p:spTree>
    <p:extLst>
      <p:ext uri="{BB962C8B-B14F-4D97-AF65-F5344CB8AC3E}">
        <p14:creationId xmlns:p14="http://schemas.microsoft.com/office/powerpoint/2010/main" val="150084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CBE6-59B2-40E1-ABD2-87AAEE237BCE}"/>
              </a:ext>
            </a:extLst>
          </p:cNvPr>
          <p:cNvSpPr>
            <a:spLocks noGrp="1"/>
          </p:cNvSpPr>
          <p:nvPr>
            <p:ph type="title"/>
          </p:nvPr>
        </p:nvSpPr>
        <p:spPr>
          <a:xfrm>
            <a:off x="2757132" y="460513"/>
            <a:ext cx="8596668" cy="662609"/>
          </a:xfrm>
        </p:spPr>
        <p:txBody>
          <a:bodyPr>
            <a:normAutofit/>
          </a:bodyPr>
          <a:lstStyle/>
          <a:p>
            <a:r>
              <a:rPr lang="en-GB" dirty="0">
                <a:latin typeface="Times New Roman" panose="02020603050405020304" pitchFamily="18" charset="0"/>
                <a:cs typeface="Times New Roman" panose="02020603050405020304" pitchFamily="18" charset="0"/>
              </a:rPr>
              <a:t>Building off this understanding</a:t>
            </a:r>
            <a:endParaRPr lang="en-NG"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699664-091D-49E6-B108-3D87AAA42C91}"/>
              </a:ext>
            </a:extLst>
          </p:cNvPr>
          <p:cNvSpPr>
            <a:spLocks noGrp="1"/>
          </p:cNvSpPr>
          <p:nvPr>
            <p:ph idx="1"/>
          </p:nvPr>
        </p:nvSpPr>
        <p:spPr>
          <a:xfrm>
            <a:off x="685801" y="1123122"/>
            <a:ext cx="10667999" cy="5396948"/>
          </a:xfrm>
        </p:spPr>
        <p:txBody>
          <a:bodyPr>
            <a:normAutofit lnSpcReduction="10000"/>
          </a:bodyPr>
          <a:lstStyle/>
          <a:p>
            <a:pPr marL="0" indent="0">
              <a:buNone/>
            </a:pPr>
            <a:r>
              <a:rPr lang="en-GB" sz="2000" dirty="0">
                <a:latin typeface="Times New Roman" panose="02020603050405020304" pitchFamily="18" charset="0"/>
                <a:cs typeface="Times New Roman" panose="02020603050405020304" pitchFamily="18" charset="0"/>
              </a:rPr>
              <a:t>The survival toolkit of strategies that will ensure organisations thrive for several decade includes:</a:t>
            </a:r>
          </a:p>
          <a:p>
            <a:r>
              <a:rPr lang="en-GB" sz="2000" dirty="0">
                <a:latin typeface="Times New Roman" panose="02020603050405020304" pitchFamily="18" charset="0"/>
                <a:cs typeface="Times New Roman" panose="02020603050405020304" pitchFamily="18" charset="0"/>
              </a:rPr>
              <a:t>Competitive Pricing </a:t>
            </a:r>
          </a:p>
          <a:p>
            <a:r>
              <a:rPr lang="en-GB" sz="2000" dirty="0">
                <a:latin typeface="Times New Roman" panose="02020603050405020304" pitchFamily="18" charset="0"/>
                <a:cs typeface="Times New Roman" panose="02020603050405020304" pitchFamily="18" charset="0"/>
              </a:rPr>
              <a:t>Modular and flexible pricing </a:t>
            </a:r>
          </a:p>
          <a:p>
            <a:r>
              <a:rPr lang="en-GB" sz="2000" dirty="0">
                <a:latin typeface="Times New Roman" panose="02020603050405020304" pitchFamily="18" charset="0"/>
                <a:cs typeface="Times New Roman" panose="02020603050405020304" pitchFamily="18" charset="0"/>
              </a:rPr>
              <a:t>Emerging market penetration – having the first mover advantage</a:t>
            </a:r>
          </a:p>
          <a:p>
            <a:r>
              <a:rPr lang="en-GB" sz="2000" dirty="0">
                <a:latin typeface="Times New Roman" panose="02020603050405020304" pitchFamily="18" charset="0"/>
                <a:cs typeface="Times New Roman" panose="02020603050405020304" pitchFamily="18" charset="0"/>
              </a:rPr>
              <a:t>Good customer service &amp; flexibility </a:t>
            </a:r>
          </a:p>
          <a:p>
            <a:r>
              <a:rPr lang="en-GB" sz="2000" dirty="0">
                <a:latin typeface="Times New Roman" panose="02020603050405020304" pitchFamily="18" charset="0"/>
                <a:cs typeface="Times New Roman" panose="02020603050405020304" pitchFamily="18" charset="0"/>
              </a:rPr>
              <a:t>Huge cash outlay/access to cheaper funding </a:t>
            </a:r>
          </a:p>
          <a:p>
            <a:r>
              <a:rPr lang="en-GB" sz="2000" dirty="0">
                <a:latin typeface="Times New Roman" panose="02020603050405020304" pitchFamily="18" charset="0"/>
                <a:cs typeface="Times New Roman" panose="02020603050405020304" pitchFamily="18" charset="0"/>
              </a:rPr>
              <a:t>Highly trained &amp; motivated work force</a:t>
            </a:r>
          </a:p>
          <a:p>
            <a:r>
              <a:rPr lang="en-GB" sz="2000" dirty="0">
                <a:latin typeface="Times New Roman" panose="02020603050405020304" pitchFamily="18" charset="0"/>
                <a:cs typeface="Times New Roman" panose="02020603050405020304" pitchFamily="18" charset="0"/>
              </a:rPr>
              <a:t>Security planning </a:t>
            </a:r>
          </a:p>
          <a:p>
            <a:r>
              <a:rPr lang="en-GB" sz="2000" dirty="0">
                <a:latin typeface="Times New Roman" panose="02020603050405020304" pitchFamily="18" charset="0"/>
                <a:cs typeface="Times New Roman" panose="02020603050405020304" pitchFamily="18" charset="0"/>
              </a:rPr>
              <a:t>Create niche market  </a:t>
            </a:r>
          </a:p>
          <a:p>
            <a:r>
              <a:rPr lang="en-GB" sz="2000" dirty="0">
                <a:latin typeface="Times New Roman" panose="02020603050405020304" pitchFamily="18" charset="0"/>
                <a:cs typeface="Times New Roman" panose="02020603050405020304" pitchFamily="18" charset="0"/>
              </a:rPr>
              <a:t>Financial rewards aligned with results not just longevity</a:t>
            </a:r>
          </a:p>
          <a:p>
            <a:r>
              <a:rPr lang="en-GB" sz="2000" dirty="0">
                <a:latin typeface="Times New Roman" panose="02020603050405020304" pitchFamily="18" charset="0"/>
                <a:cs typeface="Times New Roman" panose="02020603050405020304" pitchFamily="18" charset="0"/>
              </a:rPr>
              <a:t>Fit for purpose facilities and equipment </a:t>
            </a:r>
          </a:p>
          <a:p>
            <a:r>
              <a:rPr lang="en-GB" sz="2000" dirty="0">
                <a:latin typeface="Times New Roman" panose="02020603050405020304" pitchFamily="18" charset="0"/>
                <a:cs typeface="Times New Roman" panose="02020603050405020304" pitchFamily="18" charset="0"/>
              </a:rPr>
              <a:t>Controlled back office costs</a:t>
            </a:r>
          </a:p>
          <a:p>
            <a:r>
              <a:rPr lang="en-GB" sz="2000" dirty="0">
                <a:latin typeface="Times New Roman" panose="02020603050405020304" pitchFamily="18" charset="0"/>
                <a:cs typeface="Times New Roman" panose="02020603050405020304" pitchFamily="18" charset="0"/>
              </a:rPr>
              <a:t>Assets clutching  </a:t>
            </a:r>
          </a:p>
          <a:p>
            <a:endParaRPr lang="en-GB" sz="2000" dirty="0">
              <a:latin typeface="Times New Roman" panose="02020603050405020304" pitchFamily="18" charset="0"/>
              <a:cs typeface="Times New Roman" panose="02020603050405020304" pitchFamily="18" charset="0"/>
            </a:endParaRPr>
          </a:p>
          <a:p>
            <a:pPr marL="0" indent="0">
              <a:buNone/>
            </a:pPr>
            <a:endParaRPr lang="en-NG" sz="2000" dirty="0"/>
          </a:p>
        </p:txBody>
      </p:sp>
      <p:sp>
        <p:nvSpPr>
          <p:cNvPr id="4" name="Oval 3">
            <a:extLst>
              <a:ext uri="{FF2B5EF4-FFF2-40B4-BE49-F238E27FC236}">
                <a16:creationId xmlns:a16="http://schemas.microsoft.com/office/drawing/2014/main" id="{3A32F1BB-C2E0-4755-BE31-B0864CF344E1}"/>
              </a:ext>
            </a:extLst>
          </p:cNvPr>
          <p:cNvSpPr/>
          <p:nvPr/>
        </p:nvSpPr>
        <p:spPr>
          <a:xfrm>
            <a:off x="119270" y="6261653"/>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7</a:t>
            </a:r>
          </a:p>
        </p:txBody>
      </p:sp>
    </p:spTree>
    <p:extLst>
      <p:ext uri="{BB962C8B-B14F-4D97-AF65-F5344CB8AC3E}">
        <p14:creationId xmlns:p14="http://schemas.microsoft.com/office/powerpoint/2010/main" val="38724831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6150-A5D5-468E-87AE-2658960083EB}"/>
              </a:ext>
            </a:extLst>
          </p:cNvPr>
          <p:cNvSpPr>
            <a:spLocks noGrp="1"/>
          </p:cNvSpPr>
          <p:nvPr>
            <p:ph type="title"/>
          </p:nvPr>
        </p:nvSpPr>
        <p:spPr>
          <a:xfrm>
            <a:off x="3221748" y="689112"/>
            <a:ext cx="8596668" cy="954157"/>
          </a:xfrm>
        </p:spPr>
        <p:txBody>
          <a:bodyPr>
            <a:normAutofit fontScale="90000"/>
          </a:bodyPr>
          <a:lstStyle/>
          <a:p>
            <a:r>
              <a:rPr lang="en-US" sz="4800" b="1" dirty="0">
                <a:effectLst/>
                <a:latin typeface="Times New Roman" panose="02020603050405020304" pitchFamily="18" charset="0"/>
                <a:ea typeface="Times New Roman" panose="02020603050405020304" pitchFamily="18" charset="0"/>
              </a:rPr>
              <a:t>Competitive pricing </a:t>
            </a:r>
            <a:br>
              <a:rPr lang="en-US" sz="4400" dirty="0">
                <a:effectLst/>
                <a:latin typeface="Times New Roman" panose="02020603050405020304" pitchFamily="18" charset="0"/>
                <a:ea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3CA96078-8FE6-485B-A6C6-D34F2FCB6477}"/>
              </a:ext>
            </a:extLst>
          </p:cNvPr>
          <p:cNvSpPr>
            <a:spLocks noGrp="1"/>
          </p:cNvSpPr>
          <p:nvPr>
            <p:ph idx="1"/>
          </p:nvPr>
        </p:nvSpPr>
        <p:spPr>
          <a:xfrm>
            <a:off x="795130" y="1563757"/>
            <a:ext cx="10031896" cy="3922643"/>
          </a:xfrm>
        </p:spPr>
        <p:txBody>
          <a:bodyPr>
            <a:normAutofit/>
          </a:bodyPr>
          <a:lstStyle/>
          <a:p>
            <a:r>
              <a:rPr lang="en-US" sz="2800" dirty="0">
                <a:latin typeface="Times New Roman" panose="02020603050405020304" pitchFamily="18" charset="0"/>
                <a:ea typeface="Times New Roman" panose="02020603050405020304" pitchFamily="18" charset="0"/>
              </a:rPr>
              <a:t>Don’t price a product/service way above/below competition except you have a monopoly position </a:t>
            </a:r>
            <a:r>
              <a:rPr lang="en-US" sz="2800" dirty="0" err="1">
                <a:latin typeface="Times New Roman" panose="02020603050405020304" pitchFamily="18" charset="0"/>
                <a:ea typeface="Times New Roman" panose="02020603050405020304" pitchFamily="18" charset="0"/>
              </a:rPr>
              <a:t>i.e</a:t>
            </a:r>
            <a:r>
              <a:rPr lang="en-US" sz="2800" dirty="0">
                <a:latin typeface="Times New Roman" panose="02020603050405020304" pitchFamily="18" charset="0"/>
                <a:ea typeface="Times New Roman" panose="02020603050405020304" pitchFamily="18" charset="0"/>
              </a:rPr>
              <a:t> OEM, Franchise</a:t>
            </a:r>
          </a:p>
          <a:p>
            <a:r>
              <a:rPr lang="en-US" sz="2800" dirty="0">
                <a:latin typeface="Times New Roman" panose="02020603050405020304" pitchFamily="18" charset="0"/>
                <a:ea typeface="Times New Roman" panose="02020603050405020304" pitchFamily="18" charset="0"/>
              </a:rPr>
              <a:t>Maintain a good accounting function to capture all costs</a:t>
            </a:r>
          </a:p>
          <a:p>
            <a:r>
              <a:rPr lang="en-US" sz="2800" dirty="0">
                <a:latin typeface="Times New Roman" panose="02020603050405020304" pitchFamily="18" charset="0"/>
                <a:ea typeface="Times New Roman" panose="02020603050405020304" pitchFamily="18" charset="0"/>
              </a:rPr>
              <a:t>Monitor replacement costs of asset</a:t>
            </a:r>
          </a:p>
          <a:p>
            <a:r>
              <a:rPr lang="en-US" sz="2800" dirty="0">
                <a:latin typeface="Times New Roman" panose="02020603050405020304" pitchFamily="18" charset="0"/>
                <a:ea typeface="Times New Roman" panose="02020603050405020304" pitchFamily="18" charset="0"/>
              </a:rPr>
              <a:t>Consider the terrain of service – island or swamp  </a:t>
            </a: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NG" dirty="0"/>
          </a:p>
        </p:txBody>
      </p:sp>
      <p:sp>
        <p:nvSpPr>
          <p:cNvPr id="4" name="Oval 3">
            <a:extLst>
              <a:ext uri="{FF2B5EF4-FFF2-40B4-BE49-F238E27FC236}">
                <a16:creationId xmlns:a16="http://schemas.microsoft.com/office/drawing/2014/main" id="{E0F70B41-9D25-40FB-8359-27DCAEB07A3B}"/>
              </a:ext>
            </a:extLst>
          </p:cNvPr>
          <p:cNvSpPr/>
          <p:nvPr/>
        </p:nvSpPr>
        <p:spPr>
          <a:xfrm>
            <a:off x="119270" y="6261653"/>
            <a:ext cx="665922" cy="536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8</a:t>
            </a:r>
          </a:p>
        </p:txBody>
      </p:sp>
    </p:spTree>
    <p:extLst>
      <p:ext uri="{BB962C8B-B14F-4D97-AF65-F5344CB8AC3E}">
        <p14:creationId xmlns:p14="http://schemas.microsoft.com/office/powerpoint/2010/main" val="502027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2049</TotalTime>
  <Words>1110</Words>
  <Application>Microsoft Office PowerPoint</Application>
  <PresentationFormat>Widescreen</PresentationFormat>
  <Paragraphs>159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Calibri</vt:lpstr>
      <vt:lpstr>Franklin Gothic Medium Cond</vt:lpstr>
      <vt:lpstr>Times New Roman</vt:lpstr>
      <vt:lpstr>Trebuchet MS</vt:lpstr>
      <vt:lpstr>Wingdings 3</vt:lpstr>
      <vt:lpstr>Facet</vt:lpstr>
      <vt:lpstr> EQUIPMENT LEASING ASSOCIATION OF NIGERIA (ELAN) </vt:lpstr>
      <vt:lpstr>PRESENTED BY</vt:lpstr>
      <vt:lpstr>18TH NATIONAL LEASE CONFERENCE: OUR PARTNERS</vt:lpstr>
      <vt:lpstr>INTRODUCTION </vt:lpstr>
      <vt:lpstr>Examples of Competitive advantages </vt:lpstr>
      <vt:lpstr>For Companies to survive in a volatile competitive environment it has to be;</vt:lpstr>
      <vt:lpstr>In today’s economy, business leaders are being called upon to answer the question:</vt:lpstr>
      <vt:lpstr>Building off this understanding</vt:lpstr>
      <vt:lpstr>Competitive pricing  </vt:lpstr>
      <vt:lpstr>Modular and flexible pricing </vt:lpstr>
      <vt:lpstr>Emerging Market Penetration </vt:lpstr>
      <vt:lpstr>Good Customer Service &amp; Flexibility </vt:lpstr>
      <vt:lpstr>Huge Cash Outlay/Access to Cheap Fund</vt:lpstr>
      <vt:lpstr>Highly Trained &amp; Motivated Workforce </vt:lpstr>
      <vt:lpstr>Security Planning </vt:lpstr>
      <vt:lpstr>Create Niche Market</vt:lpstr>
      <vt:lpstr>Financial Rewards aligned with Result</vt:lpstr>
      <vt:lpstr>FIT for Purpose Facilities and Equipment </vt:lpstr>
      <vt:lpstr>Controlled back office Cost</vt:lpstr>
      <vt:lpstr>Asset Clutching </vt:lpstr>
      <vt:lpstr>Past and Present considerations</vt:lpstr>
      <vt:lpstr>Future Business Behaviours</vt:lpstr>
      <vt:lpstr>THANK YOU</vt:lpstr>
      <vt:lpstr>Questions &amp;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EQUIPMENT LEASING ASSOCIATION OF NIGERIA (ELAN)</dc:title>
  <dc:creator>HENRY</dc:creator>
  <cp:lastModifiedBy>user</cp:lastModifiedBy>
  <cp:revision>69</cp:revision>
  <cp:lastPrinted>2020-11-18T13:23:21Z</cp:lastPrinted>
  <dcterms:created xsi:type="dcterms:W3CDTF">2020-11-10T10:31:28Z</dcterms:created>
  <dcterms:modified xsi:type="dcterms:W3CDTF">2020-11-18T14:25:14Z</dcterms:modified>
</cp:coreProperties>
</file>