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6" r:id="rId1"/>
  </p:sldMasterIdLst>
  <p:notesMasterIdLst>
    <p:notesMasterId r:id="rId29"/>
  </p:notesMasterIdLst>
  <p:sldIdLst>
    <p:sldId id="256" r:id="rId2"/>
    <p:sldId id="301" r:id="rId3"/>
    <p:sldId id="300" r:id="rId4"/>
    <p:sldId id="294" r:id="rId5"/>
    <p:sldId id="299" r:id="rId6"/>
    <p:sldId id="302" r:id="rId7"/>
    <p:sldId id="303" r:id="rId8"/>
    <p:sldId id="304" r:id="rId9"/>
    <p:sldId id="306" r:id="rId10"/>
    <p:sldId id="288" r:id="rId11"/>
    <p:sldId id="308" r:id="rId12"/>
    <p:sldId id="289" r:id="rId13"/>
    <p:sldId id="313" r:id="rId14"/>
    <p:sldId id="319" r:id="rId15"/>
    <p:sldId id="320" r:id="rId16"/>
    <p:sldId id="321" r:id="rId17"/>
    <p:sldId id="322" r:id="rId18"/>
    <p:sldId id="310" r:id="rId19"/>
    <p:sldId id="311" r:id="rId20"/>
    <p:sldId id="314" r:id="rId21"/>
    <p:sldId id="315" r:id="rId22"/>
    <p:sldId id="323" r:id="rId23"/>
    <p:sldId id="316" r:id="rId24"/>
    <p:sldId id="317" r:id="rId25"/>
    <p:sldId id="318" r:id="rId26"/>
    <p:sldId id="293" r:id="rId27"/>
    <p:sldId id="28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0066"/>
    <a:srgbClr val="FF9900"/>
    <a:srgbClr val="7F17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0684D8-4451-433C-8767-8EB2C10CAE67}" type="datetimeFigureOut">
              <a:rPr lang="en-US" smtClean="0"/>
              <a:t>11/8/2017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D356F2-108D-4FEB-AC42-9F570B5857A3}" type="slidenum">
              <a:rPr lang="en-US" smtClean="0"/>
              <a:t>‹#›</a:t>
            </a:fld>
            <a:endParaRPr lang="en-US"/>
          </a:p>
        </p:txBody>
      </p:sp>
    </p:spTree>
    <p:extLst>
      <p:ext uri="{BB962C8B-B14F-4D97-AF65-F5344CB8AC3E}">
        <p14:creationId xmlns:p14="http://schemas.microsoft.com/office/powerpoint/2010/main" val="2534381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ED356F2-108D-4FEB-AC42-9F570B5857A3}" type="slidenum">
              <a:rPr lang="en-US" smtClean="0"/>
              <a:t>2</a:t>
            </a:fld>
            <a:endParaRPr lang="en-US"/>
          </a:p>
        </p:txBody>
      </p:sp>
    </p:spTree>
    <p:extLst>
      <p:ext uri="{BB962C8B-B14F-4D97-AF65-F5344CB8AC3E}">
        <p14:creationId xmlns:p14="http://schemas.microsoft.com/office/powerpoint/2010/main" val="553912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en-US" smtClean="0"/>
              <a:t>Click to edit Master title style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fld id="{3996897D-4C84-4972-9493-316EB9E47CCF}" type="datetimeFigureOut">
              <a:rPr lang="en-US" smtClean="0"/>
              <a:t>11/8/2017</a:t>
            </a:fld>
            <a:endParaRPr lang="en-US"/>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endParaRPr lang="en-US"/>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fld id="{6157D6BA-B80B-443A-BD9D-32A6AB51AF8D}" type="slidenum">
              <a:rPr lang="en-US" smtClean="0"/>
              <a:t>‹#›</a:t>
            </a:fld>
            <a:endParaRPr lang="en-US"/>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39252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96897D-4C84-4972-9493-316EB9E47CCF}" type="datetimeFigureOut">
              <a:rPr lang="en-US" smtClean="0"/>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7D6BA-B80B-443A-BD9D-32A6AB51AF8D}" type="slidenum">
              <a:rPr lang="en-US" smtClean="0"/>
              <a:t>‹#›</a:t>
            </a:fld>
            <a:endParaRPr lang="en-US"/>
          </a:p>
        </p:txBody>
      </p:sp>
    </p:spTree>
    <p:extLst>
      <p:ext uri="{BB962C8B-B14F-4D97-AF65-F5344CB8AC3E}">
        <p14:creationId xmlns:p14="http://schemas.microsoft.com/office/powerpoint/2010/main" val="3140533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96897D-4C84-4972-9493-316EB9E47CCF}" type="datetimeFigureOut">
              <a:rPr lang="en-US" smtClean="0"/>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7D6BA-B80B-443A-BD9D-32A6AB51AF8D}" type="slidenum">
              <a:rPr lang="en-US" smtClean="0"/>
              <a:t>‹#›</a:t>
            </a:fld>
            <a:endParaRPr lang="en-US"/>
          </a:p>
        </p:txBody>
      </p:sp>
    </p:spTree>
    <p:extLst>
      <p:ext uri="{BB962C8B-B14F-4D97-AF65-F5344CB8AC3E}">
        <p14:creationId xmlns:p14="http://schemas.microsoft.com/office/powerpoint/2010/main" val="3050219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ession Slide">
    <p:spTree>
      <p:nvGrpSpPr>
        <p:cNvPr id="1" name=""/>
        <p:cNvGrpSpPr/>
        <p:nvPr/>
      </p:nvGrpSpPr>
      <p:grpSpPr>
        <a:xfrm>
          <a:off x="0" y="0"/>
          <a:ext cx="0" cy="0"/>
          <a:chOff x="0" y="0"/>
          <a:chExt cx="0" cy="0"/>
        </a:xfrm>
      </p:grpSpPr>
      <p:sp>
        <p:nvSpPr>
          <p:cNvPr id="5" name="Title 1"/>
          <p:cNvSpPr txBox="1">
            <a:spLocks/>
          </p:cNvSpPr>
          <p:nvPr userDrawn="1"/>
        </p:nvSpPr>
        <p:spPr>
          <a:xfrm>
            <a:off x="442913" y="5562600"/>
            <a:ext cx="8229600" cy="685800"/>
          </a:xfrm>
          <a:prstGeom prst="rect">
            <a:avLst/>
          </a:prstGeom>
        </p:spPr>
        <p:txBody>
          <a:bodyPr anchor="ctr">
            <a:normAutofit/>
          </a:bodyPr>
          <a:lstStyle>
            <a:lvl1pPr algn="ctr" defTabSz="914400" rtl="0" eaLnBrk="1" latinLnBrk="0" hangingPunct="1">
              <a:spcBef>
                <a:spcPct val="0"/>
              </a:spcBef>
              <a:buNone/>
              <a:defRPr sz="4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fontAlgn="auto">
              <a:spcAft>
                <a:spcPts val="0"/>
              </a:spcAft>
              <a:defRPr/>
            </a:pPr>
            <a:endParaRPr lang="en-US" sz="2800" i="1" dirty="0"/>
          </a:p>
        </p:txBody>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Content Placeholder 2"/>
          <p:cNvSpPr>
            <a:spLocks noGrp="1"/>
          </p:cNvSpPr>
          <p:nvPr>
            <p:ph idx="1"/>
          </p:nvPr>
        </p:nvSpPr>
        <p:spPr>
          <a:xfrm>
            <a:off x="457200" y="2362200"/>
            <a:ext cx="8229600" cy="228370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0"/>
          <p:cNvSpPr>
            <a:spLocks noGrp="1"/>
          </p:cNvSpPr>
          <p:nvPr>
            <p:ph type="body" sz="quarter" idx="10"/>
          </p:nvPr>
        </p:nvSpPr>
        <p:spPr>
          <a:xfrm>
            <a:off x="442913" y="1600200"/>
            <a:ext cx="8229600" cy="609600"/>
          </a:xfrm>
        </p:spPr>
        <p:txBody>
          <a:bodyPr>
            <a:normAutofit/>
          </a:bodyPr>
          <a:lstStyle>
            <a:lvl1pPr marL="0" indent="0">
              <a:buNone/>
              <a:defRPr lang="en-US" sz="2800" i="1" dirty="0">
                <a:solidFill>
                  <a:schemeClr val="accent1"/>
                </a:solidFill>
              </a:defRPr>
            </a:lvl1pPr>
          </a:lstStyle>
          <a:p>
            <a:pPr lvl="0"/>
            <a:r>
              <a:rPr lang="en-US"/>
              <a:t>Click to edit Master text styles</a:t>
            </a:r>
          </a:p>
        </p:txBody>
      </p:sp>
    </p:spTree>
    <p:extLst>
      <p:ext uri="{BB962C8B-B14F-4D97-AF65-F5344CB8AC3E}">
        <p14:creationId xmlns:p14="http://schemas.microsoft.com/office/powerpoint/2010/main" val="3722483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96897D-4C84-4972-9493-316EB9E47CCF}" type="datetimeFigureOut">
              <a:rPr lang="en-US" smtClean="0"/>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7D6BA-B80B-443A-BD9D-32A6AB51AF8D}" type="slidenum">
              <a:rPr lang="en-US" smtClean="0"/>
              <a:t>‹#›</a:t>
            </a:fld>
            <a:endParaRPr lang="en-US"/>
          </a:p>
        </p:txBody>
      </p:sp>
    </p:spTree>
    <p:extLst>
      <p:ext uri="{BB962C8B-B14F-4D97-AF65-F5344CB8AC3E}">
        <p14:creationId xmlns:p14="http://schemas.microsoft.com/office/powerpoint/2010/main" val="9192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fld id="{3996897D-4C84-4972-9493-316EB9E47CCF}" type="datetimeFigureOut">
              <a:rPr lang="en-US" smtClean="0"/>
              <a:t>11/8/2017</a:t>
            </a:fld>
            <a:endParaRPr lang="en-US"/>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fld id="{6157D6BA-B80B-443A-BD9D-32A6AB51AF8D}" type="slidenum">
              <a:rPr lang="en-US" smtClean="0"/>
              <a:t>‹#›</a:t>
            </a:fld>
            <a:endParaRPr lang="en-US"/>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11863284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996897D-4C84-4972-9493-316EB9E47CCF}" type="datetimeFigureOut">
              <a:rPr lang="en-US" smtClean="0"/>
              <a:t>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57D6BA-B80B-443A-BD9D-32A6AB51AF8D}" type="slidenum">
              <a:rPr lang="en-US" smtClean="0"/>
              <a:t>‹#›</a:t>
            </a:fld>
            <a:endParaRPr lang="en-US"/>
          </a:p>
        </p:txBody>
      </p:sp>
    </p:spTree>
    <p:extLst>
      <p:ext uri="{BB962C8B-B14F-4D97-AF65-F5344CB8AC3E}">
        <p14:creationId xmlns:p14="http://schemas.microsoft.com/office/powerpoint/2010/main" val="2898509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941832" y="2909102"/>
            <a:ext cx="361188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975398" y="2909102"/>
            <a:ext cx="361188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996897D-4C84-4972-9493-316EB9E47CCF}" type="datetimeFigureOut">
              <a:rPr lang="en-US" smtClean="0"/>
              <a:t>11/8/2017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57D6BA-B80B-443A-BD9D-32A6AB51AF8D}" type="slidenum">
              <a:rPr lang="en-US" smtClean="0"/>
              <a:t>‹#›</a:t>
            </a:fld>
            <a:endParaRPr lang="en-US"/>
          </a:p>
        </p:txBody>
      </p:sp>
    </p:spTree>
    <p:extLst>
      <p:ext uri="{BB962C8B-B14F-4D97-AF65-F5344CB8AC3E}">
        <p14:creationId xmlns:p14="http://schemas.microsoft.com/office/powerpoint/2010/main" val="3206406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996897D-4C84-4972-9493-316EB9E47CCF}" type="datetimeFigureOut">
              <a:rPr lang="en-US" smtClean="0"/>
              <a:t>11/8/2017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57D6BA-B80B-443A-BD9D-32A6AB51AF8D}" type="slidenum">
              <a:rPr lang="en-US" smtClean="0"/>
              <a:t>‹#›</a:t>
            </a:fld>
            <a:endParaRPr lang="en-US"/>
          </a:p>
        </p:txBody>
      </p:sp>
    </p:spTree>
    <p:extLst>
      <p:ext uri="{BB962C8B-B14F-4D97-AF65-F5344CB8AC3E}">
        <p14:creationId xmlns:p14="http://schemas.microsoft.com/office/powerpoint/2010/main" val="2290756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96897D-4C84-4972-9493-316EB9E47CCF}" type="datetimeFigureOut">
              <a:rPr lang="en-US" smtClean="0"/>
              <a:t>11/8/2017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57D6BA-B80B-443A-BD9D-32A6AB51AF8D}" type="slidenum">
              <a:rPr lang="en-US" smtClean="0"/>
              <a:t>‹#›</a:t>
            </a:fld>
            <a:endParaRPr lang="en-US"/>
          </a:p>
        </p:txBody>
      </p:sp>
    </p:spTree>
    <p:extLst>
      <p:ext uri="{BB962C8B-B14F-4D97-AF65-F5344CB8AC3E}">
        <p14:creationId xmlns:p14="http://schemas.microsoft.com/office/powerpoint/2010/main" val="1609890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en-US" smtClean="0"/>
              <a:t>Click to edit Master title style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a:xfrm>
            <a:off x="573789" y="6375679"/>
            <a:ext cx="925016" cy="348462"/>
          </a:xfrm>
        </p:spPr>
        <p:txBody>
          <a:bodyPr/>
          <a:lstStyle/>
          <a:p>
            <a:fld id="{3996897D-4C84-4972-9493-316EB9E47CCF}" type="datetimeFigureOut">
              <a:rPr lang="en-US" smtClean="0"/>
              <a:t>11/8/2017</a:t>
            </a:fld>
            <a:endParaRPr lang="en-US"/>
          </a:p>
        </p:txBody>
      </p:sp>
      <p:sp>
        <p:nvSpPr>
          <p:cNvPr id="6" name="Footer Placeholder 5"/>
          <p:cNvSpPr>
            <a:spLocks noGrp="1"/>
          </p:cNvSpPr>
          <p:nvPr>
            <p:ph type="ftr" sz="quarter" idx="11"/>
          </p:nvPr>
        </p:nvSpPr>
        <p:spPr>
          <a:xfrm>
            <a:off x="1577716" y="6375679"/>
            <a:ext cx="2611634" cy="345796"/>
          </a:xfrm>
        </p:spPr>
        <p:txBody>
          <a:bodyPr/>
          <a:lstStyle/>
          <a:p>
            <a:endParaRPr lang="en-US"/>
          </a:p>
        </p:txBody>
      </p:sp>
      <p:sp>
        <p:nvSpPr>
          <p:cNvPr id="7" name="Slide Number Placeholder 6"/>
          <p:cNvSpPr>
            <a:spLocks noGrp="1"/>
          </p:cNvSpPr>
          <p:nvPr>
            <p:ph type="sldNum" sz="quarter" idx="12"/>
          </p:nvPr>
        </p:nvSpPr>
        <p:spPr>
          <a:xfrm>
            <a:off x="4268261" y="6375679"/>
            <a:ext cx="924342" cy="345796"/>
          </a:xfrm>
        </p:spPr>
        <p:txBody>
          <a:bodyPr/>
          <a:lstStyle/>
          <a:p>
            <a:fld id="{6157D6BA-B80B-443A-BD9D-32A6AB51AF8D}" type="slidenum">
              <a:rPr lang="en-US" smtClean="0"/>
              <a:t>‹#›</a:t>
            </a:fld>
            <a:endParaRPr lang="en-US"/>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18423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a:xfrm>
            <a:off x="574463" y="6375679"/>
            <a:ext cx="924342" cy="348462"/>
          </a:xfrm>
        </p:spPr>
        <p:txBody>
          <a:bodyPr/>
          <a:lstStyle/>
          <a:p>
            <a:fld id="{3996897D-4C84-4972-9493-316EB9E47CCF}" type="datetimeFigureOut">
              <a:rPr lang="en-US" smtClean="0"/>
              <a:t>11/8/2017</a:t>
            </a:fld>
            <a:endParaRPr lang="en-US"/>
          </a:p>
        </p:txBody>
      </p:sp>
      <p:sp>
        <p:nvSpPr>
          <p:cNvPr id="6" name="Footer Placeholder 5"/>
          <p:cNvSpPr>
            <a:spLocks noGrp="1"/>
          </p:cNvSpPr>
          <p:nvPr>
            <p:ph type="ftr" sz="quarter" idx="11"/>
          </p:nvPr>
        </p:nvSpPr>
        <p:spPr>
          <a:xfrm>
            <a:off x="1577716" y="6375679"/>
            <a:ext cx="2611634" cy="345796"/>
          </a:xfrm>
        </p:spPr>
        <p:txBody>
          <a:bodyPr/>
          <a:lstStyle/>
          <a:p>
            <a:endParaRPr lang="en-US"/>
          </a:p>
        </p:txBody>
      </p:sp>
      <p:sp>
        <p:nvSpPr>
          <p:cNvPr id="7" name="Slide Number Placeholder 6"/>
          <p:cNvSpPr>
            <a:spLocks noGrp="1"/>
          </p:cNvSpPr>
          <p:nvPr>
            <p:ph type="sldNum" sz="quarter" idx="12"/>
          </p:nvPr>
        </p:nvSpPr>
        <p:spPr>
          <a:xfrm>
            <a:off x="4256153" y="6375679"/>
            <a:ext cx="947460" cy="345796"/>
          </a:xfrm>
        </p:spPr>
        <p:txBody>
          <a:bodyPr/>
          <a:lstStyle/>
          <a:p>
            <a:fld id="{6157D6BA-B80B-443A-BD9D-32A6AB51AF8D}" type="slidenum">
              <a:rPr lang="en-US" smtClean="0"/>
              <a:t>‹#›</a:t>
            </a:fld>
            <a:endParaRPr lang="en-US"/>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38745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fld id="{3996897D-4C84-4972-9493-316EB9E47CCF}" type="datetimeFigureOut">
              <a:rPr lang="en-US" smtClean="0"/>
              <a:t>11/8/2017</a:t>
            </a:fld>
            <a:endParaRPr lang="en-US"/>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6157D6BA-B80B-443A-BD9D-32A6AB51AF8D}" type="slidenum">
              <a:rPr lang="en-US" smtClean="0"/>
              <a:t>‹#›</a:t>
            </a:fld>
            <a:endParaRPr lang="en-US"/>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2692352117"/>
      </p:ext>
    </p:extLst>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 id="2147483897" r:id="rId11"/>
    <p:sldLayoutId id="2147483898"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pos="594">
          <p15:clr>
            <a:srgbClr val="F26B43"/>
          </p15:clr>
        </p15:guide>
        <p15:guide id="4" pos="5400">
          <p15:clr>
            <a:srgbClr val="F26B43"/>
          </p15:clr>
        </p15:guide>
        <p15:guide id="5" orient="horz" pos="4008">
          <p15:clr>
            <a:srgbClr val="F26B43"/>
          </p15:clr>
        </p15:guide>
        <p15:guide id="6" orient="horz" pos="1440">
          <p15:clr>
            <a:srgbClr val="F26B43"/>
          </p15:clr>
        </p15:guide>
        <p15:guide id="7" orient="horz" pos="3720">
          <p15:clr>
            <a:srgbClr val="F26B43"/>
          </p15:clr>
        </p15:guide>
        <p15:guide id="8" orient="horz" pos="2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10.jp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098388"/>
            <a:ext cx="9448800" cy="4394988"/>
          </a:xfrm>
        </p:spPr>
        <p:txBody>
          <a:bodyPr>
            <a:normAutofit/>
          </a:bodyPr>
          <a:lstStyle/>
          <a:p>
            <a:pPr>
              <a:lnSpc>
                <a:spcPct val="100000"/>
              </a:lnSpc>
            </a:pPr>
            <a:r>
              <a:rPr lang="en-US" sz="5300" b="1" dirty="0" smtClean="0">
                <a:solidFill>
                  <a:srgbClr val="C00000"/>
                </a:solidFill>
                <a:latin typeface="Bernard MT Condensed" panose="02050806060905020404" pitchFamily="18" charset="0"/>
              </a:rPr>
              <a:t/>
            </a:r>
            <a:br>
              <a:rPr lang="en-US" sz="5300" b="1" dirty="0" smtClean="0">
                <a:solidFill>
                  <a:srgbClr val="C00000"/>
                </a:solidFill>
                <a:latin typeface="Bernard MT Condensed" panose="02050806060905020404" pitchFamily="18" charset="0"/>
              </a:rPr>
            </a:br>
            <a:r>
              <a:rPr lang="en-US" sz="5300" b="1" dirty="0" smtClean="0">
                <a:solidFill>
                  <a:srgbClr val="C00000"/>
                </a:solidFill>
                <a:latin typeface="Bernard MT Condensed" panose="02050806060905020404" pitchFamily="18" charset="0"/>
              </a:rPr>
              <a:t>NATIONAL LEASE </a:t>
            </a:r>
            <a:br>
              <a:rPr lang="en-US" sz="5300" b="1" dirty="0" smtClean="0">
                <a:solidFill>
                  <a:srgbClr val="C00000"/>
                </a:solidFill>
                <a:latin typeface="Bernard MT Condensed" panose="02050806060905020404" pitchFamily="18" charset="0"/>
              </a:rPr>
            </a:br>
            <a:r>
              <a:rPr lang="en-US" sz="5300" b="1" dirty="0" smtClean="0">
                <a:solidFill>
                  <a:srgbClr val="C00000"/>
                </a:solidFill>
                <a:latin typeface="Bernard MT Condensed" panose="02050806060905020404" pitchFamily="18" charset="0"/>
              </a:rPr>
              <a:t>CONFERENCE </a:t>
            </a:r>
            <a:r>
              <a:rPr lang="en-US" sz="5300" b="1" dirty="0" smtClean="0">
                <a:solidFill>
                  <a:schemeClr val="accent3">
                    <a:lumMod val="50000"/>
                  </a:schemeClr>
                </a:solidFill>
                <a:latin typeface="Bernard MT Condensed" panose="02050806060905020404" pitchFamily="18" charset="0"/>
              </a:rPr>
              <a:t>2017</a:t>
            </a:r>
            <a:r>
              <a:rPr lang="en-US" sz="2000" b="1" dirty="0" smtClean="0">
                <a:solidFill>
                  <a:srgbClr val="C00000"/>
                </a:solidFill>
                <a:latin typeface="Bernard MT Condensed" panose="02050806060905020404" pitchFamily="18" charset="0"/>
              </a:rPr>
              <a:t/>
            </a:r>
            <a:br>
              <a:rPr lang="en-US" sz="2000" b="1" dirty="0" smtClean="0">
                <a:solidFill>
                  <a:srgbClr val="C00000"/>
                </a:solidFill>
                <a:latin typeface="Bernard MT Condensed" panose="02050806060905020404" pitchFamily="18" charset="0"/>
              </a:rPr>
            </a:br>
            <a:r>
              <a:rPr lang="en-US" sz="2000" b="1" dirty="0" smtClean="0">
                <a:solidFill>
                  <a:srgbClr val="C00000"/>
                </a:solidFill>
                <a:latin typeface="Bernard MT Condensed" panose="02050806060905020404" pitchFamily="18" charset="0"/>
              </a:rPr>
              <a:t/>
            </a:r>
            <a:br>
              <a:rPr lang="en-US" sz="2000" b="1" dirty="0" smtClean="0">
                <a:solidFill>
                  <a:srgbClr val="C00000"/>
                </a:solidFill>
                <a:latin typeface="Bernard MT Condensed" panose="02050806060905020404" pitchFamily="18" charset="0"/>
              </a:rPr>
            </a:br>
            <a:endParaRPr lang="en-US" dirty="0">
              <a:solidFill>
                <a:schemeClr val="accent6">
                  <a:lumMod val="50000"/>
                </a:schemeClr>
              </a:solidFill>
              <a:latin typeface="Berlin Sans FB Demi" panose="020E0802020502020306" pitchFamily="34" charset="0"/>
            </a:endParaRPr>
          </a:p>
        </p:txBody>
      </p:sp>
      <p:pic>
        <p:nvPicPr>
          <p:cNvPr id="4" name="Picture 3" descr="banner2"/>
          <p:cNvPicPr/>
          <p:nvPr/>
        </p:nvPicPr>
        <p:blipFill>
          <a:blip r:embed="rId2"/>
          <a:srcRect/>
          <a:stretch>
            <a:fillRect/>
          </a:stretch>
        </p:blipFill>
        <p:spPr bwMode="auto">
          <a:xfrm>
            <a:off x="5453824" y="5943600"/>
            <a:ext cx="3080576" cy="6858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63799" y="1371600"/>
            <a:ext cx="3429000" cy="822122"/>
          </a:xfrm>
          <a:prstGeom prst="rect">
            <a:avLst/>
          </a:prstGeom>
        </p:spPr>
      </p:pic>
    </p:spTree>
    <p:extLst>
      <p:ext uri="{BB962C8B-B14F-4D97-AF65-F5344CB8AC3E}">
        <p14:creationId xmlns:p14="http://schemas.microsoft.com/office/powerpoint/2010/main" val="1620653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554" y="566091"/>
            <a:ext cx="6871743" cy="836815"/>
          </a:xfrm>
        </p:spPr>
        <p:txBody>
          <a:bodyPr>
            <a:normAutofit/>
          </a:bodyPr>
          <a:lstStyle/>
          <a:p>
            <a:pPr algn="r"/>
            <a:r>
              <a:rPr lang="en-GB" sz="4000" b="1" dirty="0"/>
              <a:t>THE LEASING INDUSTRY</a:t>
            </a:r>
            <a:endParaRPr lang="en-GB" sz="2000" b="1" dirty="0"/>
          </a:p>
        </p:txBody>
      </p:sp>
      <p:sp>
        <p:nvSpPr>
          <p:cNvPr id="3" name="Content Placeholder 2"/>
          <p:cNvSpPr>
            <a:spLocks noGrp="1"/>
          </p:cNvSpPr>
          <p:nvPr>
            <p:ph idx="1"/>
          </p:nvPr>
        </p:nvSpPr>
        <p:spPr>
          <a:xfrm>
            <a:off x="891678" y="914400"/>
            <a:ext cx="7633742" cy="5257800"/>
          </a:xfrm>
        </p:spPr>
        <p:txBody>
          <a:bodyPr>
            <a:noAutofit/>
          </a:bodyPr>
          <a:lstStyle/>
          <a:p>
            <a:pPr marL="0" indent="0" algn="just">
              <a:buNone/>
            </a:pPr>
            <a:endParaRPr lang="en-GB" sz="2200" dirty="0" smtClean="0">
              <a:solidFill>
                <a:srgbClr val="FFC000"/>
              </a:solidFill>
            </a:endParaRPr>
          </a:p>
          <a:p>
            <a:pPr marL="0" indent="0" algn="just">
              <a:buNone/>
            </a:pPr>
            <a:endParaRPr lang="en-GB" sz="2200" dirty="0">
              <a:solidFill>
                <a:srgbClr val="FFC000"/>
              </a:solidFill>
            </a:endParaRPr>
          </a:p>
          <a:p>
            <a:pPr marL="0" indent="0" algn="just">
              <a:buNone/>
            </a:pPr>
            <a:endParaRPr lang="en-GB" sz="2200" dirty="0" smtClean="0">
              <a:solidFill>
                <a:srgbClr val="FFC000"/>
              </a:solidFill>
            </a:endParaRPr>
          </a:p>
          <a:p>
            <a:pPr marL="0" indent="0" algn="just">
              <a:buNone/>
            </a:pPr>
            <a:endParaRPr lang="en-GB" sz="2200" dirty="0">
              <a:solidFill>
                <a:srgbClr val="FFC000"/>
              </a:solidFill>
            </a:endParaRPr>
          </a:p>
          <a:p>
            <a:pPr marL="0" indent="0" algn="just">
              <a:buNone/>
            </a:pPr>
            <a:endParaRPr lang="en-GB" sz="2200" dirty="0" smtClean="0">
              <a:solidFill>
                <a:srgbClr val="FFC000"/>
              </a:solidFill>
            </a:endParaRPr>
          </a:p>
          <a:p>
            <a:pPr marL="0" indent="0" algn="just">
              <a:buNone/>
            </a:pPr>
            <a:endParaRPr lang="en-GB" sz="2200" dirty="0">
              <a:solidFill>
                <a:srgbClr val="FFC000"/>
              </a:solidFill>
            </a:endParaRPr>
          </a:p>
          <a:p>
            <a:pPr marL="0" indent="0" algn="just">
              <a:buNone/>
            </a:pPr>
            <a:endParaRPr lang="en-GB" sz="2200" dirty="0" smtClean="0">
              <a:solidFill>
                <a:srgbClr val="FFC000"/>
              </a:solidFill>
            </a:endParaRPr>
          </a:p>
          <a:p>
            <a:pPr marL="0" indent="0" algn="just">
              <a:buNone/>
            </a:pPr>
            <a:endParaRPr lang="en-GB" sz="2200" dirty="0">
              <a:solidFill>
                <a:srgbClr val="FFC000"/>
              </a:solidFill>
            </a:endParaRPr>
          </a:p>
          <a:p>
            <a:pPr marL="0" indent="0" algn="just">
              <a:buNone/>
            </a:pPr>
            <a:endParaRPr lang="en-GB" sz="2200" dirty="0" smtClean="0">
              <a:solidFill>
                <a:srgbClr val="FFC000"/>
              </a:solidFill>
            </a:endParaRPr>
          </a:p>
          <a:p>
            <a:pPr marL="0" indent="0" algn="just">
              <a:buNone/>
            </a:pPr>
            <a:endParaRPr lang="en-GB" sz="2200" dirty="0">
              <a:solidFill>
                <a:srgbClr val="FFC000"/>
              </a:solidFill>
            </a:endParaRPr>
          </a:p>
          <a:p>
            <a:pPr marL="0" indent="0" algn="just">
              <a:buNone/>
            </a:pPr>
            <a:endParaRPr lang="en-GB" sz="2200" dirty="0" smtClean="0">
              <a:solidFill>
                <a:srgbClr val="FFC000"/>
              </a:solidFill>
            </a:endParaRPr>
          </a:p>
          <a:p>
            <a:pPr marL="0" indent="0" algn="just">
              <a:buNone/>
            </a:pPr>
            <a:endParaRPr lang="en-GB" sz="2200" dirty="0" smtClean="0">
              <a:solidFill>
                <a:srgbClr val="FFC000"/>
              </a:solidFill>
            </a:endParaRPr>
          </a:p>
          <a:p>
            <a:pPr marL="0" indent="0" algn="just">
              <a:buNone/>
            </a:pPr>
            <a:r>
              <a:rPr lang="en-GB" sz="2200" dirty="0" smtClean="0">
                <a:solidFill>
                  <a:srgbClr val="FFC000"/>
                </a:solidFill>
              </a:rPr>
              <a:t>(</a:t>
            </a:r>
            <a:r>
              <a:rPr lang="en-GB" sz="2200" i="1" dirty="0" smtClean="0">
                <a:solidFill>
                  <a:srgbClr val="FFC000"/>
                </a:solidFill>
              </a:rPr>
              <a:t>ELAN 2016)</a:t>
            </a:r>
            <a:endParaRPr lang="en-GB" sz="2200" dirty="0" smtClean="0">
              <a:solidFill>
                <a:schemeClr val="tx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690389806"/>
              </p:ext>
            </p:extLst>
          </p:nvPr>
        </p:nvGraphicFramePr>
        <p:xfrm>
          <a:off x="683474" y="1196475"/>
          <a:ext cx="8050149" cy="5128125"/>
        </p:xfrm>
        <a:graphic>
          <a:graphicData uri="http://schemas.openxmlformats.org/drawingml/2006/table">
            <a:tbl>
              <a:tblPr/>
              <a:tblGrid>
                <a:gridCol w="1478598">
                  <a:extLst>
                    <a:ext uri="{9D8B030D-6E8A-4147-A177-3AD203B41FA5}">
                      <a16:colId xmlns:a16="http://schemas.microsoft.com/office/drawing/2014/main" val="20000"/>
                    </a:ext>
                  </a:extLst>
                </a:gridCol>
                <a:gridCol w="4517941">
                  <a:extLst>
                    <a:ext uri="{9D8B030D-6E8A-4147-A177-3AD203B41FA5}">
                      <a16:colId xmlns:a16="http://schemas.microsoft.com/office/drawing/2014/main" val="20001"/>
                    </a:ext>
                  </a:extLst>
                </a:gridCol>
                <a:gridCol w="2053610">
                  <a:extLst>
                    <a:ext uri="{9D8B030D-6E8A-4147-A177-3AD203B41FA5}">
                      <a16:colId xmlns:a16="http://schemas.microsoft.com/office/drawing/2014/main" val="20002"/>
                    </a:ext>
                  </a:extLst>
                </a:gridCol>
              </a:tblGrid>
              <a:tr h="360151">
                <a:tc gridSpan="3">
                  <a:txBody>
                    <a:bodyPr/>
                    <a:lstStyle/>
                    <a:p>
                      <a:pPr algn="l"/>
                      <a:r>
                        <a:rPr lang="en-US" sz="2000" b="1" dirty="0"/>
                        <a:t>Table 2: Trends in Nigeria Leasing Market (</a:t>
                      </a:r>
                      <a:r>
                        <a:rPr lang="en-US" sz="2000" b="1" dirty="0" smtClean="0"/>
                        <a:t>2006 </a:t>
                      </a:r>
                      <a:r>
                        <a:rPr lang="en-US" sz="2000" b="1" dirty="0"/>
                        <a:t>– </a:t>
                      </a:r>
                      <a:r>
                        <a:rPr lang="en-US" sz="2000" b="1" dirty="0" smtClean="0"/>
                        <a:t>2016)</a:t>
                      </a:r>
                      <a:endParaRPr lang="en-US" sz="2000" dirty="0"/>
                    </a:p>
                  </a:txBody>
                  <a:tcPr marL="44647" marR="44647" marT="22324" marB="22324" anchor="ctr">
                    <a:lnL>
                      <a:noFill/>
                    </a:lnL>
                    <a:lnR>
                      <a:noFill/>
                    </a:lnR>
                    <a:lnT>
                      <a:noFill/>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806313">
                <a:tc>
                  <a:txBody>
                    <a:bodyPr/>
                    <a:lstStyle/>
                    <a:p>
                      <a:pPr algn="l"/>
                      <a:r>
                        <a:rPr lang="en-US" sz="2000" b="1" dirty="0"/>
                        <a:t>Year</a:t>
                      </a:r>
                      <a:endParaRPr lang="en-US" sz="2000" dirty="0"/>
                    </a:p>
                  </a:txBody>
                  <a:tcPr marL="44647" marR="44647" marT="22324" marB="22324" anchor="ctr">
                    <a:lnL>
                      <a:noFill/>
                    </a:lnL>
                    <a:lnR>
                      <a:noFill/>
                    </a:lnR>
                    <a:lnT>
                      <a:noFill/>
                    </a:lnT>
                    <a:lnB>
                      <a:noFill/>
                    </a:lnB>
                  </a:tcPr>
                </a:tc>
                <a:tc>
                  <a:txBody>
                    <a:bodyPr/>
                    <a:lstStyle/>
                    <a:p>
                      <a:pPr algn="r"/>
                      <a:r>
                        <a:rPr lang="en-US" sz="2000" b="1" dirty="0"/>
                        <a:t>Leasing Volume (‘000) </a:t>
                      </a:r>
                      <a:endParaRPr lang="en-US" sz="2000" dirty="0"/>
                    </a:p>
                  </a:txBody>
                  <a:tcPr marL="44647" marR="44647" marT="22324" marB="22324" anchor="ctr">
                    <a:lnL>
                      <a:noFill/>
                    </a:lnL>
                    <a:lnR>
                      <a:noFill/>
                    </a:lnR>
                    <a:lnT>
                      <a:noFill/>
                    </a:lnT>
                    <a:lnB>
                      <a:noFill/>
                    </a:lnB>
                  </a:tcPr>
                </a:tc>
                <a:tc>
                  <a:txBody>
                    <a:bodyPr/>
                    <a:lstStyle/>
                    <a:p>
                      <a:pPr algn="ctr"/>
                      <a:r>
                        <a:rPr lang="en-US" sz="2000" b="1" dirty="0"/>
                        <a:t>Growth (%)</a:t>
                      </a:r>
                      <a:endParaRPr lang="en-US" sz="2000" dirty="0"/>
                    </a:p>
                  </a:txBody>
                  <a:tcPr marL="44647" marR="44647" marT="22324" marB="22324" anchor="ctr">
                    <a:lnL>
                      <a:noFill/>
                    </a:lnL>
                    <a:lnR>
                      <a:noFill/>
                    </a:lnR>
                    <a:lnT>
                      <a:noFill/>
                    </a:lnT>
                    <a:lnB>
                      <a:noFill/>
                    </a:lnB>
                  </a:tcPr>
                </a:tc>
                <a:extLst>
                  <a:ext uri="{0D108BD9-81ED-4DB2-BD59-A6C34878D82A}">
                    <a16:rowId xmlns:a16="http://schemas.microsoft.com/office/drawing/2014/main" val="10001"/>
                  </a:ext>
                </a:extLst>
              </a:tr>
              <a:tr h="360151">
                <a:tc>
                  <a:txBody>
                    <a:bodyPr/>
                    <a:lstStyle/>
                    <a:p>
                      <a:pPr algn="l"/>
                      <a:r>
                        <a:rPr lang="en-US" sz="2000" dirty="0">
                          <a:solidFill>
                            <a:srgbClr val="FF0000"/>
                          </a:solidFill>
                        </a:rPr>
                        <a:t>2006</a:t>
                      </a:r>
                    </a:p>
                  </a:txBody>
                  <a:tcPr marL="44647" marR="44647" marT="22324" marB="22324" anchor="ctr">
                    <a:lnL>
                      <a:noFill/>
                    </a:lnL>
                    <a:lnR>
                      <a:noFill/>
                    </a:lnR>
                    <a:lnT>
                      <a:noFill/>
                    </a:lnT>
                    <a:lnB>
                      <a:noFill/>
                    </a:lnB>
                  </a:tcPr>
                </a:tc>
                <a:tc>
                  <a:txBody>
                    <a:bodyPr/>
                    <a:lstStyle/>
                    <a:p>
                      <a:pPr algn="r"/>
                      <a:r>
                        <a:rPr lang="en-US" sz="2000" dirty="0">
                          <a:solidFill>
                            <a:srgbClr val="FF0000"/>
                          </a:solidFill>
                        </a:rPr>
                        <a:t>                         </a:t>
                      </a:r>
                      <a:r>
                        <a:rPr lang="en-US" sz="2000" baseline="0" dirty="0" smtClean="0">
                          <a:solidFill>
                            <a:srgbClr val="FF0000"/>
                          </a:solidFill>
                        </a:rPr>
                        <a:t> </a:t>
                      </a:r>
                      <a:r>
                        <a:rPr lang="en-US" sz="2000" dirty="0" smtClean="0">
                          <a:solidFill>
                            <a:srgbClr val="FF0000"/>
                          </a:solidFill>
                        </a:rPr>
                        <a:t>189,881,130.00</a:t>
                      </a:r>
                      <a:endParaRPr lang="en-US" sz="2000" dirty="0">
                        <a:solidFill>
                          <a:srgbClr val="FF0000"/>
                        </a:solidFill>
                      </a:endParaRPr>
                    </a:p>
                  </a:txBody>
                  <a:tcPr marL="44647" marR="44647" marT="22324" marB="22324" anchor="ctr">
                    <a:lnL>
                      <a:noFill/>
                    </a:lnL>
                    <a:lnR>
                      <a:noFill/>
                    </a:lnR>
                    <a:lnT>
                      <a:noFill/>
                    </a:lnT>
                    <a:lnB>
                      <a:noFill/>
                    </a:lnB>
                  </a:tcPr>
                </a:tc>
                <a:tc>
                  <a:txBody>
                    <a:bodyPr/>
                    <a:lstStyle/>
                    <a:p>
                      <a:pPr algn="ctr"/>
                      <a:r>
                        <a:rPr lang="en-US" sz="2000" dirty="0">
                          <a:solidFill>
                            <a:srgbClr val="FF0000"/>
                          </a:solidFill>
                        </a:rPr>
                        <a:t>65</a:t>
                      </a:r>
                    </a:p>
                  </a:txBody>
                  <a:tcPr marL="44647" marR="44647" marT="22324" marB="22324" anchor="ctr">
                    <a:lnL>
                      <a:noFill/>
                    </a:lnL>
                    <a:lnR>
                      <a:noFill/>
                    </a:lnR>
                    <a:lnT>
                      <a:noFill/>
                    </a:lnT>
                    <a:lnB>
                      <a:noFill/>
                    </a:lnB>
                  </a:tcPr>
                </a:tc>
                <a:extLst>
                  <a:ext uri="{0D108BD9-81ED-4DB2-BD59-A6C34878D82A}">
                    <a16:rowId xmlns:a16="http://schemas.microsoft.com/office/drawing/2014/main" val="10002"/>
                  </a:ext>
                </a:extLst>
              </a:tr>
              <a:tr h="360151">
                <a:tc>
                  <a:txBody>
                    <a:bodyPr/>
                    <a:lstStyle/>
                    <a:p>
                      <a:pPr algn="l"/>
                      <a:r>
                        <a:rPr lang="en-US" sz="2000" dirty="0">
                          <a:solidFill>
                            <a:srgbClr val="FF0000"/>
                          </a:solidFill>
                        </a:rPr>
                        <a:t>2007</a:t>
                      </a:r>
                    </a:p>
                  </a:txBody>
                  <a:tcPr marL="44647" marR="44647" marT="22324" marB="22324" anchor="ctr">
                    <a:lnL>
                      <a:noFill/>
                    </a:lnL>
                    <a:lnR>
                      <a:noFill/>
                    </a:lnR>
                    <a:lnT>
                      <a:noFill/>
                    </a:lnT>
                    <a:lnB>
                      <a:noFill/>
                    </a:lnB>
                  </a:tcPr>
                </a:tc>
                <a:tc>
                  <a:txBody>
                    <a:bodyPr/>
                    <a:lstStyle/>
                    <a:p>
                      <a:pPr algn="r"/>
                      <a:r>
                        <a:rPr lang="en-US" sz="2000" dirty="0">
                          <a:solidFill>
                            <a:srgbClr val="FF0000"/>
                          </a:solidFill>
                        </a:rPr>
                        <a:t>                          245,700,000.00</a:t>
                      </a:r>
                    </a:p>
                  </a:txBody>
                  <a:tcPr marL="44647" marR="44647" marT="22324" marB="22324" anchor="ctr">
                    <a:lnL>
                      <a:noFill/>
                    </a:lnL>
                    <a:lnR>
                      <a:noFill/>
                    </a:lnR>
                    <a:lnT>
                      <a:noFill/>
                    </a:lnT>
                    <a:lnB>
                      <a:noFill/>
                    </a:lnB>
                  </a:tcPr>
                </a:tc>
                <a:tc>
                  <a:txBody>
                    <a:bodyPr/>
                    <a:lstStyle/>
                    <a:p>
                      <a:pPr algn="ctr"/>
                      <a:r>
                        <a:rPr lang="en-US" sz="2000" dirty="0">
                          <a:solidFill>
                            <a:srgbClr val="FF0000"/>
                          </a:solidFill>
                        </a:rPr>
                        <a:t>29</a:t>
                      </a:r>
                    </a:p>
                  </a:txBody>
                  <a:tcPr marL="44647" marR="44647" marT="22324" marB="22324" anchor="ctr">
                    <a:lnL>
                      <a:noFill/>
                    </a:lnL>
                    <a:lnR>
                      <a:noFill/>
                    </a:lnR>
                    <a:lnT>
                      <a:noFill/>
                    </a:lnT>
                    <a:lnB>
                      <a:noFill/>
                    </a:lnB>
                  </a:tcPr>
                </a:tc>
                <a:extLst>
                  <a:ext uri="{0D108BD9-81ED-4DB2-BD59-A6C34878D82A}">
                    <a16:rowId xmlns:a16="http://schemas.microsoft.com/office/drawing/2014/main" val="10003"/>
                  </a:ext>
                </a:extLst>
              </a:tr>
              <a:tr h="360151">
                <a:tc>
                  <a:txBody>
                    <a:bodyPr/>
                    <a:lstStyle/>
                    <a:p>
                      <a:pPr algn="l"/>
                      <a:r>
                        <a:rPr lang="en-US" sz="2000" dirty="0">
                          <a:solidFill>
                            <a:srgbClr val="FF0000"/>
                          </a:solidFill>
                        </a:rPr>
                        <a:t>2008</a:t>
                      </a:r>
                    </a:p>
                  </a:txBody>
                  <a:tcPr marL="44647" marR="44647" marT="22324" marB="22324" anchor="ctr">
                    <a:lnL>
                      <a:noFill/>
                    </a:lnL>
                    <a:lnR>
                      <a:noFill/>
                    </a:lnR>
                    <a:lnT>
                      <a:noFill/>
                    </a:lnT>
                    <a:lnB>
                      <a:noFill/>
                    </a:lnB>
                  </a:tcPr>
                </a:tc>
                <a:tc>
                  <a:txBody>
                    <a:bodyPr/>
                    <a:lstStyle/>
                    <a:p>
                      <a:pPr algn="r"/>
                      <a:r>
                        <a:rPr lang="en-US" sz="2000" dirty="0">
                          <a:solidFill>
                            <a:srgbClr val="FF0000"/>
                          </a:solidFill>
                        </a:rPr>
                        <a:t>                          348,894,000.00</a:t>
                      </a:r>
                    </a:p>
                  </a:txBody>
                  <a:tcPr marL="44647" marR="44647" marT="22324" marB="22324" anchor="ctr">
                    <a:lnL>
                      <a:noFill/>
                    </a:lnL>
                    <a:lnR>
                      <a:noFill/>
                    </a:lnR>
                    <a:lnT>
                      <a:noFill/>
                    </a:lnT>
                    <a:lnB>
                      <a:noFill/>
                    </a:lnB>
                  </a:tcPr>
                </a:tc>
                <a:tc>
                  <a:txBody>
                    <a:bodyPr/>
                    <a:lstStyle/>
                    <a:p>
                      <a:pPr algn="ctr"/>
                      <a:r>
                        <a:rPr lang="en-US" sz="2000" dirty="0">
                          <a:solidFill>
                            <a:srgbClr val="FF0000"/>
                          </a:solidFill>
                        </a:rPr>
                        <a:t>42</a:t>
                      </a:r>
                    </a:p>
                  </a:txBody>
                  <a:tcPr marL="44647" marR="44647" marT="22324" marB="22324" anchor="ctr">
                    <a:lnL>
                      <a:noFill/>
                    </a:lnL>
                    <a:lnR>
                      <a:noFill/>
                    </a:lnR>
                    <a:lnT>
                      <a:noFill/>
                    </a:lnT>
                    <a:lnB>
                      <a:noFill/>
                    </a:lnB>
                  </a:tcPr>
                </a:tc>
                <a:extLst>
                  <a:ext uri="{0D108BD9-81ED-4DB2-BD59-A6C34878D82A}">
                    <a16:rowId xmlns:a16="http://schemas.microsoft.com/office/drawing/2014/main" val="10004"/>
                  </a:ext>
                </a:extLst>
              </a:tr>
              <a:tr h="360151">
                <a:tc>
                  <a:txBody>
                    <a:bodyPr/>
                    <a:lstStyle/>
                    <a:p>
                      <a:pPr algn="l"/>
                      <a:r>
                        <a:rPr lang="en-US" sz="2000" dirty="0">
                          <a:solidFill>
                            <a:srgbClr val="FF0000"/>
                          </a:solidFill>
                        </a:rPr>
                        <a:t>2009</a:t>
                      </a:r>
                    </a:p>
                  </a:txBody>
                  <a:tcPr marL="44647" marR="44647" marT="22324" marB="22324" anchor="ctr">
                    <a:lnL>
                      <a:noFill/>
                    </a:lnL>
                    <a:lnR>
                      <a:noFill/>
                    </a:lnR>
                    <a:lnT>
                      <a:noFill/>
                    </a:lnT>
                    <a:lnB>
                      <a:noFill/>
                    </a:lnB>
                  </a:tcPr>
                </a:tc>
                <a:tc>
                  <a:txBody>
                    <a:bodyPr/>
                    <a:lstStyle/>
                    <a:p>
                      <a:pPr algn="r"/>
                      <a:r>
                        <a:rPr lang="en-US" sz="2000" dirty="0">
                          <a:solidFill>
                            <a:srgbClr val="FF0000"/>
                          </a:solidFill>
                        </a:rPr>
                        <a:t>                </a:t>
                      </a:r>
                      <a:r>
                        <a:rPr lang="en-US" sz="2000" dirty="0" smtClean="0">
                          <a:solidFill>
                            <a:srgbClr val="FF0000"/>
                          </a:solidFill>
                        </a:rPr>
                        <a:t> </a:t>
                      </a:r>
                      <a:r>
                        <a:rPr lang="en-US" sz="2000" dirty="0">
                          <a:solidFill>
                            <a:srgbClr val="FF0000"/>
                          </a:solidFill>
                        </a:rPr>
                        <a:t>445,265,650.00</a:t>
                      </a:r>
                    </a:p>
                  </a:txBody>
                  <a:tcPr marL="44647" marR="44647" marT="22324" marB="22324" anchor="ctr">
                    <a:lnL>
                      <a:noFill/>
                    </a:lnL>
                    <a:lnR>
                      <a:noFill/>
                    </a:lnR>
                    <a:lnT>
                      <a:noFill/>
                    </a:lnT>
                    <a:lnB>
                      <a:noFill/>
                    </a:lnB>
                  </a:tcPr>
                </a:tc>
                <a:tc>
                  <a:txBody>
                    <a:bodyPr/>
                    <a:lstStyle/>
                    <a:p>
                      <a:pPr algn="ctr"/>
                      <a:r>
                        <a:rPr lang="en-US" sz="2000" dirty="0">
                          <a:solidFill>
                            <a:srgbClr val="FF0000"/>
                          </a:solidFill>
                        </a:rPr>
                        <a:t>28</a:t>
                      </a:r>
                    </a:p>
                  </a:txBody>
                  <a:tcPr marL="44647" marR="44647" marT="22324" marB="22324" anchor="ctr">
                    <a:lnL>
                      <a:noFill/>
                    </a:lnL>
                    <a:lnR>
                      <a:noFill/>
                    </a:lnR>
                    <a:lnT>
                      <a:noFill/>
                    </a:lnT>
                    <a:lnB>
                      <a:noFill/>
                    </a:lnB>
                  </a:tcPr>
                </a:tc>
                <a:extLst>
                  <a:ext uri="{0D108BD9-81ED-4DB2-BD59-A6C34878D82A}">
                    <a16:rowId xmlns:a16="http://schemas.microsoft.com/office/drawing/2014/main" val="10005"/>
                  </a:ext>
                </a:extLst>
              </a:tr>
              <a:tr h="360151">
                <a:tc>
                  <a:txBody>
                    <a:bodyPr/>
                    <a:lstStyle/>
                    <a:p>
                      <a:pPr algn="l"/>
                      <a:r>
                        <a:rPr lang="en-US" sz="2000" dirty="0">
                          <a:solidFill>
                            <a:srgbClr val="FF0000"/>
                          </a:solidFill>
                        </a:rPr>
                        <a:t>2010</a:t>
                      </a:r>
                    </a:p>
                  </a:txBody>
                  <a:tcPr marL="44647" marR="44647" marT="22324" marB="22324" anchor="ctr">
                    <a:lnL>
                      <a:noFill/>
                    </a:lnL>
                    <a:lnR>
                      <a:noFill/>
                    </a:lnR>
                    <a:lnT>
                      <a:noFill/>
                    </a:lnT>
                    <a:lnB>
                      <a:noFill/>
                    </a:lnB>
                  </a:tcPr>
                </a:tc>
                <a:tc>
                  <a:txBody>
                    <a:bodyPr/>
                    <a:lstStyle/>
                    <a:p>
                      <a:pPr algn="r"/>
                      <a:r>
                        <a:rPr lang="en-US" sz="2000" dirty="0">
                          <a:solidFill>
                            <a:srgbClr val="FF0000"/>
                          </a:solidFill>
                        </a:rPr>
                        <a:t>                </a:t>
                      </a:r>
                      <a:r>
                        <a:rPr lang="en-US" sz="2000" dirty="0" smtClean="0">
                          <a:solidFill>
                            <a:srgbClr val="FF0000"/>
                          </a:solidFill>
                        </a:rPr>
                        <a:t>537,907,637.75</a:t>
                      </a:r>
                      <a:endParaRPr lang="en-US" sz="2000" dirty="0">
                        <a:solidFill>
                          <a:srgbClr val="FF0000"/>
                        </a:solidFill>
                      </a:endParaRPr>
                    </a:p>
                  </a:txBody>
                  <a:tcPr marL="44647" marR="44647" marT="22324" marB="22324" anchor="ctr">
                    <a:lnL>
                      <a:noFill/>
                    </a:lnL>
                    <a:lnR>
                      <a:noFill/>
                    </a:lnR>
                    <a:lnT>
                      <a:noFill/>
                    </a:lnT>
                    <a:lnB>
                      <a:noFill/>
                    </a:lnB>
                  </a:tcPr>
                </a:tc>
                <a:tc>
                  <a:txBody>
                    <a:bodyPr/>
                    <a:lstStyle/>
                    <a:p>
                      <a:pPr algn="ctr"/>
                      <a:r>
                        <a:rPr lang="en-US" sz="2000" dirty="0">
                          <a:solidFill>
                            <a:srgbClr val="FF0000"/>
                          </a:solidFill>
                        </a:rPr>
                        <a:t>21</a:t>
                      </a:r>
                    </a:p>
                  </a:txBody>
                  <a:tcPr marL="44647" marR="44647" marT="22324" marB="22324" anchor="ctr">
                    <a:lnL>
                      <a:noFill/>
                    </a:lnL>
                    <a:lnR>
                      <a:noFill/>
                    </a:lnR>
                    <a:lnT>
                      <a:noFill/>
                    </a:lnT>
                    <a:lnB>
                      <a:noFill/>
                    </a:lnB>
                  </a:tcPr>
                </a:tc>
                <a:extLst>
                  <a:ext uri="{0D108BD9-81ED-4DB2-BD59-A6C34878D82A}">
                    <a16:rowId xmlns:a16="http://schemas.microsoft.com/office/drawing/2014/main" val="10006"/>
                  </a:ext>
                </a:extLst>
              </a:tr>
              <a:tr h="360151">
                <a:tc>
                  <a:txBody>
                    <a:bodyPr/>
                    <a:lstStyle/>
                    <a:p>
                      <a:pPr algn="l"/>
                      <a:r>
                        <a:rPr lang="en-US" sz="2000" dirty="0">
                          <a:solidFill>
                            <a:srgbClr val="FF0000"/>
                          </a:solidFill>
                        </a:rPr>
                        <a:t>2011</a:t>
                      </a:r>
                    </a:p>
                  </a:txBody>
                  <a:tcPr marL="44647" marR="44647" marT="22324" marB="22324" anchor="ctr">
                    <a:lnL>
                      <a:noFill/>
                    </a:lnL>
                    <a:lnR>
                      <a:noFill/>
                    </a:lnR>
                    <a:lnT>
                      <a:noFill/>
                    </a:lnT>
                    <a:lnB>
                      <a:noFill/>
                    </a:lnB>
                  </a:tcPr>
                </a:tc>
                <a:tc>
                  <a:txBody>
                    <a:bodyPr/>
                    <a:lstStyle/>
                    <a:p>
                      <a:pPr algn="r"/>
                      <a:r>
                        <a:rPr lang="en-US" sz="2000" dirty="0">
                          <a:solidFill>
                            <a:srgbClr val="FF0000"/>
                          </a:solidFill>
                        </a:rPr>
                        <a:t>                </a:t>
                      </a:r>
                      <a:r>
                        <a:rPr lang="en-US" sz="2000" dirty="0" smtClean="0">
                          <a:solidFill>
                            <a:srgbClr val="FF0000"/>
                          </a:solidFill>
                        </a:rPr>
                        <a:t> </a:t>
                      </a:r>
                      <a:r>
                        <a:rPr lang="en-US" sz="2000" dirty="0">
                          <a:solidFill>
                            <a:srgbClr val="FF0000"/>
                          </a:solidFill>
                        </a:rPr>
                        <a:t>622,907,637.75</a:t>
                      </a:r>
                    </a:p>
                  </a:txBody>
                  <a:tcPr marL="44647" marR="44647" marT="22324" marB="22324" anchor="ctr">
                    <a:lnL>
                      <a:noFill/>
                    </a:lnL>
                    <a:lnR>
                      <a:noFill/>
                    </a:lnR>
                    <a:lnT>
                      <a:noFill/>
                    </a:lnT>
                    <a:lnB>
                      <a:noFill/>
                    </a:lnB>
                  </a:tcPr>
                </a:tc>
                <a:tc>
                  <a:txBody>
                    <a:bodyPr/>
                    <a:lstStyle/>
                    <a:p>
                      <a:pPr algn="ctr"/>
                      <a:r>
                        <a:rPr lang="en-US" sz="2000" dirty="0">
                          <a:solidFill>
                            <a:srgbClr val="FF0000"/>
                          </a:solidFill>
                        </a:rPr>
                        <a:t>16</a:t>
                      </a:r>
                    </a:p>
                  </a:txBody>
                  <a:tcPr marL="44647" marR="44647" marT="22324" marB="22324" anchor="ctr">
                    <a:lnL>
                      <a:noFill/>
                    </a:lnL>
                    <a:lnR>
                      <a:noFill/>
                    </a:lnR>
                    <a:lnT>
                      <a:noFill/>
                    </a:lnT>
                    <a:lnB>
                      <a:noFill/>
                    </a:lnB>
                  </a:tcPr>
                </a:tc>
                <a:extLst>
                  <a:ext uri="{0D108BD9-81ED-4DB2-BD59-A6C34878D82A}">
                    <a16:rowId xmlns:a16="http://schemas.microsoft.com/office/drawing/2014/main" val="10007"/>
                  </a:ext>
                </a:extLst>
              </a:tr>
              <a:tr h="360151">
                <a:tc>
                  <a:txBody>
                    <a:bodyPr/>
                    <a:lstStyle/>
                    <a:p>
                      <a:pPr algn="l"/>
                      <a:r>
                        <a:rPr lang="en-US" sz="2000" dirty="0">
                          <a:solidFill>
                            <a:srgbClr val="FF0000"/>
                          </a:solidFill>
                        </a:rPr>
                        <a:t>2012</a:t>
                      </a:r>
                    </a:p>
                  </a:txBody>
                  <a:tcPr marL="44647" marR="44647" marT="22324" marB="22324" anchor="ctr">
                    <a:lnL>
                      <a:noFill/>
                    </a:lnL>
                    <a:lnR>
                      <a:noFill/>
                    </a:lnR>
                    <a:lnT>
                      <a:noFill/>
                    </a:lnT>
                    <a:lnB>
                      <a:noFill/>
                    </a:lnB>
                  </a:tcPr>
                </a:tc>
                <a:tc>
                  <a:txBody>
                    <a:bodyPr/>
                    <a:lstStyle/>
                    <a:p>
                      <a:pPr algn="r"/>
                      <a:r>
                        <a:rPr lang="en-US" sz="2000" dirty="0">
                          <a:solidFill>
                            <a:srgbClr val="FF0000"/>
                          </a:solidFill>
                        </a:rPr>
                        <a:t>                </a:t>
                      </a:r>
                      <a:r>
                        <a:rPr lang="en-US" sz="2000" dirty="0" smtClean="0">
                          <a:solidFill>
                            <a:srgbClr val="FF0000"/>
                          </a:solidFill>
                        </a:rPr>
                        <a:t> </a:t>
                      </a:r>
                      <a:r>
                        <a:rPr lang="en-US" sz="2000" dirty="0">
                          <a:solidFill>
                            <a:srgbClr val="FF0000"/>
                          </a:solidFill>
                        </a:rPr>
                        <a:t>671,494,433.53</a:t>
                      </a:r>
                    </a:p>
                  </a:txBody>
                  <a:tcPr marL="44647" marR="44647" marT="22324" marB="22324" anchor="ctr">
                    <a:lnL>
                      <a:noFill/>
                    </a:lnL>
                    <a:lnR>
                      <a:noFill/>
                    </a:lnR>
                    <a:lnT>
                      <a:noFill/>
                    </a:lnT>
                    <a:lnB>
                      <a:noFill/>
                    </a:lnB>
                  </a:tcPr>
                </a:tc>
                <a:tc>
                  <a:txBody>
                    <a:bodyPr/>
                    <a:lstStyle/>
                    <a:p>
                      <a:pPr algn="ctr"/>
                      <a:r>
                        <a:rPr lang="en-US" sz="2000" dirty="0">
                          <a:solidFill>
                            <a:srgbClr val="FF0000"/>
                          </a:solidFill>
                        </a:rPr>
                        <a:t>8</a:t>
                      </a:r>
                    </a:p>
                  </a:txBody>
                  <a:tcPr marL="44647" marR="44647" marT="22324" marB="22324" anchor="ctr">
                    <a:lnL>
                      <a:noFill/>
                    </a:lnL>
                    <a:lnR>
                      <a:noFill/>
                    </a:lnR>
                    <a:lnT>
                      <a:noFill/>
                    </a:lnT>
                    <a:lnB>
                      <a:noFill/>
                    </a:lnB>
                  </a:tcPr>
                </a:tc>
                <a:extLst>
                  <a:ext uri="{0D108BD9-81ED-4DB2-BD59-A6C34878D82A}">
                    <a16:rowId xmlns:a16="http://schemas.microsoft.com/office/drawing/2014/main" val="10008"/>
                  </a:ext>
                </a:extLst>
              </a:tr>
              <a:tr h="360151">
                <a:tc>
                  <a:txBody>
                    <a:bodyPr/>
                    <a:lstStyle/>
                    <a:p>
                      <a:pPr algn="l"/>
                      <a:r>
                        <a:rPr lang="en-US" sz="2000" dirty="0">
                          <a:solidFill>
                            <a:srgbClr val="FF0000"/>
                          </a:solidFill>
                        </a:rPr>
                        <a:t>2013</a:t>
                      </a:r>
                    </a:p>
                  </a:txBody>
                  <a:tcPr marL="44647" marR="44647" marT="22324" marB="22324" anchor="ctr">
                    <a:lnL>
                      <a:noFill/>
                    </a:lnL>
                    <a:lnR>
                      <a:noFill/>
                    </a:lnR>
                    <a:lnT>
                      <a:noFill/>
                    </a:lnT>
                    <a:lnB>
                      <a:noFill/>
                    </a:lnB>
                  </a:tcPr>
                </a:tc>
                <a:tc>
                  <a:txBody>
                    <a:bodyPr/>
                    <a:lstStyle/>
                    <a:p>
                      <a:pPr algn="r"/>
                      <a:r>
                        <a:rPr lang="en-US" sz="2000" dirty="0">
                          <a:solidFill>
                            <a:srgbClr val="FF0000"/>
                          </a:solidFill>
                        </a:rPr>
                        <a:t>                </a:t>
                      </a:r>
                      <a:r>
                        <a:rPr lang="en-US" sz="2000" dirty="0" smtClean="0">
                          <a:solidFill>
                            <a:srgbClr val="FF0000"/>
                          </a:solidFill>
                        </a:rPr>
                        <a:t> </a:t>
                      </a:r>
                      <a:r>
                        <a:rPr lang="en-US" sz="2000" dirty="0">
                          <a:solidFill>
                            <a:srgbClr val="FF0000"/>
                          </a:solidFill>
                        </a:rPr>
                        <a:t>780,661,932.99</a:t>
                      </a:r>
                    </a:p>
                  </a:txBody>
                  <a:tcPr marL="44647" marR="44647" marT="22324" marB="22324" anchor="ctr">
                    <a:lnL>
                      <a:noFill/>
                    </a:lnL>
                    <a:lnR>
                      <a:noFill/>
                    </a:lnR>
                    <a:lnT>
                      <a:noFill/>
                    </a:lnT>
                    <a:lnB>
                      <a:noFill/>
                    </a:lnB>
                  </a:tcPr>
                </a:tc>
                <a:tc>
                  <a:txBody>
                    <a:bodyPr/>
                    <a:lstStyle/>
                    <a:p>
                      <a:pPr algn="ctr"/>
                      <a:r>
                        <a:rPr lang="en-US" sz="2000" dirty="0">
                          <a:solidFill>
                            <a:srgbClr val="FF0000"/>
                          </a:solidFill>
                        </a:rPr>
                        <a:t>16</a:t>
                      </a:r>
                    </a:p>
                  </a:txBody>
                  <a:tcPr marL="44647" marR="44647" marT="22324" marB="22324" anchor="ctr">
                    <a:lnL>
                      <a:noFill/>
                    </a:lnL>
                    <a:lnR>
                      <a:noFill/>
                    </a:lnR>
                    <a:lnT>
                      <a:noFill/>
                    </a:lnT>
                    <a:lnB>
                      <a:noFill/>
                    </a:lnB>
                  </a:tcPr>
                </a:tc>
                <a:extLst>
                  <a:ext uri="{0D108BD9-81ED-4DB2-BD59-A6C34878D82A}">
                    <a16:rowId xmlns:a16="http://schemas.microsoft.com/office/drawing/2014/main" val="10009"/>
                  </a:ext>
                </a:extLst>
              </a:tr>
              <a:tr h="360151">
                <a:tc>
                  <a:txBody>
                    <a:bodyPr/>
                    <a:lstStyle/>
                    <a:p>
                      <a:pPr algn="l"/>
                      <a:r>
                        <a:rPr lang="en-US" sz="2000" dirty="0">
                          <a:solidFill>
                            <a:srgbClr val="FF0000"/>
                          </a:solidFill>
                        </a:rPr>
                        <a:t>2014</a:t>
                      </a:r>
                    </a:p>
                  </a:txBody>
                  <a:tcPr marL="44647" marR="44647" marT="22324" marB="22324" anchor="ctr">
                    <a:lnL>
                      <a:noFill/>
                    </a:lnL>
                    <a:lnR>
                      <a:noFill/>
                    </a:lnR>
                    <a:lnT>
                      <a:noFill/>
                    </a:lnT>
                    <a:lnB>
                      <a:noFill/>
                    </a:lnB>
                  </a:tcPr>
                </a:tc>
                <a:tc>
                  <a:txBody>
                    <a:bodyPr/>
                    <a:lstStyle/>
                    <a:p>
                      <a:pPr algn="r"/>
                      <a:r>
                        <a:rPr lang="en-US" sz="2000" dirty="0">
                          <a:solidFill>
                            <a:srgbClr val="FF0000"/>
                          </a:solidFill>
                        </a:rPr>
                        <a:t>                </a:t>
                      </a:r>
                      <a:r>
                        <a:rPr lang="en-US" sz="2000" dirty="0" smtClean="0">
                          <a:solidFill>
                            <a:srgbClr val="FF0000"/>
                          </a:solidFill>
                        </a:rPr>
                        <a:t> </a:t>
                      </a:r>
                      <a:r>
                        <a:rPr lang="en-US" sz="2000" dirty="0">
                          <a:solidFill>
                            <a:srgbClr val="FF0000"/>
                          </a:solidFill>
                        </a:rPr>
                        <a:t>869,017,875.10</a:t>
                      </a:r>
                    </a:p>
                  </a:txBody>
                  <a:tcPr marL="44647" marR="44647" marT="22324" marB="22324" anchor="ctr">
                    <a:lnL>
                      <a:noFill/>
                    </a:lnL>
                    <a:lnR>
                      <a:noFill/>
                    </a:lnR>
                    <a:lnT>
                      <a:noFill/>
                    </a:lnT>
                    <a:lnB>
                      <a:noFill/>
                    </a:lnB>
                  </a:tcPr>
                </a:tc>
                <a:tc>
                  <a:txBody>
                    <a:bodyPr/>
                    <a:lstStyle/>
                    <a:p>
                      <a:pPr algn="ctr"/>
                      <a:r>
                        <a:rPr lang="en-US" sz="2000" dirty="0">
                          <a:solidFill>
                            <a:srgbClr val="FF0000"/>
                          </a:solidFill>
                        </a:rPr>
                        <a:t>11</a:t>
                      </a:r>
                    </a:p>
                  </a:txBody>
                  <a:tcPr marL="44647" marR="44647" marT="22324" marB="22324" anchor="ctr">
                    <a:lnL>
                      <a:noFill/>
                    </a:lnL>
                    <a:lnR>
                      <a:noFill/>
                    </a:lnR>
                    <a:lnT>
                      <a:noFill/>
                    </a:lnT>
                    <a:lnB>
                      <a:noFill/>
                    </a:lnB>
                  </a:tcPr>
                </a:tc>
                <a:extLst>
                  <a:ext uri="{0D108BD9-81ED-4DB2-BD59-A6C34878D82A}">
                    <a16:rowId xmlns:a16="http://schemas.microsoft.com/office/drawing/2014/main" val="10010"/>
                  </a:ext>
                </a:extLst>
              </a:tr>
              <a:tr h="360151">
                <a:tc>
                  <a:txBody>
                    <a:bodyPr/>
                    <a:lstStyle/>
                    <a:p>
                      <a:pPr algn="l"/>
                      <a:r>
                        <a:rPr lang="en-US" sz="2000" dirty="0" smtClean="0">
                          <a:solidFill>
                            <a:srgbClr val="FF0000"/>
                          </a:solidFill>
                        </a:rPr>
                        <a:t>2015</a:t>
                      </a:r>
                      <a:endParaRPr lang="en-US" sz="2000" dirty="0">
                        <a:solidFill>
                          <a:srgbClr val="FF0000"/>
                        </a:solidFill>
                      </a:endParaRPr>
                    </a:p>
                  </a:txBody>
                  <a:tcPr marL="44647" marR="44647" marT="22324" marB="22324" anchor="ctr">
                    <a:lnL>
                      <a:noFill/>
                    </a:lnL>
                    <a:lnR>
                      <a:noFill/>
                    </a:lnR>
                    <a:lnT>
                      <a:noFill/>
                    </a:lnT>
                    <a:lnB>
                      <a:noFill/>
                    </a:lnB>
                  </a:tcPr>
                </a:tc>
                <a:tc>
                  <a:txBody>
                    <a:bodyPr/>
                    <a:lstStyle/>
                    <a:p>
                      <a:pPr algn="r"/>
                      <a:r>
                        <a:rPr lang="en-US" sz="2000" dirty="0">
                          <a:solidFill>
                            <a:srgbClr val="FF0000"/>
                          </a:solidFill>
                        </a:rPr>
                        <a:t>                </a:t>
                      </a:r>
                      <a:r>
                        <a:rPr lang="en-US" sz="2000" dirty="0" smtClean="0">
                          <a:solidFill>
                            <a:srgbClr val="FF0000"/>
                          </a:solidFill>
                        </a:rPr>
                        <a:t>1,107,041,794.67</a:t>
                      </a:r>
                      <a:endParaRPr lang="en-US" sz="2000" dirty="0">
                        <a:solidFill>
                          <a:srgbClr val="FF0000"/>
                        </a:solidFill>
                      </a:endParaRPr>
                    </a:p>
                  </a:txBody>
                  <a:tcPr marL="44647" marR="44647" marT="22324" marB="22324" anchor="ctr">
                    <a:lnL>
                      <a:noFill/>
                    </a:lnL>
                    <a:lnR>
                      <a:noFill/>
                    </a:lnR>
                    <a:lnT>
                      <a:noFill/>
                    </a:lnT>
                    <a:lnB>
                      <a:noFill/>
                    </a:lnB>
                  </a:tcPr>
                </a:tc>
                <a:tc>
                  <a:txBody>
                    <a:bodyPr/>
                    <a:lstStyle/>
                    <a:p>
                      <a:pPr algn="ctr"/>
                      <a:r>
                        <a:rPr lang="en-US" sz="2000" dirty="0">
                          <a:solidFill>
                            <a:srgbClr val="FF0000"/>
                          </a:solidFill>
                        </a:rPr>
                        <a:t>27</a:t>
                      </a:r>
                    </a:p>
                  </a:txBody>
                  <a:tcPr marL="44647" marR="44647" marT="22324" marB="22324" anchor="ctr">
                    <a:lnL>
                      <a:noFill/>
                    </a:lnL>
                    <a:lnR>
                      <a:noFill/>
                    </a:lnR>
                    <a:lnT>
                      <a:noFill/>
                    </a:lnT>
                    <a:lnB>
                      <a:noFill/>
                    </a:lnB>
                  </a:tcPr>
                </a:tc>
                <a:extLst>
                  <a:ext uri="{0D108BD9-81ED-4DB2-BD59-A6C34878D82A}">
                    <a16:rowId xmlns:a16="http://schemas.microsoft.com/office/drawing/2014/main" val="10011"/>
                  </a:ext>
                </a:extLst>
              </a:tr>
              <a:tr h="360151">
                <a:tc>
                  <a:txBody>
                    <a:bodyPr/>
                    <a:lstStyle/>
                    <a:p>
                      <a:pPr algn="l"/>
                      <a:r>
                        <a:rPr lang="en-US" sz="2000" dirty="0" smtClean="0">
                          <a:solidFill>
                            <a:srgbClr val="FF0000"/>
                          </a:solidFill>
                        </a:rPr>
                        <a:t>2016</a:t>
                      </a:r>
                      <a:endParaRPr lang="en-US" sz="2000" dirty="0">
                        <a:solidFill>
                          <a:srgbClr val="FF0000"/>
                        </a:solidFill>
                      </a:endParaRPr>
                    </a:p>
                  </a:txBody>
                  <a:tcPr marL="44647" marR="44647" marT="22324" marB="22324" anchor="ctr">
                    <a:lnL>
                      <a:noFill/>
                    </a:lnL>
                    <a:lnR>
                      <a:noFill/>
                    </a:lnR>
                    <a:lnT>
                      <a:noFill/>
                    </a:lnT>
                    <a:lnB>
                      <a:noFill/>
                    </a:lnB>
                  </a:tcPr>
                </a:tc>
                <a:tc>
                  <a:txBody>
                    <a:bodyPr/>
                    <a:lstStyle/>
                    <a:p>
                      <a:pPr algn="r"/>
                      <a:r>
                        <a:rPr lang="en-US" sz="2000" dirty="0">
                          <a:solidFill>
                            <a:srgbClr val="FF0000"/>
                          </a:solidFill>
                        </a:rPr>
                        <a:t>                </a:t>
                      </a:r>
                      <a:r>
                        <a:rPr lang="en-US" sz="2000" dirty="0" smtClean="0">
                          <a:solidFill>
                            <a:srgbClr val="FF0000"/>
                          </a:solidFill>
                        </a:rPr>
                        <a:t>1,262,027, 642.73</a:t>
                      </a:r>
                      <a:endParaRPr lang="en-US" sz="2000" dirty="0">
                        <a:solidFill>
                          <a:srgbClr val="FF0000"/>
                        </a:solidFill>
                      </a:endParaRPr>
                    </a:p>
                  </a:txBody>
                  <a:tcPr marL="44647" marR="44647" marT="22324" marB="22324" anchor="ctr">
                    <a:lnL>
                      <a:noFill/>
                    </a:lnL>
                    <a:lnR>
                      <a:noFill/>
                    </a:lnR>
                    <a:lnT>
                      <a:noFill/>
                    </a:lnT>
                    <a:lnB>
                      <a:noFill/>
                    </a:lnB>
                  </a:tcPr>
                </a:tc>
                <a:tc>
                  <a:txBody>
                    <a:bodyPr/>
                    <a:lstStyle/>
                    <a:p>
                      <a:pPr algn="ctr"/>
                      <a:r>
                        <a:rPr lang="en-US" sz="2000" dirty="0" smtClean="0">
                          <a:solidFill>
                            <a:srgbClr val="FF0000"/>
                          </a:solidFill>
                        </a:rPr>
                        <a:t>14</a:t>
                      </a:r>
                      <a:endParaRPr lang="en-US" sz="2000" dirty="0">
                        <a:solidFill>
                          <a:srgbClr val="FF0000"/>
                        </a:solidFill>
                      </a:endParaRPr>
                    </a:p>
                  </a:txBody>
                  <a:tcPr marL="44647" marR="44647" marT="22324" marB="22324" anchor="ctr">
                    <a:lnL>
                      <a:noFill/>
                    </a:lnL>
                    <a:lnR>
                      <a:noFill/>
                    </a:lnR>
                    <a:lnT>
                      <a:noFill/>
                    </a:lnT>
                    <a:lnB>
                      <a:noFill/>
                    </a:lnB>
                  </a:tcPr>
                </a:tc>
                <a:extLst>
                  <a:ext uri="{0D108BD9-81ED-4DB2-BD59-A6C34878D82A}">
                    <a16:rowId xmlns:a16="http://schemas.microsoft.com/office/drawing/2014/main" val="10012"/>
                  </a:ext>
                </a:extLst>
              </a:tr>
            </a:tbl>
          </a:graphicData>
        </a:graphic>
      </p:graphicFrame>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5799" y="6477000"/>
            <a:ext cx="1927249" cy="639661"/>
          </a:xfrm>
          <a:prstGeom prst="rect">
            <a:avLst/>
          </a:prstGeom>
        </p:spPr>
      </p:pic>
      <p:sp>
        <p:nvSpPr>
          <p:cNvPr id="7" name="Subtitle 2"/>
          <p:cNvSpPr txBox="1">
            <a:spLocks/>
          </p:cNvSpPr>
          <p:nvPr/>
        </p:nvSpPr>
        <p:spPr>
          <a:xfrm>
            <a:off x="6858000" y="152400"/>
            <a:ext cx="2143125" cy="9906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1800" dirty="0" smtClean="0">
                <a:solidFill>
                  <a:srgbClr val="C00000"/>
                </a:solidFill>
                <a:latin typeface="Bernard MT Condensed" panose="02050806060905020404" pitchFamily="18" charset="0"/>
              </a:rPr>
              <a:t>NATIONAL LEASE </a:t>
            </a:r>
            <a:br>
              <a:rPr lang="en-US" sz="1800" dirty="0" smtClean="0">
                <a:solidFill>
                  <a:srgbClr val="C00000"/>
                </a:solidFill>
                <a:latin typeface="Bernard MT Condensed" panose="02050806060905020404" pitchFamily="18" charset="0"/>
              </a:rPr>
            </a:br>
            <a:r>
              <a:rPr lang="en-US" sz="1800" dirty="0" smtClean="0">
                <a:solidFill>
                  <a:srgbClr val="C00000"/>
                </a:solidFill>
                <a:latin typeface="Bernard MT Condensed" panose="02050806060905020404" pitchFamily="18" charset="0"/>
              </a:rPr>
              <a:t>CONFERENCE </a:t>
            </a:r>
          </a:p>
          <a:p>
            <a:r>
              <a:rPr lang="en-US" sz="1800" dirty="0" smtClean="0">
                <a:solidFill>
                  <a:schemeClr val="accent3">
                    <a:lumMod val="50000"/>
                  </a:schemeClr>
                </a:solidFill>
                <a:latin typeface="Bernard MT Condensed" panose="02050806060905020404" pitchFamily="18" charset="0"/>
              </a:rPr>
              <a:t>2017</a:t>
            </a:r>
            <a:endParaRPr lang="en-US" sz="1600" dirty="0"/>
          </a:p>
        </p:txBody>
      </p:sp>
      <p:pic>
        <p:nvPicPr>
          <p:cNvPr id="9" name="Picture 8" descr="banner2"/>
          <p:cNvPicPr/>
          <p:nvPr/>
        </p:nvPicPr>
        <p:blipFill>
          <a:blip r:embed="rId3"/>
          <a:srcRect/>
          <a:stretch>
            <a:fillRect/>
          </a:stretch>
        </p:blipFill>
        <p:spPr bwMode="auto">
          <a:xfrm>
            <a:off x="6705600" y="6553198"/>
            <a:ext cx="1752600" cy="38100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882746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1131643"/>
            <a:ext cx="2465451" cy="1791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69404" y="838200"/>
            <a:ext cx="5672722" cy="586886"/>
          </a:xfrm>
        </p:spPr>
        <p:txBody>
          <a:bodyPr>
            <a:normAutofit fontScale="90000"/>
          </a:bodyPr>
          <a:lstStyle/>
          <a:p>
            <a:r>
              <a:rPr lang="en-US" sz="4000" b="1" dirty="0" smtClean="0">
                <a:latin typeface="Bauhaus 93" panose="04030905020B02020C02" pitchFamily="82" charset="0"/>
              </a:rPr>
              <a:t>THE LEASING OPTION</a:t>
            </a:r>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609600" y="1638993"/>
            <a:ext cx="8153400" cy="5715000"/>
          </a:xfrm>
        </p:spPr>
        <p:txBody>
          <a:bodyPr>
            <a:noAutofit/>
          </a:bodyPr>
          <a:lstStyle/>
          <a:p>
            <a:pPr marL="0" indent="0" algn="just">
              <a:buNone/>
            </a:pPr>
            <a:r>
              <a:rPr lang="en-US" sz="3600" b="1" i="1" dirty="0" smtClean="0">
                <a:solidFill>
                  <a:schemeClr val="tx1"/>
                </a:solidFill>
              </a:rPr>
              <a:t>Why is leasing business growing?</a:t>
            </a:r>
          </a:p>
          <a:p>
            <a:pPr algn="just">
              <a:lnSpc>
                <a:spcPct val="100000"/>
              </a:lnSpc>
              <a:spcBef>
                <a:spcPts val="0"/>
              </a:spcBef>
              <a:buFont typeface="Wingdings" panose="05000000000000000000" pitchFamily="2" charset="2"/>
              <a:buChar char="q"/>
            </a:pPr>
            <a:r>
              <a:rPr lang="en-GB" sz="2800" b="1" i="1" dirty="0" smtClean="0">
                <a:solidFill>
                  <a:srgbClr val="FF0000"/>
                </a:solidFill>
              </a:rPr>
              <a:t>Cash is tight</a:t>
            </a:r>
          </a:p>
          <a:p>
            <a:pPr algn="just">
              <a:lnSpc>
                <a:spcPct val="100000"/>
              </a:lnSpc>
              <a:spcBef>
                <a:spcPts val="0"/>
              </a:spcBef>
              <a:buFont typeface="Wingdings" panose="05000000000000000000" pitchFamily="2" charset="2"/>
              <a:buChar char="q"/>
            </a:pPr>
            <a:r>
              <a:rPr lang="en-GB" sz="2800" b="1" i="1" dirty="0" smtClean="0">
                <a:solidFill>
                  <a:srgbClr val="FF0000"/>
                </a:solidFill>
              </a:rPr>
              <a:t>Start up is even harder for any business</a:t>
            </a:r>
          </a:p>
          <a:p>
            <a:pPr algn="just">
              <a:lnSpc>
                <a:spcPct val="100000"/>
              </a:lnSpc>
              <a:spcBef>
                <a:spcPts val="0"/>
              </a:spcBef>
              <a:buFont typeface="Wingdings" panose="05000000000000000000" pitchFamily="2" charset="2"/>
              <a:buChar char="q"/>
            </a:pPr>
            <a:r>
              <a:rPr lang="en-GB" sz="2800" b="1" i="1" dirty="0" smtClean="0">
                <a:solidFill>
                  <a:srgbClr val="FF0000"/>
                </a:solidFill>
              </a:rPr>
              <a:t>Growth and Growing demand of flexible use of expensive items(equipment/property)</a:t>
            </a:r>
            <a:endParaRPr lang="en-US" sz="3200" b="1" i="1" dirty="0" smtClean="0">
              <a:solidFill>
                <a:srgbClr val="FF0000"/>
              </a:solidFill>
            </a:endParaRPr>
          </a:p>
          <a:p>
            <a:pPr marL="0" indent="0" algn="just">
              <a:buNone/>
            </a:pPr>
            <a:r>
              <a:rPr lang="en-US" sz="2400" b="1" i="1" dirty="0" smtClean="0">
                <a:solidFill>
                  <a:schemeClr val="tx1"/>
                </a:solidFill>
              </a:rPr>
              <a:t>Leasing </a:t>
            </a:r>
            <a:r>
              <a:rPr lang="en-US" sz="2400" b="1" i="1" dirty="0">
                <a:solidFill>
                  <a:schemeClr val="tx1"/>
                </a:solidFill>
              </a:rPr>
              <a:t>is </a:t>
            </a:r>
            <a:r>
              <a:rPr lang="en-US" sz="2400" b="1" i="1" dirty="0" smtClean="0">
                <a:solidFill>
                  <a:schemeClr val="tx1"/>
                </a:solidFill>
              </a:rPr>
              <a:t>the crucial and </a:t>
            </a:r>
            <a:r>
              <a:rPr lang="en-US" sz="2400" b="1" i="1" dirty="0">
                <a:solidFill>
                  <a:schemeClr val="tx1"/>
                </a:solidFill>
              </a:rPr>
              <a:t>viable alternative for the Nigeria Business Growth &amp; </a:t>
            </a:r>
            <a:r>
              <a:rPr lang="en-US" sz="2400" b="1" i="1" dirty="0" smtClean="0">
                <a:solidFill>
                  <a:schemeClr val="tx1"/>
                </a:solidFill>
              </a:rPr>
              <a:t>Recovery. </a:t>
            </a:r>
            <a:r>
              <a:rPr lang="en-US" sz="2400" b="1" dirty="0" smtClean="0">
                <a:solidFill>
                  <a:schemeClr val="tx1"/>
                </a:solidFill>
              </a:rPr>
              <a:t>Our National </a:t>
            </a:r>
            <a:r>
              <a:rPr lang="en-US" sz="2400" b="1" dirty="0">
                <a:solidFill>
                  <a:schemeClr val="tx1"/>
                </a:solidFill>
              </a:rPr>
              <a:t>drive to diversify the economy and propel non-oil </a:t>
            </a:r>
            <a:r>
              <a:rPr lang="en-US" sz="2400" b="1" dirty="0" smtClean="0">
                <a:solidFill>
                  <a:schemeClr val="tx1"/>
                </a:solidFill>
              </a:rPr>
              <a:t>growth cannot be successful without a well articulated, inclusive and leveraging platform. LEASING provides this sole and viable option.</a:t>
            </a:r>
          </a:p>
        </p:txBody>
      </p:sp>
      <p:pic>
        <p:nvPicPr>
          <p:cNvPr id="4" name="Picture 3" descr="banner2"/>
          <p:cNvPicPr/>
          <p:nvPr/>
        </p:nvPicPr>
        <p:blipFill>
          <a:blip r:embed="rId3"/>
          <a:srcRect/>
          <a:stretch>
            <a:fillRect/>
          </a:stretch>
        </p:blipFill>
        <p:spPr bwMode="auto">
          <a:xfrm>
            <a:off x="7467600" y="6400800"/>
            <a:ext cx="1295400" cy="4572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24399" y="6553200"/>
            <a:ext cx="1938337" cy="304800"/>
          </a:xfrm>
          <a:prstGeom prst="rect">
            <a:avLst/>
          </a:prstGeom>
        </p:spPr>
      </p:pic>
      <p:sp>
        <p:nvSpPr>
          <p:cNvPr id="8" name="Subtitle 2"/>
          <p:cNvSpPr txBox="1">
            <a:spLocks/>
          </p:cNvSpPr>
          <p:nvPr/>
        </p:nvSpPr>
        <p:spPr>
          <a:xfrm>
            <a:off x="7010400" y="0"/>
            <a:ext cx="2143125" cy="9906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1800" dirty="0" smtClean="0">
                <a:solidFill>
                  <a:srgbClr val="C00000"/>
                </a:solidFill>
                <a:latin typeface="Bernard MT Condensed" panose="02050806060905020404" pitchFamily="18" charset="0"/>
              </a:rPr>
              <a:t>NATIONAL LEASE </a:t>
            </a:r>
            <a:br>
              <a:rPr lang="en-US" sz="1800" dirty="0" smtClean="0">
                <a:solidFill>
                  <a:srgbClr val="C00000"/>
                </a:solidFill>
                <a:latin typeface="Bernard MT Condensed" panose="02050806060905020404" pitchFamily="18" charset="0"/>
              </a:rPr>
            </a:br>
            <a:r>
              <a:rPr lang="en-US" sz="1800" dirty="0" smtClean="0">
                <a:solidFill>
                  <a:srgbClr val="C00000"/>
                </a:solidFill>
                <a:latin typeface="Bernard MT Condensed" panose="02050806060905020404" pitchFamily="18" charset="0"/>
              </a:rPr>
              <a:t>CONFERENCE </a:t>
            </a:r>
          </a:p>
          <a:p>
            <a:r>
              <a:rPr lang="en-US" sz="1800" dirty="0" smtClean="0">
                <a:solidFill>
                  <a:schemeClr val="accent3">
                    <a:lumMod val="50000"/>
                  </a:schemeClr>
                </a:solidFill>
                <a:latin typeface="Bernard MT Condensed" panose="02050806060905020404" pitchFamily="18" charset="0"/>
              </a:rPr>
              <a:t>2017</a:t>
            </a:r>
            <a:endParaRPr lang="en-US" sz="1600" dirty="0"/>
          </a:p>
        </p:txBody>
      </p:sp>
    </p:spTree>
    <p:extLst>
      <p:ext uri="{BB962C8B-B14F-4D97-AF65-F5344CB8AC3E}">
        <p14:creationId xmlns:p14="http://schemas.microsoft.com/office/powerpoint/2010/main" val="3005143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61125" y="685800"/>
            <a:ext cx="15779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34243" y="1204507"/>
            <a:ext cx="6580957" cy="624293"/>
          </a:xfrm>
        </p:spPr>
        <p:txBody>
          <a:bodyPr>
            <a:normAutofit fontScale="90000"/>
          </a:bodyPr>
          <a:lstStyle/>
          <a:p>
            <a:r>
              <a:rPr lang="en-US" sz="3200" b="1" dirty="0" smtClean="0">
                <a:latin typeface="Bauhaus 93" panose="04030905020B02020C02" pitchFamily="82" charset="0"/>
              </a:rPr>
              <a:t>LEASING – THE OPPORTUNITIES</a:t>
            </a:r>
            <a:r>
              <a:rPr lang="en-US" sz="4400" dirty="0"/>
              <a:t/>
            </a:r>
            <a:br>
              <a:rPr lang="en-US" sz="4400" dirty="0"/>
            </a:br>
            <a:endParaRPr lang="en-US" sz="1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609600" y="1676400"/>
            <a:ext cx="8338047" cy="5029200"/>
          </a:xfrm>
        </p:spPr>
        <p:txBody>
          <a:bodyPr>
            <a:noAutofit/>
          </a:bodyPr>
          <a:lstStyle/>
          <a:p>
            <a:pPr marL="0" indent="0" algn="just">
              <a:buNone/>
            </a:pPr>
            <a:r>
              <a:rPr lang="en-US" sz="2600" b="1" i="1" dirty="0" smtClean="0">
                <a:solidFill>
                  <a:srgbClr val="FF0000"/>
                </a:solidFill>
              </a:rPr>
              <a:t>The Alternative</a:t>
            </a:r>
            <a:r>
              <a:rPr lang="en-US" sz="2600" b="1" i="1" dirty="0" smtClean="0">
                <a:solidFill>
                  <a:schemeClr val="tx1"/>
                </a:solidFill>
              </a:rPr>
              <a:t>: Leasing provides the viable alternative and lessors can take advantage of the opportunities abounding on Land, Sea and Air. In fact, Nigeria is toasted as the investment bride because of the unending opportunity.  Few are highlighted below:</a:t>
            </a:r>
            <a:endParaRPr lang="en-US" sz="2600" b="1" dirty="0">
              <a:solidFill>
                <a:schemeClr val="tx1"/>
              </a:solidFill>
            </a:endParaRPr>
          </a:p>
          <a:p>
            <a:pPr algn="just">
              <a:buFont typeface="Wingdings" panose="05000000000000000000" pitchFamily="2" charset="2"/>
              <a:buChar char="ü"/>
            </a:pPr>
            <a:r>
              <a:rPr lang="en-GB" b="1" i="1" dirty="0" smtClean="0">
                <a:solidFill>
                  <a:srgbClr val="FF0066"/>
                </a:solidFill>
              </a:rPr>
              <a:t>Equipment </a:t>
            </a:r>
            <a:r>
              <a:rPr lang="en-GB" b="1" i="1" dirty="0">
                <a:solidFill>
                  <a:srgbClr val="FF0066"/>
                </a:solidFill>
              </a:rPr>
              <a:t>availability </a:t>
            </a:r>
            <a:r>
              <a:rPr lang="en-GB" b="1" i="1" dirty="0" smtClean="0">
                <a:solidFill>
                  <a:srgbClr val="FF0066"/>
                </a:solidFill>
              </a:rPr>
              <a:t> for Infrastructure Development</a:t>
            </a:r>
          </a:p>
          <a:p>
            <a:pPr algn="just">
              <a:buFont typeface="Wingdings" panose="05000000000000000000" pitchFamily="2" charset="2"/>
              <a:buChar char="ü"/>
            </a:pPr>
            <a:r>
              <a:rPr lang="en-GB" b="1" i="1" dirty="0" smtClean="0">
                <a:solidFill>
                  <a:srgbClr val="FF0066"/>
                </a:solidFill>
              </a:rPr>
              <a:t>Large-scale farming equipment (Community of farmers can be availed access to the equipment).</a:t>
            </a:r>
          </a:p>
          <a:p>
            <a:pPr algn="just">
              <a:buFont typeface="Wingdings" panose="05000000000000000000" pitchFamily="2" charset="2"/>
              <a:buChar char="ü"/>
            </a:pPr>
            <a:r>
              <a:rPr lang="en-GB" b="1" i="1" dirty="0" smtClean="0">
                <a:solidFill>
                  <a:srgbClr val="FF0066"/>
                </a:solidFill>
              </a:rPr>
              <a:t>Warehousing of products/farm produce (Silos, tank-farms </a:t>
            </a:r>
            <a:r>
              <a:rPr lang="en-GB" b="1" i="1" dirty="0" err="1" smtClean="0">
                <a:solidFill>
                  <a:srgbClr val="FF0066"/>
                </a:solidFill>
              </a:rPr>
              <a:t>etc</a:t>
            </a:r>
            <a:r>
              <a:rPr lang="en-GB" b="1" i="1" dirty="0" smtClean="0">
                <a:solidFill>
                  <a:srgbClr val="FF0066"/>
                </a:solidFill>
              </a:rPr>
              <a:t>)</a:t>
            </a:r>
          </a:p>
          <a:p>
            <a:pPr algn="just">
              <a:buFont typeface="Wingdings" panose="05000000000000000000" pitchFamily="2" charset="2"/>
              <a:buChar char="ü"/>
            </a:pPr>
            <a:r>
              <a:rPr lang="en-GB" b="1" i="1" dirty="0" smtClean="0">
                <a:solidFill>
                  <a:srgbClr val="FF0066"/>
                </a:solidFill>
              </a:rPr>
              <a:t>Haulages. Nigeria is still road transportation dependent</a:t>
            </a:r>
            <a:r>
              <a:rPr lang="en-GB" b="1" i="1" dirty="0" smtClean="0">
                <a:solidFill>
                  <a:schemeClr val="tx1"/>
                </a:solidFill>
              </a:rPr>
              <a:t>.</a:t>
            </a:r>
          </a:p>
          <a:p>
            <a:pPr algn="just">
              <a:buFont typeface="Wingdings" panose="05000000000000000000" pitchFamily="2" charset="2"/>
              <a:buChar char="ü"/>
            </a:pPr>
            <a:r>
              <a:rPr lang="en-GB" b="1" i="1" dirty="0" smtClean="0">
                <a:solidFill>
                  <a:srgbClr val="FF0066"/>
                </a:solidFill>
              </a:rPr>
              <a:t>Mineral extraction equipment</a:t>
            </a:r>
          </a:p>
          <a:p>
            <a:pPr algn="just">
              <a:buFont typeface="Wingdings" panose="05000000000000000000" pitchFamily="2" charset="2"/>
              <a:buChar char="ü"/>
            </a:pPr>
            <a:r>
              <a:rPr lang="en-GB" sz="2400" b="1" i="1" dirty="0" smtClean="0">
                <a:solidFill>
                  <a:schemeClr val="tx1"/>
                </a:solidFill>
              </a:rPr>
              <a:t>And lots more</a:t>
            </a:r>
            <a:endParaRPr lang="en-US" b="1" dirty="0" smtClean="0">
              <a:solidFill>
                <a:schemeClr val="tx1"/>
              </a:solidFill>
            </a:endParaRPr>
          </a:p>
          <a:p>
            <a:pPr marL="0" lvl="1" indent="0" algn="just">
              <a:buNone/>
            </a:pPr>
            <a:endParaRPr lang="en-GB" sz="2200" b="1" i="1" dirty="0">
              <a:solidFill>
                <a:schemeClr val="tx1"/>
              </a:solidFill>
            </a:endParaRPr>
          </a:p>
          <a:p>
            <a:pPr marL="0" indent="0" algn="just">
              <a:buNone/>
            </a:pPr>
            <a:endParaRPr lang="en-US" sz="2200" b="1" i="1" dirty="0">
              <a:solidFill>
                <a:srgbClr val="7F179B"/>
              </a:solidFill>
            </a:endParaRPr>
          </a:p>
          <a:p>
            <a:pPr marL="0" indent="0" algn="just">
              <a:buNone/>
            </a:pPr>
            <a:endParaRPr lang="en-US" sz="2800" b="1" dirty="0" smtClean="0"/>
          </a:p>
          <a:p>
            <a:pPr algn="just"/>
            <a:endParaRPr lang="en-US" sz="2400" dirty="0" smtClean="0"/>
          </a:p>
        </p:txBody>
      </p:sp>
      <p:pic>
        <p:nvPicPr>
          <p:cNvPr id="4" name="Picture 3" descr="banner2"/>
          <p:cNvPicPr/>
          <p:nvPr/>
        </p:nvPicPr>
        <p:blipFill>
          <a:blip r:embed="rId3"/>
          <a:srcRect/>
          <a:stretch>
            <a:fillRect/>
          </a:stretch>
        </p:blipFill>
        <p:spPr bwMode="auto">
          <a:xfrm>
            <a:off x="7315200" y="6400800"/>
            <a:ext cx="1447800" cy="3048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36877" y="6374016"/>
            <a:ext cx="1844923" cy="483984"/>
          </a:xfrm>
          <a:prstGeom prst="rect">
            <a:avLst/>
          </a:prstGeom>
        </p:spPr>
      </p:pic>
      <p:sp>
        <p:nvSpPr>
          <p:cNvPr id="7" name="Subtitle 2"/>
          <p:cNvSpPr txBox="1">
            <a:spLocks/>
          </p:cNvSpPr>
          <p:nvPr/>
        </p:nvSpPr>
        <p:spPr>
          <a:xfrm>
            <a:off x="3385640" y="99607"/>
            <a:ext cx="2143125" cy="9906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1800" dirty="0" smtClean="0">
                <a:solidFill>
                  <a:srgbClr val="C00000"/>
                </a:solidFill>
                <a:latin typeface="Bernard MT Condensed" panose="02050806060905020404" pitchFamily="18" charset="0"/>
              </a:rPr>
              <a:t>NATIONAL LEASE </a:t>
            </a:r>
            <a:br>
              <a:rPr lang="en-US" sz="1800" dirty="0" smtClean="0">
                <a:solidFill>
                  <a:srgbClr val="C00000"/>
                </a:solidFill>
                <a:latin typeface="Bernard MT Condensed" panose="02050806060905020404" pitchFamily="18" charset="0"/>
              </a:rPr>
            </a:br>
            <a:r>
              <a:rPr lang="en-US" sz="1800" dirty="0" smtClean="0">
                <a:solidFill>
                  <a:srgbClr val="C00000"/>
                </a:solidFill>
                <a:latin typeface="Bernard MT Condensed" panose="02050806060905020404" pitchFamily="18" charset="0"/>
              </a:rPr>
              <a:t>CONFERENCE </a:t>
            </a:r>
          </a:p>
          <a:p>
            <a:r>
              <a:rPr lang="en-US" sz="1800" dirty="0" smtClean="0">
                <a:solidFill>
                  <a:schemeClr val="accent3">
                    <a:lumMod val="50000"/>
                  </a:schemeClr>
                </a:solidFill>
                <a:latin typeface="Bernard MT Condensed" panose="02050806060905020404" pitchFamily="18" charset="0"/>
              </a:rPr>
              <a:t>2017</a:t>
            </a:r>
            <a:endParaRPr lang="en-US" sz="1600" dirty="0"/>
          </a:p>
        </p:txBody>
      </p:sp>
    </p:spTree>
    <p:extLst>
      <p:ext uri="{BB962C8B-B14F-4D97-AF65-F5344CB8AC3E}">
        <p14:creationId xmlns:p14="http://schemas.microsoft.com/office/powerpoint/2010/main" val="1243584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4243" y="1204507"/>
            <a:ext cx="6580957" cy="624293"/>
          </a:xfrm>
        </p:spPr>
        <p:txBody>
          <a:bodyPr>
            <a:normAutofit fontScale="90000"/>
          </a:bodyPr>
          <a:lstStyle/>
          <a:p>
            <a:r>
              <a:rPr lang="en-US" sz="3200" b="1" dirty="0" smtClean="0">
                <a:latin typeface="Bauhaus 93" panose="04030905020B02020C02" pitchFamily="82" charset="0"/>
              </a:rPr>
              <a:t>LEASING – THE OPPORTUNITIES</a:t>
            </a:r>
            <a:r>
              <a:rPr lang="en-US" sz="4400" dirty="0"/>
              <a:t/>
            </a:r>
            <a:br>
              <a:rPr lang="en-US" sz="4400" dirty="0"/>
            </a:br>
            <a:endParaRPr lang="en-US" sz="1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609600" y="1676400"/>
            <a:ext cx="8338047" cy="5029200"/>
          </a:xfrm>
        </p:spPr>
        <p:txBody>
          <a:bodyPr>
            <a:noAutofit/>
          </a:bodyPr>
          <a:lstStyle/>
          <a:p>
            <a:pPr marL="0" indent="0" algn="just">
              <a:buNone/>
            </a:pPr>
            <a:r>
              <a:rPr lang="en-US" sz="2800" b="1" i="1" dirty="0" smtClean="0">
                <a:solidFill>
                  <a:srgbClr val="FF0000"/>
                </a:solidFill>
              </a:rPr>
              <a:t>SEVEN (7) </a:t>
            </a:r>
            <a:r>
              <a:rPr lang="en-US" sz="2800" b="1" i="1" dirty="0" smtClean="0">
                <a:solidFill>
                  <a:srgbClr val="FF0000"/>
                </a:solidFill>
              </a:rPr>
              <a:t>LEASING </a:t>
            </a:r>
            <a:r>
              <a:rPr lang="en-US" sz="2800" b="1" i="1" dirty="0" smtClean="0">
                <a:solidFill>
                  <a:srgbClr val="FF0000"/>
                </a:solidFill>
              </a:rPr>
              <a:t>BUSINESSES </a:t>
            </a:r>
            <a:r>
              <a:rPr lang="en-US" sz="2800" b="1" i="1" dirty="0" smtClean="0">
                <a:solidFill>
                  <a:srgbClr val="FF0000"/>
                </a:solidFill>
              </a:rPr>
              <a:t>THAT WILL GROW RAPIDLY ALL OVER AFRICA</a:t>
            </a:r>
          </a:p>
          <a:p>
            <a:pPr marL="457200" indent="-457200" algn="just">
              <a:buAutoNum type="arabicPeriod"/>
            </a:pPr>
            <a:r>
              <a:rPr lang="en-GB" sz="2800" b="1" i="1" dirty="0" smtClean="0">
                <a:solidFill>
                  <a:srgbClr val="0070C0"/>
                </a:solidFill>
              </a:rPr>
              <a:t>Agricultural Machinery</a:t>
            </a:r>
          </a:p>
          <a:p>
            <a:pPr marL="457200" indent="-457200" algn="just">
              <a:buFont typeface="Arial" panose="020B0604020202020204" pitchFamily="34" charset="0"/>
              <a:buAutoNum type="arabicPeriod"/>
            </a:pPr>
            <a:r>
              <a:rPr lang="en-GB" sz="2800" b="1" i="1" dirty="0">
                <a:solidFill>
                  <a:srgbClr val="0070C0"/>
                </a:solidFill>
              </a:rPr>
              <a:t>Construction Equipment</a:t>
            </a:r>
          </a:p>
          <a:p>
            <a:pPr marL="457200" indent="-457200" algn="just">
              <a:buAutoNum type="arabicPeriod"/>
            </a:pPr>
            <a:r>
              <a:rPr lang="en-GB" sz="2800" b="1" i="1" dirty="0" smtClean="0">
                <a:solidFill>
                  <a:srgbClr val="0070C0"/>
                </a:solidFill>
              </a:rPr>
              <a:t>Vehicle </a:t>
            </a:r>
            <a:r>
              <a:rPr lang="en-GB" sz="2200" b="1" i="1" dirty="0" smtClean="0">
                <a:solidFill>
                  <a:srgbClr val="0070C0"/>
                </a:solidFill>
              </a:rPr>
              <a:t>(Commercial/Haulage/Hire)</a:t>
            </a:r>
          </a:p>
          <a:p>
            <a:pPr marL="457200" indent="-457200" algn="just">
              <a:buAutoNum type="arabicPeriod"/>
            </a:pPr>
            <a:r>
              <a:rPr lang="en-GB" sz="2800" b="1" i="1" dirty="0" smtClean="0">
                <a:solidFill>
                  <a:srgbClr val="0070C0"/>
                </a:solidFill>
              </a:rPr>
              <a:t>Event Supplies</a:t>
            </a:r>
          </a:p>
          <a:p>
            <a:pPr marL="457200" indent="-457200" algn="just">
              <a:buAutoNum type="arabicPeriod"/>
            </a:pPr>
            <a:r>
              <a:rPr lang="en-GB" sz="2800" b="1" i="1" dirty="0" smtClean="0">
                <a:solidFill>
                  <a:srgbClr val="0070C0"/>
                </a:solidFill>
              </a:rPr>
              <a:t>Commercial Real Estate</a:t>
            </a:r>
          </a:p>
          <a:p>
            <a:pPr marL="457200" indent="-457200" algn="just">
              <a:buAutoNum type="arabicPeriod"/>
            </a:pPr>
            <a:r>
              <a:rPr lang="en-GB" sz="2800" b="1" i="1" dirty="0" smtClean="0">
                <a:solidFill>
                  <a:srgbClr val="0070C0"/>
                </a:solidFill>
              </a:rPr>
              <a:t>Solid mineral mining </a:t>
            </a:r>
            <a:r>
              <a:rPr lang="en-GB" sz="2800" b="1" i="1" dirty="0" smtClean="0">
                <a:solidFill>
                  <a:srgbClr val="0070C0"/>
                </a:solidFill>
              </a:rPr>
              <a:t>equipment</a:t>
            </a:r>
          </a:p>
          <a:p>
            <a:pPr marL="457200" indent="-457200" algn="just">
              <a:buAutoNum type="arabicPeriod"/>
            </a:pPr>
            <a:r>
              <a:rPr lang="en-GB" sz="2800" b="1" i="1" dirty="0" smtClean="0">
                <a:solidFill>
                  <a:srgbClr val="0070C0"/>
                </a:solidFill>
              </a:rPr>
              <a:t>Healthcare Equipment</a:t>
            </a:r>
            <a:endParaRPr lang="en-US" sz="2800" b="1" dirty="0" smtClean="0">
              <a:solidFill>
                <a:srgbClr val="0070C0"/>
              </a:solidFill>
            </a:endParaRPr>
          </a:p>
          <a:p>
            <a:pPr marL="0" lvl="1" indent="0" algn="just">
              <a:buNone/>
            </a:pPr>
            <a:endParaRPr lang="en-GB" sz="2200" b="1" i="1" dirty="0">
              <a:solidFill>
                <a:schemeClr val="tx1"/>
              </a:solidFill>
            </a:endParaRPr>
          </a:p>
          <a:p>
            <a:pPr marL="0" indent="0" algn="just">
              <a:buNone/>
            </a:pPr>
            <a:endParaRPr lang="en-US" sz="2200" b="1" i="1" dirty="0">
              <a:solidFill>
                <a:srgbClr val="7F179B"/>
              </a:solidFill>
            </a:endParaRPr>
          </a:p>
          <a:p>
            <a:pPr marL="0" indent="0" algn="just">
              <a:buNone/>
            </a:pPr>
            <a:endParaRPr lang="en-US" sz="2800" b="1" dirty="0" smtClean="0"/>
          </a:p>
          <a:p>
            <a:pPr algn="just"/>
            <a:endParaRPr lang="en-US" sz="2400" dirty="0" smtClean="0"/>
          </a:p>
        </p:txBody>
      </p:sp>
      <p:pic>
        <p:nvPicPr>
          <p:cNvPr id="4" name="Picture 3" descr="banner2"/>
          <p:cNvPicPr/>
          <p:nvPr/>
        </p:nvPicPr>
        <p:blipFill>
          <a:blip r:embed="rId2"/>
          <a:srcRect/>
          <a:stretch>
            <a:fillRect/>
          </a:stretch>
        </p:blipFill>
        <p:spPr bwMode="auto">
          <a:xfrm>
            <a:off x="7315200" y="6248400"/>
            <a:ext cx="1447800" cy="4572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6224587"/>
            <a:ext cx="1624421" cy="498272"/>
          </a:xfrm>
          <a:prstGeom prst="rect">
            <a:avLst/>
          </a:prstGeom>
        </p:spPr>
      </p:pic>
      <p:sp>
        <p:nvSpPr>
          <p:cNvPr id="7" name="Subtitle 2"/>
          <p:cNvSpPr txBox="1">
            <a:spLocks/>
          </p:cNvSpPr>
          <p:nvPr/>
        </p:nvSpPr>
        <p:spPr>
          <a:xfrm>
            <a:off x="3211263" y="228600"/>
            <a:ext cx="2143125" cy="9906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1800" dirty="0" smtClean="0">
                <a:solidFill>
                  <a:srgbClr val="C00000"/>
                </a:solidFill>
                <a:latin typeface="Bernard MT Condensed" panose="02050806060905020404" pitchFamily="18" charset="0"/>
              </a:rPr>
              <a:t>NATIONAL LEASE </a:t>
            </a:r>
            <a:br>
              <a:rPr lang="en-US" sz="1800" dirty="0" smtClean="0">
                <a:solidFill>
                  <a:srgbClr val="C00000"/>
                </a:solidFill>
                <a:latin typeface="Bernard MT Condensed" panose="02050806060905020404" pitchFamily="18" charset="0"/>
              </a:rPr>
            </a:br>
            <a:r>
              <a:rPr lang="en-US" sz="1800" dirty="0" smtClean="0">
                <a:solidFill>
                  <a:srgbClr val="C00000"/>
                </a:solidFill>
                <a:latin typeface="Bernard MT Condensed" panose="02050806060905020404" pitchFamily="18" charset="0"/>
              </a:rPr>
              <a:t>CONFERENCE </a:t>
            </a:r>
          </a:p>
          <a:p>
            <a:r>
              <a:rPr lang="en-US" sz="1800" dirty="0" smtClean="0">
                <a:solidFill>
                  <a:schemeClr val="accent3">
                    <a:lumMod val="50000"/>
                  </a:schemeClr>
                </a:solidFill>
                <a:latin typeface="Bernard MT Condensed" panose="02050806060905020404" pitchFamily="18" charset="0"/>
              </a:rPr>
              <a:t>2017</a:t>
            </a:r>
            <a:endParaRPr lang="en-US" sz="1600" dirty="0"/>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91200" y="2286000"/>
            <a:ext cx="3214019" cy="3133725"/>
          </a:xfrm>
          <a:prstGeom prst="rect">
            <a:avLst/>
          </a:prstGeom>
        </p:spPr>
      </p:pic>
    </p:spTree>
    <p:extLst>
      <p:ext uri="{BB962C8B-B14F-4D97-AF65-F5344CB8AC3E}">
        <p14:creationId xmlns:p14="http://schemas.microsoft.com/office/powerpoint/2010/main" val="2880813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7000" y="0"/>
            <a:ext cx="2255926" cy="1828800"/>
          </a:xfrm>
          <a:prstGeom prst="rect">
            <a:avLst/>
          </a:prstGeom>
        </p:spPr>
      </p:pic>
      <p:sp>
        <p:nvSpPr>
          <p:cNvPr id="2" name="Title 1"/>
          <p:cNvSpPr>
            <a:spLocks noGrp="1"/>
          </p:cNvSpPr>
          <p:nvPr>
            <p:ph type="title"/>
          </p:nvPr>
        </p:nvSpPr>
        <p:spPr>
          <a:xfrm>
            <a:off x="734243" y="1204507"/>
            <a:ext cx="6580957" cy="624293"/>
          </a:xfrm>
        </p:spPr>
        <p:txBody>
          <a:bodyPr>
            <a:normAutofit fontScale="90000"/>
          </a:bodyPr>
          <a:lstStyle/>
          <a:p>
            <a:r>
              <a:rPr lang="en-US" sz="3200" b="1" dirty="0" smtClean="0">
                <a:latin typeface="Bauhaus 93" panose="04030905020B02020C02" pitchFamily="82" charset="0"/>
              </a:rPr>
              <a:t>LEASING – THE OPPORTUNITIES</a:t>
            </a:r>
            <a:r>
              <a:rPr lang="en-US" sz="4400" dirty="0"/>
              <a:t/>
            </a:r>
            <a:br>
              <a:rPr lang="en-US" sz="4400" dirty="0"/>
            </a:br>
            <a:endParaRPr lang="en-US" sz="1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609600" y="1676400"/>
            <a:ext cx="8338047" cy="5029200"/>
          </a:xfrm>
        </p:spPr>
        <p:txBody>
          <a:bodyPr>
            <a:noAutofit/>
          </a:bodyPr>
          <a:lstStyle/>
          <a:p>
            <a:pPr marL="0" indent="0" algn="just">
              <a:buNone/>
            </a:pPr>
            <a:r>
              <a:rPr lang="en-US" sz="2600" b="1" i="1" dirty="0" smtClean="0">
                <a:solidFill>
                  <a:srgbClr val="FF0000"/>
                </a:solidFill>
              </a:rPr>
              <a:t>SEVEN (7) </a:t>
            </a:r>
            <a:r>
              <a:rPr lang="en-US" sz="2600" b="1" i="1" dirty="0" smtClean="0">
                <a:solidFill>
                  <a:srgbClr val="FF0000"/>
                </a:solidFill>
              </a:rPr>
              <a:t>LEASING </a:t>
            </a:r>
            <a:r>
              <a:rPr lang="en-US" sz="2600" b="1" i="1" dirty="0" smtClean="0">
                <a:solidFill>
                  <a:srgbClr val="FF0000"/>
                </a:solidFill>
              </a:rPr>
              <a:t>BUSINESSES </a:t>
            </a:r>
            <a:r>
              <a:rPr lang="en-US" sz="2600" b="1" i="1" dirty="0" smtClean="0">
                <a:solidFill>
                  <a:srgbClr val="FF0000"/>
                </a:solidFill>
              </a:rPr>
              <a:t>THAT WILL GROW….</a:t>
            </a:r>
          </a:p>
          <a:p>
            <a:pPr marL="457200" indent="-457200" algn="just">
              <a:buAutoNum type="arabicPeriod"/>
            </a:pPr>
            <a:r>
              <a:rPr lang="en-GB" sz="2800" b="1" i="1" dirty="0" smtClean="0">
                <a:solidFill>
                  <a:srgbClr val="0070C0"/>
                </a:solidFill>
              </a:rPr>
              <a:t>Agricultural Machinery: </a:t>
            </a:r>
            <a:r>
              <a:rPr lang="en-GB" sz="2800" b="1" i="1" dirty="0" smtClean="0">
                <a:solidFill>
                  <a:schemeClr val="tx1"/>
                </a:solidFill>
              </a:rPr>
              <a:t> The major problem of agriculture in Nigeria is poor mechanisation. Lease options will make the equipment for land preparation, cultivation, harvesting and storage. </a:t>
            </a:r>
          </a:p>
          <a:p>
            <a:pPr marL="457200" indent="-457200" algn="just">
              <a:buFont typeface="Arial" panose="020B0604020202020204" pitchFamily="34" charset="0"/>
              <a:buAutoNum type="arabicPeriod"/>
            </a:pPr>
            <a:r>
              <a:rPr lang="en-GB" sz="2800" b="1" i="1" dirty="0">
                <a:solidFill>
                  <a:srgbClr val="0070C0"/>
                </a:solidFill>
              </a:rPr>
              <a:t>Construction </a:t>
            </a:r>
            <a:r>
              <a:rPr lang="en-GB" sz="2800" b="1" i="1" dirty="0" smtClean="0">
                <a:solidFill>
                  <a:srgbClr val="0070C0"/>
                </a:solidFill>
              </a:rPr>
              <a:t>Equipment: </a:t>
            </a:r>
            <a:r>
              <a:rPr lang="en-GB" sz="2400" b="1" dirty="0" smtClean="0">
                <a:solidFill>
                  <a:schemeClr val="tx1"/>
                </a:solidFill>
              </a:rPr>
              <a:t>Most </a:t>
            </a:r>
            <a:r>
              <a:rPr lang="en-GB" sz="2400" b="1" dirty="0">
                <a:solidFill>
                  <a:schemeClr val="tx1"/>
                </a:solidFill>
              </a:rPr>
              <a:t>countries </a:t>
            </a:r>
            <a:r>
              <a:rPr lang="en-GB" sz="2400" b="1" dirty="0" smtClean="0">
                <a:solidFill>
                  <a:schemeClr val="tx1"/>
                </a:solidFill>
              </a:rPr>
              <a:t>in Africa like </a:t>
            </a:r>
            <a:r>
              <a:rPr lang="en-GB" sz="2400" b="1" dirty="0">
                <a:solidFill>
                  <a:schemeClr val="tx1"/>
                </a:solidFill>
              </a:rPr>
              <a:t>Angola, Ethiopia, Ghana, Kenya, Lesotho, Mozambique, Nigeria, Tanzania, Uganda and </a:t>
            </a:r>
            <a:r>
              <a:rPr lang="en-GB" sz="2400" b="1" dirty="0" smtClean="0">
                <a:solidFill>
                  <a:schemeClr val="tx1"/>
                </a:solidFill>
              </a:rPr>
              <a:t>Zambia are experiencing and desiring </a:t>
            </a:r>
            <a:r>
              <a:rPr lang="en-GB" sz="2400" b="1" dirty="0">
                <a:solidFill>
                  <a:schemeClr val="tx1"/>
                </a:solidFill>
              </a:rPr>
              <a:t>significant expansion in construction sector </a:t>
            </a:r>
            <a:r>
              <a:rPr lang="en-GB" sz="2400" b="1" dirty="0" smtClean="0">
                <a:solidFill>
                  <a:schemeClr val="tx1"/>
                </a:solidFill>
              </a:rPr>
              <a:t>activities.</a:t>
            </a:r>
            <a:endParaRPr lang="en-GB" sz="2800" b="1" i="1" dirty="0">
              <a:solidFill>
                <a:schemeClr val="tx1"/>
              </a:solidFill>
            </a:endParaRPr>
          </a:p>
        </p:txBody>
      </p:sp>
      <p:pic>
        <p:nvPicPr>
          <p:cNvPr id="4" name="Picture 3" descr="banner2"/>
          <p:cNvPicPr/>
          <p:nvPr/>
        </p:nvPicPr>
        <p:blipFill>
          <a:blip r:embed="rId3"/>
          <a:srcRect/>
          <a:stretch>
            <a:fillRect/>
          </a:stretch>
        </p:blipFill>
        <p:spPr bwMode="auto">
          <a:xfrm>
            <a:off x="7315200" y="6248400"/>
            <a:ext cx="1447800" cy="4572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29200" y="6224587"/>
            <a:ext cx="1624421" cy="498272"/>
          </a:xfrm>
          <a:prstGeom prst="rect">
            <a:avLst/>
          </a:prstGeom>
        </p:spPr>
      </p:pic>
      <p:sp>
        <p:nvSpPr>
          <p:cNvPr id="7" name="Subtitle 2"/>
          <p:cNvSpPr txBox="1">
            <a:spLocks/>
          </p:cNvSpPr>
          <p:nvPr/>
        </p:nvSpPr>
        <p:spPr>
          <a:xfrm>
            <a:off x="3211263" y="228600"/>
            <a:ext cx="2143125" cy="9906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1800" dirty="0" smtClean="0">
                <a:solidFill>
                  <a:srgbClr val="C00000"/>
                </a:solidFill>
                <a:latin typeface="Bernard MT Condensed" panose="02050806060905020404" pitchFamily="18" charset="0"/>
              </a:rPr>
              <a:t>NATIONAL LEASE </a:t>
            </a:r>
            <a:br>
              <a:rPr lang="en-US" sz="1800" dirty="0" smtClean="0">
                <a:solidFill>
                  <a:srgbClr val="C00000"/>
                </a:solidFill>
                <a:latin typeface="Bernard MT Condensed" panose="02050806060905020404" pitchFamily="18" charset="0"/>
              </a:rPr>
            </a:br>
            <a:r>
              <a:rPr lang="en-US" sz="1800" dirty="0" smtClean="0">
                <a:solidFill>
                  <a:srgbClr val="C00000"/>
                </a:solidFill>
                <a:latin typeface="Bernard MT Condensed" panose="02050806060905020404" pitchFamily="18" charset="0"/>
              </a:rPr>
              <a:t>CONFERENCE </a:t>
            </a:r>
          </a:p>
          <a:p>
            <a:r>
              <a:rPr lang="en-US" sz="1800" dirty="0" smtClean="0">
                <a:solidFill>
                  <a:schemeClr val="accent3">
                    <a:lumMod val="50000"/>
                  </a:schemeClr>
                </a:solidFill>
                <a:latin typeface="Bernard MT Condensed" panose="02050806060905020404" pitchFamily="18" charset="0"/>
              </a:rPr>
              <a:t>2017</a:t>
            </a:r>
            <a:endParaRPr lang="en-US" sz="1600" dirty="0"/>
          </a:p>
        </p:txBody>
      </p:sp>
    </p:spTree>
    <p:extLst>
      <p:ext uri="{BB962C8B-B14F-4D97-AF65-F5344CB8AC3E}">
        <p14:creationId xmlns:p14="http://schemas.microsoft.com/office/powerpoint/2010/main" val="1778930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219200"/>
            <a:ext cx="6580957" cy="624293"/>
          </a:xfrm>
        </p:spPr>
        <p:txBody>
          <a:bodyPr>
            <a:normAutofit fontScale="90000"/>
          </a:bodyPr>
          <a:lstStyle/>
          <a:p>
            <a:r>
              <a:rPr lang="en-US" sz="3200" b="1" dirty="0" smtClean="0">
                <a:latin typeface="Bauhaus 93" panose="04030905020B02020C02" pitchFamily="82" charset="0"/>
              </a:rPr>
              <a:t>LEASING –THE OPPORTUNITIES</a:t>
            </a:r>
            <a:r>
              <a:rPr lang="en-US" sz="4400" dirty="0"/>
              <a:t/>
            </a:r>
            <a:br>
              <a:rPr lang="en-US" sz="4400" dirty="0"/>
            </a:br>
            <a:endParaRPr lang="en-US" sz="1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609600" y="1676400"/>
            <a:ext cx="8338047" cy="5029200"/>
          </a:xfrm>
        </p:spPr>
        <p:txBody>
          <a:bodyPr>
            <a:noAutofit/>
          </a:bodyPr>
          <a:lstStyle/>
          <a:p>
            <a:pPr marL="0" indent="0" algn="just">
              <a:buNone/>
            </a:pPr>
            <a:r>
              <a:rPr lang="en-US" sz="2600" b="1" i="1" dirty="0">
                <a:solidFill>
                  <a:srgbClr val="FF0000"/>
                </a:solidFill>
              </a:rPr>
              <a:t>SEVEN (7) LEASING BUSINESSES THAT WILL GROW </a:t>
            </a:r>
            <a:r>
              <a:rPr lang="en-US" sz="2600" b="1" i="1" dirty="0" smtClean="0">
                <a:solidFill>
                  <a:srgbClr val="FF0000"/>
                </a:solidFill>
              </a:rPr>
              <a:t>…</a:t>
            </a:r>
            <a:endParaRPr lang="en-US" sz="2600" b="1" i="1" dirty="0">
              <a:solidFill>
                <a:srgbClr val="FF0000"/>
              </a:solidFill>
            </a:endParaRPr>
          </a:p>
          <a:p>
            <a:pPr marL="514350" indent="-514350" algn="just">
              <a:buAutoNum type="arabicPeriod" startAt="3"/>
            </a:pPr>
            <a:r>
              <a:rPr lang="en-GB" sz="2800" b="1" i="1" dirty="0" smtClean="0">
                <a:solidFill>
                  <a:srgbClr val="0070C0"/>
                </a:solidFill>
              </a:rPr>
              <a:t>Vehicle (Commercial/Haulage/Hire): 	</a:t>
            </a:r>
            <a:r>
              <a:rPr lang="en-GB" sz="2400" b="1" i="1" dirty="0" smtClean="0">
                <a:solidFill>
                  <a:schemeClr val="tx1"/>
                </a:solidFill>
              </a:rPr>
              <a:t>The 	days are gone where Companies owned and maintained 	expensive fleet of cars as they are no longer cost 	effective or convenient. Nigeria economy is also in huge 	demand of haulage assets/business.</a:t>
            </a:r>
            <a:endParaRPr lang="en-GB" sz="2800" b="1" i="1" dirty="0" smtClean="0">
              <a:solidFill>
                <a:schemeClr val="tx1"/>
              </a:solidFill>
            </a:endParaRPr>
          </a:p>
          <a:p>
            <a:pPr marL="514350" indent="-514350" algn="just">
              <a:buFont typeface="Arial" panose="020B0604020202020204" pitchFamily="34" charset="0"/>
              <a:buAutoNum type="arabicPeriod" startAt="3"/>
            </a:pPr>
            <a:r>
              <a:rPr lang="en-GB" sz="2800" b="1" i="1" dirty="0">
                <a:solidFill>
                  <a:srgbClr val="0070C0"/>
                </a:solidFill>
              </a:rPr>
              <a:t>Solid mineral mining </a:t>
            </a:r>
            <a:r>
              <a:rPr lang="en-GB" sz="2800" b="1" i="1" dirty="0" smtClean="0">
                <a:solidFill>
                  <a:srgbClr val="0070C0"/>
                </a:solidFill>
              </a:rPr>
              <a:t>equipment:	</a:t>
            </a:r>
            <a:r>
              <a:rPr lang="en-GB" sz="2400" b="1" i="1" dirty="0" smtClean="0">
                <a:solidFill>
                  <a:schemeClr val="tx1"/>
                </a:solidFill>
              </a:rPr>
              <a:t>Agricultural food chain and mineral extractions (surface &amp; subsurface) provide viable economic diversification for our nation. </a:t>
            </a:r>
            <a:endParaRPr lang="en-US" sz="2800" b="1" dirty="0">
              <a:solidFill>
                <a:schemeClr val="tx1"/>
              </a:solidFill>
            </a:endParaRPr>
          </a:p>
          <a:p>
            <a:pPr marL="0" lvl="1" indent="0" algn="just">
              <a:buNone/>
            </a:pPr>
            <a:endParaRPr lang="en-GB" sz="2200" b="1" i="1" dirty="0">
              <a:solidFill>
                <a:schemeClr val="tx1"/>
              </a:solidFill>
            </a:endParaRPr>
          </a:p>
          <a:p>
            <a:pPr marL="0" indent="0" algn="just">
              <a:buNone/>
            </a:pPr>
            <a:endParaRPr lang="en-US" sz="2200" b="1" i="1" dirty="0">
              <a:solidFill>
                <a:srgbClr val="7F179B"/>
              </a:solidFill>
            </a:endParaRPr>
          </a:p>
          <a:p>
            <a:pPr marL="0" indent="0" algn="just">
              <a:buNone/>
            </a:pPr>
            <a:endParaRPr lang="en-US" sz="2800" b="1" dirty="0" smtClean="0"/>
          </a:p>
          <a:p>
            <a:pPr algn="just"/>
            <a:endParaRPr lang="en-US" sz="2400" dirty="0" smtClean="0"/>
          </a:p>
        </p:txBody>
      </p:sp>
      <p:pic>
        <p:nvPicPr>
          <p:cNvPr id="4" name="Picture 3" descr="banner2"/>
          <p:cNvPicPr/>
          <p:nvPr/>
        </p:nvPicPr>
        <p:blipFill>
          <a:blip r:embed="rId2"/>
          <a:srcRect/>
          <a:stretch>
            <a:fillRect/>
          </a:stretch>
        </p:blipFill>
        <p:spPr bwMode="auto">
          <a:xfrm>
            <a:off x="7315200" y="6248400"/>
            <a:ext cx="1447800" cy="4572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6224587"/>
            <a:ext cx="1624421" cy="498272"/>
          </a:xfrm>
          <a:prstGeom prst="rect">
            <a:avLst/>
          </a:prstGeom>
        </p:spPr>
      </p:pic>
      <p:sp>
        <p:nvSpPr>
          <p:cNvPr id="7" name="Subtitle 2"/>
          <p:cNvSpPr txBox="1">
            <a:spLocks/>
          </p:cNvSpPr>
          <p:nvPr/>
        </p:nvSpPr>
        <p:spPr>
          <a:xfrm>
            <a:off x="3211263" y="228600"/>
            <a:ext cx="2143125" cy="9906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1800" dirty="0" smtClean="0">
                <a:solidFill>
                  <a:srgbClr val="C00000"/>
                </a:solidFill>
                <a:latin typeface="Bernard MT Condensed" panose="02050806060905020404" pitchFamily="18" charset="0"/>
              </a:rPr>
              <a:t>NATIONAL LEASE </a:t>
            </a:r>
            <a:br>
              <a:rPr lang="en-US" sz="1800" dirty="0" smtClean="0">
                <a:solidFill>
                  <a:srgbClr val="C00000"/>
                </a:solidFill>
                <a:latin typeface="Bernard MT Condensed" panose="02050806060905020404" pitchFamily="18" charset="0"/>
              </a:rPr>
            </a:br>
            <a:r>
              <a:rPr lang="en-US" sz="1800" dirty="0" smtClean="0">
                <a:solidFill>
                  <a:srgbClr val="C00000"/>
                </a:solidFill>
                <a:latin typeface="Bernard MT Condensed" panose="02050806060905020404" pitchFamily="18" charset="0"/>
              </a:rPr>
              <a:t>CONFERENCE </a:t>
            </a:r>
          </a:p>
          <a:p>
            <a:r>
              <a:rPr lang="en-US" sz="1800" dirty="0" smtClean="0">
                <a:solidFill>
                  <a:schemeClr val="accent3">
                    <a:lumMod val="50000"/>
                  </a:schemeClr>
                </a:solidFill>
                <a:latin typeface="Bernard MT Condensed" panose="02050806060905020404" pitchFamily="18" charset="0"/>
              </a:rPr>
              <a:t>2017</a:t>
            </a:r>
            <a:endParaRPr lang="en-US" sz="1600" dirty="0"/>
          </a:p>
        </p:txBody>
      </p:sp>
      <p:sp>
        <p:nvSpPr>
          <p:cNvPr id="8" name="AutoShape 2" descr="Image result for business opportunities images"/>
          <p:cNvSpPr>
            <a:spLocks noChangeAspect="1" noChangeArrowheads="1"/>
          </p:cNvSpPr>
          <p:nvPr/>
        </p:nvSpPr>
        <p:spPr bwMode="auto">
          <a:xfrm>
            <a:off x="-31750" y="-136525"/>
            <a:ext cx="1847850" cy="11334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23484" y="76199"/>
            <a:ext cx="2857500" cy="1767293"/>
          </a:xfrm>
          <a:prstGeom prst="rect">
            <a:avLst/>
          </a:prstGeom>
        </p:spPr>
      </p:pic>
    </p:spTree>
    <p:extLst>
      <p:ext uri="{BB962C8B-B14F-4D97-AF65-F5344CB8AC3E}">
        <p14:creationId xmlns:p14="http://schemas.microsoft.com/office/powerpoint/2010/main" val="3824827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4243" y="1128307"/>
            <a:ext cx="5590357" cy="624293"/>
          </a:xfrm>
        </p:spPr>
        <p:txBody>
          <a:bodyPr>
            <a:normAutofit fontScale="90000"/>
          </a:bodyPr>
          <a:lstStyle/>
          <a:p>
            <a:r>
              <a:rPr lang="en-US" sz="3200" b="1" dirty="0" smtClean="0">
                <a:latin typeface="Bauhaus 93" panose="04030905020B02020C02" pitchFamily="82" charset="0"/>
              </a:rPr>
              <a:t>LEASING – THE OPPORTUNITIES</a:t>
            </a:r>
            <a:r>
              <a:rPr lang="en-US" sz="4400" dirty="0"/>
              <a:t/>
            </a:r>
            <a:br>
              <a:rPr lang="en-US" sz="4400" dirty="0"/>
            </a:br>
            <a:endParaRPr lang="en-US" sz="1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609601" y="1676400"/>
            <a:ext cx="5562600" cy="5029200"/>
          </a:xfrm>
        </p:spPr>
        <p:txBody>
          <a:bodyPr>
            <a:noAutofit/>
          </a:bodyPr>
          <a:lstStyle/>
          <a:p>
            <a:pPr marL="0" indent="0" algn="just">
              <a:buNone/>
            </a:pPr>
            <a:r>
              <a:rPr lang="en-US" sz="2800" b="1" i="1" dirty="0">
                <a:solidFill>
                  <a:srgbClr val="FF0000"/>
                </a:solidFill>
              </a:rPr>
              <a:t>SEVEN (7) LEASING BUSINESSES THAT WILL GROW ….</a:t>
            </a:r>
            <a:endParaRPr lang="en-US" sz="2800" b="1" i="1" dirty="0">
              <a:solidFill>
                <a:srgbClr val="FF0000"/>
              </a:solidFill>
            </a:endParaRPr>
          </a:p>
          <a:p>
            <a:pPr marL="0" indent="0" algn="just">
              <a:buNone/>
            </a:pPr>
            <a:r>
              <a:rPr lang="en-GB" sz="2800" b="1" i="1" dirty="0">
                <a:solidFill>
                  <a:srgbClr val="0070C0"/>
                </a:solidFill>
              </a:rPr>
              <a:t>5</a:t>
            </a:r>
            <a:r>
              <a:rPr lang="en-GB" sz="2800" b="1" i="1" dirty="0" smtClean="0">
                <a:solidFill>
                  <a:srgbClr val="0070C0"/>
                </a:solidFill>
              </a:rPr>
              <a:t>. </a:t>
            </a:r>
            <a:r>
              <a:rPr lang="en-GB" sz="2800" b="1" i="1" dirty="0" smtClean="0">
                <a:solidFill>
                  <a:srgbClr val="0070C0"/>
                </a:solidFill>
              </a:rPr>
              <a:t>	Event Supplies:	</a:t>
            </a:r>
            <a:r>
              <a:rPr lang="en-GB" sz="2400" b="1" i="1" dirty="0" smtClean="0">
                <a:solidFill>
                  <a:schemeClr val="tx1"/>
                </a:solidFill>
              </a:rPr>
              <a:t>We are in a social, cultural and event based environment. Often, the items are better rented.</a:t>
            </a:r>
            <a:endParaRPr lang="en-GB" sz="2800" b="1" i="1" dirty="0" smtClean="0">
              <a:solidFill>
                <a:schemeClr val="tx1"/>
              </a:solidFill>
            </a:endParaRPr>
          </a:p>
          <a:p>
            <a:pPr marL="0" indent="0" algn="just">
              <a:buNone/>
            </a:pPr>
            <a:r>
              <a:rPr lang="en-GB" sz="2800" b="1" i="1" dirty="0">
                <a:solidFill>
                  <a:srgbClr val="0070C0"/>
                </a:solidFill>
              </a:rPr>
              <a:t>6</a:t>
            </a:r>
            <a:r>
              <a:rPr lang="en-GB" sz="2800" b="1" i="1" dirty="0" smtClean="0">
                <a:solidFill>
                  <a:srgbClr val="0070C0"/>
                </a:solidFill>
              </a:rPr>
              <a:t>.</a:t>
            </a:r>
            <a:r>
              <a:rPr lang="en-GB" sz="2800" b="1" i="1" dirty="0" smtClean="0">
                <a:solidFill>
                  <a:srgbClr val="0070C0"/>
                </a:solidFill>
              </a:rPr>
              <a:t>	Commercial Real Estate:  </a:t>
            </a:r>
            <a:r>
              <a:rPr lang="en-GB" sz="2400" b="1" i="1" dirty="0" smtClean="0">
                <a:solidFill>
                  <a:schemeClr val="tx1"/>
                </a:solidFill>
              </a:rPr>
              <a:t>Office complexes, hospitalities and more; present similar huge opportunities that should be dutifully explored.</a:t>
            </a:r>
          </a:p>
          <a:p>
            <a:pPr marL="0" lvl="1" indent="0" algn="just">
              <a:buNone/>
            </a:pPr>
            <a:endParaRPr lang="en-GB" sz="2200" b="1" i="1" dirty="0">
              <a:solidFill>
                <a:schemeClr val="tx1"/>
              </a:solidFill>
            </a:endParaRPr>
          </a:p>
          <a:p>
            <a:pPr marL="0" indent="0" algn="just">
              <a:buNone/>
            </a:pPr>
            <a:endParaRPr lang="en-US" sz="2200" b="1" i="1" dirty="0">
              <a:solidFill>
                <a:srgbClr val="7F179B"/>
              </a:solidFill>
            </a:endParaRPr>
          </a:p>
          <a:p>
            <a:pPr marL="0" indent="0" algn="just">
              <a:buNone/>
            </a:pPr>
            <a:endParaRPr lang="en-US" sz="2800" b="1" dirty="0" smtClean="0"/>
          </a:p>
          <a:p>
            <a:pPr algn="just"/>
            <a:endParaRPr lang="en-US" sz="2400" dirty="0" smtClean="0"/>
          </a:p>
        </p:txBody>
      </p:sp>
      <p:pic>
        <p:nvPicPr>
          <p:cNvPr id="4" name="Picture 3" descr="banner2"/>
          <p:cNvPicPr/>
          <p:nvPr/>
        </p:nvPicPr>
        <p:blipFill>
          <a:blip r:embed="rId2"/>
          <a:srcRect/>
          <a:stretch>
            <a:fillRect/>
          </a:stretch>
        </p:blipFill>
        <p:spPr bwMode="auto">
          <a:xfrm>
            <a:off x="7315200" y="6248400"/>
            <a:ext cx="1447800" cy="4572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6224587"/>
            <a:ext cx="1624421" cy="498272"/>
          </a:xfrm>
          <a:prstGeom prst="rect">
            <a:avLst/>
          </a:prstGeom>
        </p:spPr>
      </p:pic>
      <p:sp>
        <p:nvSpPr>
          <p:cNvPr id="7" name="Subtitle 2"/>
          <p:cNvSpPr txBox="1">
            <a:spLocks/>
          </p:cNvSpPr>
          <p:nvPr/>
        </p:nvSpPr>
        <p:spPr>
          <a:xfrm>
            <a:off x="3211263" y="228600"/>
            <a:ext cx="2143125" cy="9906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1800" dirty="0" smtClean="0">
                <a:solidFill>
                  <a:srgbClr val="C00000"/>
                </a:solidFill>
                <a:latin typeface="Bernard MT Condensed" panose="02050806060905020404" pitchFamily="18" charset="0"/>
              </a:rPr>
              <a:t>NATIONAL LEASE </a:t>
            </a:r>
            <a:br>
              <a:rPr lang="en-US" sz="1800" dirty="0" smtClean="0">
                <a:solidFill>
                  <a:srgbClr val="C00000"/>
                </a:solidFill>
                <a:latin typeface="Bernard MT Condensed" panose="02050806060905020404" pitchFamily="18" charset="0"/>
              </a:rPr>
            </a:br>
            <a:r>
              <a:rPr lang="en-US" sz="1800" dirty="0" smtClean="0">
                <a:solidFill>
                  <a:srgbClr val="C00000"/>
                </a:solidFill>
                <a:latin typeface="Bernard MT Condensed" panose="02050806060905020404" pitchFamily="18" charset="0"/>
              </a:rPr>
              <a:t>CONFERENCE </a:t>
            </a:r>
          </a:p>
          <a:p>
            <a:r>
              <a:rPr lang="en-US" sz="1800" dirty="0" smtClean="0">
                <a:solidFill>
                  <a:schemeClr val="accent3">
                    <a:lumMod val="50000"/>
                  </a:schemeClr>
                </a:solidFill>
                <a:latin typeface="Bernard MT Condensed" panose="02050806060905020404" pitchFamily="18" charset="0"/>
              </a:rPr>
              <a:t>2017</a:t>
            </a:r>
            <a:endParaRPr lang="en-US" sz="1600" dirty="0"/>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48400" y="1548221"/>
            <a:ext cx="2667000" cy="2261779"/>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25678" y="3716389"/>
            <a:ext cx="2689722" cy="2234152"/>
          </a:xfrm>
          <a:prstGeom prst="rect">
            <a:avLst/>
          </a:prstGeom>
        </p:spPr>
      </p:pic>
    </p:spTree>
    <p:extLst>
      <p:ext uri="{BB962C8B-B14F-4D97-AF65-F5344CB8AC3E}">
        <p14:creationId xmlns:p14="http://schemas.microsoft.com/office/powerpoint/2010/main" val="3838604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4243" y="1128307"/>
            <a:ext cx="5590357" cy="624293"/>
          </a:xfrm>
        </p:spPr>
        <p:txBody>
          <a:bodyPr>
            <a:normAutofit fontScale="90000"/>
          </a:bodyPr>
          <a:lstStyle/>
          <a:p>
            <a:r>
              <a:rPr lang="en-US" sz="3200" b="1" dirty="0" smtClean="0">
                <a:latin typeface="Bauhaus 93" panose="04030905020B02020C02" pitchFamily="82" charset="0"/>
              </a:rPr>
              <a:t>LEASING – THE OPPORTUNITIES</a:t>
            </a:r>
            <a:r>
              <a:rPr lang="en-US" sz="4400" dirty="0"/>
              <a:t/>
            </a:r>
            <a:br>
              <a:rPr lang="en-US" sz="4400" dirty="0"/>
            </a:br>
            <a:endParaRPr lang="en-US" sz="1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609601" y="1676400"/>
            <a:ext cx="8001000" cy="5029200"/>
          </a:xfrm>
        </p:spPr>
        <p:txBody>
          <a:bodyPr>
            <a:noAutofit/>
          </a:bodyPr>
          <a:lstStyle/>
          <a:p>
            <a:pPr marL="0" indent="0" algn="just">
              <a:buNone/>
            </a:pPr>
            <a:r>
              <a:rPr lang="en-US" sz="2800" b="1" i="1" dirty="0" smtClean="0">
                <a:solidFill>
                  <a:srgbClr val="FF0000"/>
                </a:solidFill>
              </a:rPr>
              <a:t>SEVEN (7) </a:t>
            </a:r>
            <a:r>
              <a:rPr lang="en-US" sz="2400" b="1" i="1" dirty="0" smtClean="0">
                <a:solidFill>
                  <a:srgbClr val="00B050"/>
                </a:solidFill>
                <a:latin typeface="Berlin Sans FB Demi" panose="020E0802020502020306" pitchFamily="34" charset="0"/>
              </a:rPr>
              <a:t>LEASING </a:t>
            </a:r>
            <a:r>
              <a:rPr lang="en-US" sz="2400" b="1" i="1" dirty="0" smtClean="0">
                <a:solidFill>
                  <a:srgbClr val="00B050"/>
                </a:solidFill>
                <a:latin typeface="Berlin Sans FB Demi" panose="020E0802020502020306" pitchFamily="34" charset="0"/>
              </a:rPr>
              <a:t>BUSINESSES </a:t>
            </a:r>
            <a:r>
              <a:rPr lang="en-US" sz="2400" b="1" i="1" dirty="0" smtClean="0">
                <a:solidFill>
                  <a:srgbClr val="00B050"/>
                </a:solidFill>
                <a:latin typeface="Berlin Sans FB Demi" panose="020E0802020502020306" pitchFamily="34" charset="0"/>
              </a:rPr>
              <a:t>THAT WILL GROW….</a:t>
            </a:r>
            <a:endParaRPr lang="en-US" sz="2800" b="1" i="1" dirty="0">
              <a:solidFill>
                <a:srgbClr val="00B050"/>
              </a:solidFill>
              <a:latin typeface="Berlin Sans FB Demi" panose="020E0802020502020306" pitchFamily="34" charset="0"/>
            </a:endParaRPr>
          </a:p>
          <a:p>
            <a:pPr marL="0" indent="0" algn="just">
              <a:buNone/>
            </a:pPr>
            <a:r>
              <a:rPr lang="en-GB" sz="2400" b="1" i="1" dirty="0">
                <a:solidFill>
                  <a:schemeClr val="tx1"/>
                </a:solidFill>
              </a:rPr>
              <a:t>7</a:t>
            </a:r>
            <a:r>
              <a:rPr lang="en-GB" sz="2800" b="1" i="1" dirty="0" smtClean="0">
                <a:solidFill>
                  <a:schemeClr val="tx1"/>
                </a:solidFill>
              </a:rPr>
              <a:t>. </a:t>
            </a:r>
            <a:r>
              <a:rPr lang="en-GB" sz="2800" b="1" i="1" dirty="0" smtClean="0">
                <a:solidFill>
                  <a:srgbClr val="FF0000"/>
                </a:solidFill>
              </a:rPr>
              <a:t>Healthcare </a:t>
            </a:r>
            <a:r>
              <a:rPr lang="en-GB" sz="2800" b="1" i="1" dirty="0">
                <a:solidFill>
                  <a:srgbClr val="FF0000"/>
                </a:solidFill>
              </a:rPr>
              <a:t>Equipment Leasing</a:t>
            </a:r>
            <a:r>
              <a:rPr lang="en-GB" sz="2800" b="1" i="1" dirty="0">
                <a:solidFill>
                  <a:schemeClr val="tx1"/>
                </a:solidFill>
              </a:rPr>
              <a:t>: </a:t>
            </a:r>
            <a:r>
              <a:rPr lang="yo-NG" sz="2400" b="1" dirty="0">
                <a:solidFill>
                  <a:schemeClr val="tx1"/>
                </a:solidFill>
              </a:rPr>
              <a:t> </a:t>
            </a:r>
            <a:r>
              <a:rPr lang="en-US" sz="2400" b="1" dirty="0">
                <a:solidFill>
                  <a:schemeClr val="tx1"/>
                </a:solidFill>
              </a:rPr>
              <a:t>the Nigerian healthcare infrastructure is inadequate, presenting opportunities for leasing. Equipment including those for diagnosis and  treatment are generally expensive, but can be accessed with ease through </a:t>
            </a:r>
            <a:r>
              <a:rPr lang="en-US" sz="2400" b="1" dirty="0" smtClean="0">
                <a:solidFill>
                  <a:schemeClr val="tx1"/>
                </a:solidFill>
              </a:rPr>
              <a:t>leasing.</a:t>
            </a:r>
          </a:p>
          <a:p>
            <a:pPr marL="0" indent="0" algn="just">
              <a:buNone/>
            </a:pPr>
            <a:endParaRPr lang="en-US" sz="2400" b="1" dirty="0">
              <a:solidFill>
                <a:schemeClr val="tx1"/>
              </a:solidFill>
            </a:endParaRPr>
          </a:p>
          <a:p>
            <a:pPr marL="0" indent="0" algn="just">
              <a:buNone/>
            </a:pPr>
            <a:r>
              <a:rPr lang="en-US" sz="2400" b="1" dirty="0" smtClean="0">
                <a:solidFill>
                  <a:schemeClr val="tx1"/>
                </a:solidFill>
              </a:rPr>
              <a:t>Lessors </a:t>
            </a:r>
            <a:r>
              <a:rPr lang="en-US" sz="2400" b="1" dirty="0">
                <a:solidFill>
                  <a:schemeClr val="tx1"/>
                </a:solidFill>
              </a:rPr>
              <a:t>can partner with reputable medical vendors and operators to explore these opportunities in medical leasing.</a:t>
            </a:r>
            <a:endParaRPr lang="en-GB" b="1" i="1" dirty="0">
              <a:solidFill>
                <a:schemeClr val="tx1"/>
              </a:solidFill>
            </a:endParaRPr>
          </a:p>
          <a:p>
            <a:pPr marL="0" indent="0" algn="just">
              <a:buNone/>
            </a:pPr>
            <a:endParaRPr lang="en-US" sz="2200" b="1" i="1" dirty="0">
              <a:solidFill>
                <a:srgbClr val="7F179B"/>
              </a:solidFill>
            </a:endParaRPr>
          </a:p>
          <a:p>
            <a:pPr marL="0" indent="0" algn="just">
              <a:buNone/>
            </a:pPr>
            <a:endParaRPr lang="en-US" sz="2800" b="1" dirty="0" smtClean="0"/>
          </a:p>
          <a:p>
            <a:pPr algn="just"/>
            <a:endParaRPr lang="en-US" sz="2400" dirty="0" smtClean="0"/>
          </a:p>
        </p:txBody>
      </p:sp>
      <p:pic>
        <p:nvPicPr>
          <p:cNvPr id="4" name="Picture 3" descr="banner2"/>
          <p:cNvPicPr/>
          <p:nvPr/>
        </p:nvPicPr>
        <p:blipFill>
          <a:blip r:embed="rId2"/>
          <a:srcRect/>
          <a:stretch>
            <a:fillRect/>
          </a:stretch>
        </p:blipFill>
        <p:spPr bwMode="auto">
          <a:xfrm>
            <a:off x="7315200" y="6248400"/>
            <a:ext cx="1447800" cy="4572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6224587"/>
            <a:ext cx="1624421" cy="498272"/>
          </a:xfrm>
          <a:prstGeom prst="rect">
            <a:avLst/>
          </a:prstGeom>
        </p:spPr>
      </p:pic>
      <p:sp>
        <p:nvSpPr>
          <p:cNvPr id="7" name="Subtitle 2"/>
          <p:cNvSpPr txBox="1">
            <a:spLocks/>
          </p:cNvSpPr>
          <p:nvPr/>
        </p:nvSpPr>
        <p:spPr>
          <a:xfrm>
            <a:off x="3211263" y="228600"/>
            <a:ext cx="2143125" cy="9906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1800" dirty="0" smtClean="0">
                <a:solidFill>
                  <a:srgbClr val="C00000"/>
                </a:solidFill>
                <a:latin typeface="Bernard MT Condensed" panose="02050806060905020404" pitchFamily="18" charset="0"/>
              </a:rPr>
              <a:t>NATIONAL LEASE </a:t>
            </a:r>
            <a:br>
              <a:rPr lang="en-US" sz="1800" dirty="0" smtClean="0">
                <a:solidFill>
                  <a:srgbClr val="C00000"/>
                </a:solidFill>
                <a:latin typeface="Bernard MT Condensed" panose="02050806060905020404" pitchFamily="18" charset="0"/>
              </a:rPr>
            </a:br>
            <a:r>
              <a:rPr lang="en-US" sz="1800" dirty="0" smtClean="0">
                <a:solidFill>
                  <a:srgbClr val="C00000"/>
                </a:solidFill>
                <a:latin typeface="Bernard MT Condensed" panose="02050806060905020404" pitchFamily="18" charset="0"/>
              </a:rPr>
              <a:t>CONFERENCE </a:t>
            </a:r>
          </a:p>
          <a:p>
            <a:r>
              <a:rPr lang="en-US" sz="1800" dirty="0" smtClean="0">
                <a:solidFill>
                  <a:schemeClr val="accent3">
                    <a:lumMod val="50000"/>
                  </a:schemeClr>
                </a:solidFill>
                <a:latin typeface="Bernard MT Condensed" panose="02050806060905020404" pitchFamily="18" charset="0"/>
              </a:rPr>
              <a:t>2017</a:t>
            </a:r>
            <a:endParaRPr lang="en-US" sz="1600" dirty="0"/>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2708" y="58857"/>
            <a:ext cx="2057400" cy="1652179"/>
          </a:xfrm>
          <a:prstGeom prst="rect">
            <a:avLst/>
          </a:prstGeom>
        </p:spPr>
      </p:pic>
    </p:spTree>
    <p:extLst>
      <p:ext uri="{BB962C8B-B14F-4D97-AF65-F5344CB8AC3E}">
        <p14:creationId xmlns:p14="http://schemas.microsoft.com/office/powerpoint/2010/main" val="787058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7352" y="990599"/>
            <a:ext cx="8305800" cy="781051"/>
          </a:xfrm>
        </p:spPr>
        <p:txBody>
          <a:bodyPr>
            <a:noAutofit/>
          </a:bodyPr>
          <a:lstStyle/>
          <a:p>
            <a:pPr algn="ctr"/>
            <a:r>
              <a:rPr lang="en-US" sz="2800" b="1" dirty="0" smtClean="0">
                <a:latin typeface="Arial Rounded MT Bold" panose="020F0704030504030204" pitchFamily="34" charset="0"/>
              </a:rPr>
              <a:t>An example- </a:t>
            </a:r>
            <a:r>
              <a:rPr lang="en-US" sz="1800" b="1" dirty="0" smtClean="0">
                <a:latin typeface="Arial Rounded MT Bold" panose="020F0704030504030204" pitchFamily="34" charset="0"/>
              </a:rPr>
              <a:t>leasing opportunities in agricultural value chain</a:t>
            </a:r>
            <a:endParaRPr lang="en-US" sz="900" b="1" dirty="0">
              <a:latin typeface="Arial Rounded MT Bold" panose="020F0704030504030204" pitchFamily="34" charset="0"/>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577352" y="1819275"/>
            <a:ext cx="8305800" cy="4581525"/>
          </a:xfrm>
        </p:spPr>
        <p:txBody>
          <a:bodyPr>
            <a:noAutofit/>
          </a:bodyPr>
          <a:lstStyle/>
          <a:p>
            <a:pPr algn="just"/>
            <a:r>
              <a:rPr lang="en-GB" b="1" dirty="0" smtClean="0">
                <a:solidFill>
                  <a:schemeClr val="tx1"/>
                </a:solidFill>
              </a:rPr>
              <a:t>Leasing in Agricultural </a:t>
            </a:r>
            <a:r>
              <a:rPr lang="en-GB" b="1" dirty="0">
                <a:solidFill>
                  <a:schemeClr val="tx1"/>
                </a:solidFill>
              </a:rPr>
              <a:t>value chain activities will undoubtedly make remarkable impact. </a:t>
            </a:r>
            <a:r>
              <a:rPr lang="en-GB" b="1" i="1" dirty="0" smtClean="0">
                <a:solidFill>
                  <a:schemeClr val="tx1"/>
                </a:solidFill>
              </a:rPr>
              <a:t>Nigeria has </a:t>
            </a:r>
            <a:r>
              <a:rPr lang="en-GB" b="1" i="1" dirty="0">
                <a:solidFill>
                  <a:schemeClr val="tx1"/>
                </a:solidFill>
              </a:rPr>
              <a:t>over 84million hectares of arable land with just about 40% being cultivated. It has abundant and reliable rainfall in over </a:t>
            </a:r>
            <a:r>
              <a:rPr lang="en-GB" b="1" i="1" dirty="0" smtClean="0">
                <a:solidFill>
                  <a:schemeClr val="tx1"/>
                </a:solidFill>
              </a:rPr>
              <a:t>2/3 </a:t>
            </a:r>
            <a:r>
              <a:rPr lang="en-GB" b="1" i="1" dirty="0">
                <a:solidFill>
                  <a:schemeClr val="tx1"/>
                </a:solidFill>
              </a:rPr>
              <a:t>of the territory, 230billion Cubic meters of waters; </a:t>
            </a:r>
            <a:r>
              <a:rPr lang="en-GB" b="1" i="1" dirty="0" smtClean="0">
                <a:solidFill>
                  <a:schemeClr val="tx1"/>
                </a:solidFill>
              </a:rPr>
              <a:t>The largest </a:t>
            </a:r>
            <a:r>
              <a:rPr lang="en-GB" b="1" i="1" dirty="0">
                <a:solidFill>
                  <a:schemeClr val="tx1"/>
                </a:solidFill>
              </a:rPr>
              <a:t>producer of cassava and fourth for groundnut amongst others. </a:t>
            </a:r>
            <a:endParaRPr lang="en-GB" b="1" i="1" dirty="0" smtClean="0">
              <a:solidFill>
                <a:schemeClr val="tx1"/>
              </a:solidFill>
            </a:endParaRPr>
          </a:p>
          <a:p>
            <a:pPr algn="just"/>
            <a:r>
              <a:rPr lang="en-GB" b="1" i="1" dirty="0" smtClean="0">
                <a:solidFill>
                  <a:schemeClr val="tx1"/>
                </a:solidFill>
              </a:rPr>
              <a:t>Nigeria </a:t>
            </a:r>
            <a:r>
              <a:rPr lang="en-GB" b="1" i="1" dirty="0">
                <a:solidFill>
                  <a:schemeClr val="tx1"/>
                </a:solidFill>
              </a:rPr>
              <a:t>is also the </a:t>
            </a:r>
            <a:r>
              <a:rPr lang="en-GB" b="1" i="1" dirty="0" smtClean="0">
                <a:solidFill>
                  <a:schemeClr val="tx1"/>
                </a:solidFill>
              </a:rPr>
              <a:t>2nd </a:t>
            </a:r>
            <a:r>
              <a:rPr lang="en-GB" b="1" i="1" dirty="0">
                <a:solidFill>
                  <a:schemeClr val="tx1"/>
                </a:solidFill>
              </a:rPr>
              <a:t>largest producer of citrus in the world; largest producer of pineapple, mangoes and tomatoes in Africa but spends about US$1.1billion per annum on importation of fruit juice and processed tomatoes. </a:t>
            </a:r>
            <a:r>
              <a:rPr lang="en-GB" b="1" i="1" dirty="0" smtClean="0">
                <a:solidFill>
                  <a:schemeClr val="tx1"/>
                </a:solidFill>
              </a:rPr>
              <a:t>Over </a:t>
            </a:r>
            <a:r>
              <a:rPr lang="en-GB" b="1" i="1" dirty="0">
                <a:solidFill>
                  <a:schemeClr val="tx1"/>
                </a:solidFill>
              </a:rPr>
              <a:t>90% of </a:t>
            </a:r>
            <a:r>
              <a:rPr lang="en-GB" b="1" i="1" dirty="0" smtClean="0">
                <a:solidFill>
                  <a:schemeClr val="tx1"/>
                </a:solidFill>
              </a:rPr>
              <a:t>her </a:t>
            </a:r>
            <a:r>
              <a:rPr lang="en-GB" b="1" i="1" dirty="0">
                <a:solidFill>
                  <a:schemeClr val="tx1"/>
                </a:solidFill>
              </a:rPr>
              <a:t>Cassava </a:t>
            </a:r>
            <a:r>
              <a:rPr lang="en-GB" b="1" i="1" dirty="0" smtClean="0">
                <a:solidFill>
                  <a:schemeClr val="tx1"/>
                </a:solidFill>
              </a:rPr>
              <a:t>produced </a:t>
            </a:r>
            <a:r>
              <a:rPr lang="en-GB" b="1" i="1" dirty="0">
                <a:solidFill>
                  <a:schemeClr val="tx1"/>
                </a:solidFill>
              </a:rPr>
              <a:t>is processed as traditional African food (</a:t>
            </a:r>
            <a:r>
              <a:rPr lang="en-GB" b="1" i="1" dirty="0" err="1">
                <a:solidFill>
                  <a:schemeClr val="tx1"/>
                </a:solidFill>
              </a:rPr>
              <a:t>garri</a:t>
            </a:r>
            <a:r>
              <a:rPr lang="en-GB" b="1" i="1" dirty="0">
                <a:solidFill>
                  <a:schemeClr val="tx1"/>
                </a:solidFill>
              </a:rPr>
              <a:t>, </a:t>
            </a:r>
            <a:r>
              <a:rPr lang="en-GB" b="1" i="1" dirty="0" err="1">
                <a:solidFill>
                  <a:schemeClr val="tx1"/>
                </a:solidFill>
              </a:rPr>
              <a:t>fufu</a:t>
            </a:r>
            <a:r>
              <a:rPr lang="en-GB" b="1" i="1" dirty="0">
                <a:solidFill>
                  <a:schemeClr val="tx1"/>
                </a:solidFill>
              </a:rPr>
              <a:t>, </a:t>
            </a:r>
            <a:r>
              <a:rPr lang="en-GB" b="1" i="1" dirty="0" err="1">
                <a:solidFill>
                  <a:schemeClr val="tx1"/>
                </a:solidFill>
              </a:rPr>
              <a:t>etc</a:t>
            </a:r>
            <a:r>
              <a:rPr lang="en-GB" b="1" i="1" dirty="0">
                <a:solidFill>
                  <a:schemeClr val="tx1"/>
                </a:solidFill>
              </a:rPr>
              <a:t>). </a:t>
            </a:r>
            <a:endParaRPr lang="en-GB" b="1" i="1" dirty="0" smtClean="0">
              <a:solidFill>
                <a:schemeClr val="tx1"/>
              </a:solidFill>
            </a:endParaRPr>
          </a:p>
          <a:p>
            <a:pPr algn="just"/>
            <a:r>
              <a:rPr lang="en-GB" b="1" i="1" dirty="0" smtClean="0">
                <a:solidFill>
                  <a:schemeClr val="tx1"/>
                </a:solidFill>
              </a:rPr>
              <a:t>Agriculture </a:t>
            </a:r>
            <a:r>
              <a:rPr lang="en-GB" b="1" i="1" dirty="0">
                <a:solidFill>
                  <a:schemeClr val="tx1"/>
                </a:solidFill>
              </a:rPr>
              <a:t>is therefore purported to present about US$7.76Billion opportunity for import substitution</a:t>
            </a:r>
            <a:r>
              <a:rPr lang="en-GB" i="1" dirty="0" smtClean="0">
                <a:solidFill>
                  <a:schemeClr val="tx1"/>
                </a:solidFill>
              </a:rPr>
              <a:t>.</a:t>
            </a:r>
            <a:endParaRPr lang="en-US" dirty="0">
              <a:solidFill>
                <a:schemeClr val="tx1"/>
              </a:solidFill>
            </a:endParaRPr>
          </a:p>
        </p:txBody>
      </p:sp>
      <p:pic>
        <p:nvPicPr>
          <p:cNvPr id="4" name="Picture 3" descr="banner2"/>
          <p:cNvPicPr/>
          <p:nvPr/>
        </p:nvPicPr>
        <p:blipFill>
          <a:blip r:embed="rId2"/>
          <a:srcRect/>
          <a:stretch>
            <a:fillRect/>
          </a:stretch>
        </p:blipFill>
        <p:spPr bwMode="auto">
          <a:xfrm>
            <a:off x="7315200" y="6448424"/>
            <a:ext cx="1344549" cy="33337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05399" y="6400800"/>
            <a:ext cx="1951551" cy="441122"/>
          </a:xfrm>
          <a:prstGeom prst="rect">
            <a:avLst/>
          </a:prstGeom>
        </p:spPr>
      </p:pic>
      <p:sp>
        <p:nvSpPr>
          <p:cNvPr id="6" name="Subtitle 2"/>
          <p:cNvSpPr txBox="1">
            <a:spLocks/>
          </p:cNvSpPr>
          <p:nvPr/>
        </p:nvSpPr>
        <p:spPr>
          <a:xfrm>
            <a:off x="3658689" y="54177"/>
            <a:ext cx="2143125" cy="9906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1800" dirty="0" smtClean="0">
                <a:solidFill>
                  <a:srgbClr val="C00000"/>
                </a:solidFill>
                <a:latin typeface="Bernard MT Condensed" panose="02050806060905020404" pitchFamily="18" charset="0"/>
              </a:rPr>
              <a:t>NATIONAL LEASE </a:t>
            </a:r>
            <a:br>
              <a:rPr lang="en-US" sz="1800" dirty="0" smtClean="0">
                <a:solidFill>
                  <a:srgbClr val="C00000"/>
                </a:solidFill>
                <a:latin typeface="Bernard MT Condensed" panose="02050806060905020404" pitchFamily="18" charset="0"/>
              </a:rPr>
            </a:br>
            <a:r>
              <a:rPr lang="en-US" sz="1800" dirty="0" smtClean="0">
                <a:solidFill>
                  <a:srgbClr val="C00000"/>
                </a:solidFill>
                <a:latin typeface="Bernard MT Condensed" panose="02050806060905020404" pitchFamily="18" charset="0"/>
              </a:rPr>
              <a:t>CONFERENCE </a:t>
            </a:r>
          </a:p>
          <a:p>
            <a:r>
              <a:rPr lang="en-US" sz="1800" dirty="0" smtClean="0">
                <a:solidFill>
                  <a:schemeClr val="accent3">
                    <a:lumMod val="50000"/>
                  </a:schemeClr>
                </a:solidFill>
                <a:latin typeface="Bernard MT Condensed" panose="02050806060905020404" pitchFamily="18" charset="0"/>
              </a:rPr>
              <a:t>2017</a:t>
            </a:r>
            <a:endParaRPr lang="en-US" sz="1600" dirty="0"/>
          </a:p>
        </p:txBody>
      </p:sp>
    </p:spTree>
    <p:extLst>
      <p:ext uri="{BB962C8B-B14F-4D97-AF65-F5344CB8AC3E}">
        <p14:creationId xmlns:p14="http://schemas.microsoft.com/office/powerpoint/2010/main" val="2476731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70712" y="228600"/>
            <a:ext cx="15779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838200" y="1418432"/>
            <a:ext cx="7342957" cy="1157693"/>
          </a:xfrm>
        </p:spPr>
        <p:txBody>
          <a:bodyPr>
            <a:normAutofit fontScale="90000"/>
          </a:bodyPr>
          <a:lstStyle/>
          <a:p>
            <a:r>
              <a:rPr lang="en-US" sz="4000" b="1" dirty="0" smtClean="0">
                <a:latin typeface="Bauhaus 93" panose="04030905020B02020C02" pitchFamily="82" charset="0"/>
              </a:rPr>
              <a:t>LEASING – Key Success Factors</a:t>
            </a:r>
            <a:r>
              <a:rPr lang="en-US" sz="4400" dirty="0"/>
              <a:t/>
            </a:r>
            <a:br>
              <a:rPr lang="en-US" sz="4400" dirty="0"/>
            </a:br>
            <a:endParaRPr lang="en-US" sz="1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609600" y="2149678"/>
            <a:ext cx="8338047" cy="3717722"/>
          </a:xfrm>
        </p:spPr>
        <p:txBody>
          <a:bodyPr>
            <a:noAutofit/>
          </a:bodyPr>
          <a:lstStyle/>
          <a:p>
            <a:pPr marL="0" indent="0" algn="just">
              <a:buNone/>
            </a:pPr>
            <a:r>
              <a:rPr lang="en-GB" sz="3600" b="1" i="1" dirty="0" smtClean="0">
                <a:solidFill>
                  <a:srgbClr val="0070C0"/>
                </a:solidFill>
              </a:rPr>
              <a:t>TWO MAJOR CLASSIFICATIONS</a:t>
            </a:r>
          </a:p>
          <a:p>
            <a:pPr marL="514350" indent="-514350" algn="just">
              <a:buAutoNum type="alphaLcPeriod"/>
            </a:pPr>
            <a:r>
              <a:rPr lang="en-GB" sz="3200" b="1" i="1" dirty="0" smtClean="0">
                <a:solidFill>
                  <a:srgbClr val="FF0000"/>
                </a:solidFill>
              </a:rPr>
              <a:t>The Internal Factors</a:t>
            </a:r>
          </a:p>
          <a:p>
            <a:pPr marL="514350" indent="-514350" algn="just">
              <a:buAutoNum type="alphaLcPeriod"/>
            </a:pPr>
            <a:r>
              <a:rPr lang="en-GB" sz="3200" b="1" i="1" dirty="0" smtClean="0">
                <a:solidFill>
                  <a:srgbClr val="FF0000"/>
                </a:solidFill>
              </a:rPr>
              <a:t>The External Factors</a:t>
            </a:r>
          </a:p>
          <a:p>
            <a:pPr marL="0" indent="0" algn="just">
              <a:buNone/>
            </a:pPr>
            <a:endParaRPr lang="en-GB" sz="2800" b="1" i="1" dirty="0" smtClean="0">
              <a:solidFill>
                <a:schemeClr val="tx1"/>
              </a:solidFill>
            </a:endParaRPr>
          </a:p>
          <a:p>
            <a:pPr marL="0" lvl="1" indent="0" algn="just">
              <a:buNone/>
            </a:pPr>
            <a:endParaRPr lang="en-GB" sz="2200" b="1" i="1" dirty="0">
              <a:solidFill>
                <a:schemeClr val="tx1"/>
              </a:solidFill>
            </a:endParaRPr>
          </a:p>
        </p:txBody>
      </p:sp>
      <p:pic>
        <p:nvPicPr>
          <p:cNvPr id="4" name="Picture 3" descr="banner2"/>
          <p:cNvPicPr/>
          <p:nvPr/>
        </p:nvPicPr>
        <p:blipFill>
          <a:blip r:embed="rId3"/>
          <a:srcRect/>
          <a:stretch>
            <a:fillRect/>
          </a:stretch>
        </p:blipFill>
        <p:spPr bwMode="auto">
          <a:xfrm>
            <a:off x="7239000" y="6248400"/>
            <a:ext cx="1524000" cy="4572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3800" y="6248400"/>
            <a:ext cx="1753938" cy="406602"/>
          </a:xfrm>
          <a:prstGeom prst="rect">
            <a:avLst/>
          </a:prstGeom>
        </p:spPr>
      </p:pic>
      <p:sp>
        <p:nvSpPr>
          <p:cNvPr id="7" name="Subtitle 2"/>
          <p:cNvSpPr txBox="1">
            <a:spLocks/>
          </p:cNvSpPr>
          <p:nvPr/>
        </p:nvSpPr>
        <p:spPr>
          <a:xfrm>
            <a:off x="3363663" y="152400"/>
            <a:ext cx="2143125" cy="9906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1800" dirty="0" smtClean="0">
                <a:solidFill>
                  <a:srgbClr val="C00000"/>
                </a:solidFill>
                <a:latin typeface="Bernard MT Condensed" panose="02050806060905020404" pitchFamily="18" charset="0"/>
              </a:rPr>
              <a:t>NATIONAL LEASE </a:t>
            </a:r>
            <a:br>
              <a:rPr lang="en-US" sz="1800" dirty="0" smtClean="0">
                <a:solidFill>
                  <a:srgbClr val="C00000"/>
                </a:solidFill>
                <a:latin typeface="Bernard MT Condensed" panose="02050806060905020404" pitchFamily="18" charset="0"/>
              </a:rPr>
            </a:br>
            <a:r>
              <a:rPr lang="en-US" sz="1800" dirty="0" smtClean="0">
                <a:solidFill>
                  <a:srgbClr val="C00000"/>
                </a:solidFill>
                <a:latin typeface="Bernard MT Condensed" panose="02050806060905020404" pitchFamily="18" charset="0"/>
              </a:rPr>
              <a:t>CONFERENCE </a:t>
            </a:r>
          </a:p>
          <a:p>
            <a:r>
              <a:rPr lang="en-US" sz="1800" dirty="0" smtClean="0">
                <a:solidFill>
                  <a:schemeClr val="accent3">
                    <a:lumMod val="50000"/>
                  </a:schemeClr>
                </a:solidFill>
                <a:latin typeface="Bernard MT Condensed" panose="02050806060905020404" pitchFamily="18" charset="0"/>
              </a:rPr>
              <a:t>2017</a:t>
            </a:r>
            <a:endParaRPr lang="en-US" sz="1600" dirty="0"/>
          </a:p>
        </p:txBody>
      </p:sp>
    </p:spTree>
    <p:extLst>
      <p:ext uri="{BB962C8B-B14F-4D97-AF65-F5344CB8AC3E}">
        <p14:creationId xmlns:p14="http://schemas.microsoft.com/office/powerpoint/2010/main" val="3576361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52400"/>
            <a:ext cx="8229600" cy="6705600"/>
          </a:xfrm>
        </p:spPr>
        <p:txBody>
          <a:bodyPr>
            <a:normAutofit fontScale="90000"/>
          </a:bodyPr>
          <a:lstStyle/>
          <a:p>
            <a:pPr>
              <a:lnSpc>
                <a:spcPct val="100000"/>
              </a:lnSpc>
            </a:pPr>
            <a:r>
              <a:rPr lang="en-US" sz="4000" b="1" dirty="0" smtClean="0">
                <a:latin typeface="Bernard MT Condensed" panose="02050806060905020404" pitchFamily="18" charset="0"/>
              </a:rPr>
              <a:t/>
            </a:r>
            <a:br>
              <a:rPr lang="en-US" sz="4000" b="1" dirty="0" smtClean="0">
                <a:latin typeface="Bernard MT Condensed" panose="02050806060905020404" pitchFamily="18" charset="0"/>
              </a:rPr>
            </a:br>
            <a:r>
              <a:rPr lang="en-US" sz="4000" b="1" dirty="0" smtClean="0">
                <a:latin typeface="Bernard MT Condensed" panose="02050806060905020404" pitchFamily="18" charset="0"/>
              </a:rPr>
              <a:t/>
            </a:r>
            <a:br>
              <a:rPr lang="en-US" sz="4000" b="1" dirty="0" smtClean="0">
                <a:latin typeface="Bernard MT Condensed" panose="02050806060905020404" pitchFamily="18" charset="0"/>
              </a:rPr>
            </a:br>
            <a:r>
              <a:rPr lang="en-US" sz="3600" b="1" dirty="0" smtClean="0">
                <a:latin typeface="Bernard MT Condensed" panose="02050806060905020404" pitchFamily="18" charset="0"/>
              </a:rPr>
              <a:t>P</a:t>
            </a:r>
            <a:r>
              <a:rPr lang="en-US" sz="3600" b="1" cap="none" dirty="0" smtClean="0">
                <a:latin typeface="Bernard MT Condensed" panose="02050806060905020404" pitchFamily="18" charset="0"/>
              </a:rPr>
              <a:t>resentation </a:t>
            </a:r>
            <a:br>
              <a:rPr lang="en-US" sz="3600" b="1" cap="none" dirty="0" smtClean="0">
                <a:latin typeface="Bernard MT Condensed" panose="02050806060905020404" pitchFamily="18" charset="0"/>
              </a:rPr>
            </a:br>
            <a:r>
              <a:rPr lang="en-US" sz="3600" b="1" cap="none" dirty="0" smtClean="0">
                <a:latin typeface="Bernard MT Condensed" panose="02050806060905020404" pitchFamily="18" charset="0"/>
              </a:rPr>
              <a:t>of</a:t>
            </a:r>
            <a:r>
              <a:rPr lang="en-US" sz="3100" b="1" dirty="0" smtClean="0">
                <a:solidFill>
                  <a:srgbClr val="FF0000"/>
                </a:solidFill>
              </a:rPr>
              <a:t> </a:t>
            </a:r>
            <a:r>
              <a:rPr lang="en-US" sz="3100" b="1" dirty="0">
                <a:solidFill>
                  <a:srgbClr val="FF0000"/>
                </a:solidFill>
              </a:rPr>
              <a:t/>
            </a:r>
            <a:br>
              <a:rPr lang="en-US" sz="3100" b="1" dirty="0">
                <a:solidFill>
                  <a:srgbClr val="FF0000"/>
                </a:solidFill>
              </a:rPr>
            </a:br>
            <a:r>
              <a:rPr lang="en-US" sz="2400" b="1" dirty="0" smtClean="0">
                <a:solidFill>
                  <a:schemeClr val="accent6">
                    <a:lumMod val="50000"/>
                  </a:schemeClr>
                </a:solidFill>
                <a:latin typeface="Berlin Sans FB Demi" panose="020E0802020502020306" pitchFamily="34" charset="0"/>
              </a:rPr>
              <a:t>PATRICK </a:t>
            </a:r>
            <a:r>
              <a:rPr lang="en-US" sz="2400" b="1" dirty="0">
                <a:solidFill>
                  <a:schemeClr val="accent6">
                    <a:lumMod val="50000"/>
                  </a:schemeClr>
                </a:solidFill>
                <a:latin typeface="Berlin Sans FB Demi" panose="020E0802020502020306" pitchFamily="34" charset="0"/>
              </a:rPr>
              <a:t>INIOVOSA</a:t>
            </a:r>
            <a:br>
              <a:rPr lang="en-US" sz="2400" b="1" dirty="0">
                <a:solidFill>
                  <a:schemeClr val="accent6">
                    <a:lumMod val="50000"/>
                  </a:schemeClr>
                </a:solidFill>
                <a:latin typeface="Berlin Sans FB Demi" panose="020E0802020502020306" pitchFamily="34" charset="0"/>
              </a:rPr>
            </a:br>
            <a:r>
              <a:rPr lang="en-US" sz="2400" b="1" dirty="0" smtClean="0">
                <a:solidFill>
                  <a:schemeClr val="tx1"/>
                </a:solidFill>
                <a:latin typeface="Berlin Sans FB Demi" panose="020E0802020502020306" pitchFamily="34" charset="0"/>
              </a:rPr>
              <a:t>MD/CEO</a:t>
            </a:r>
            <a:br>
              <a:rPr lang="en-US" sz="2400" b="1" dirty="0" smtClean="0">
                <a:solidFill>
                  <a:schemeClr val="tx1"/>
                </a:solidFill>
                <a:latin typeface="Berlin Sans FB Demi" panose="020E0802020502020306" pitchFamily="34" charset="0"/>
              </a:rPr>
            </a:br>
            <a:r>
              <a:rPr lang="en-US" sz="2400" b="1" dirty="0">
                <a:solidFill>
                  <a:schemeClr val="tx1"/>
                </a:solidFill>
                <a:latin typeface="Berlin Sans FB Demi" panose="020E0802020502020306" pitchFamily="34" charset="0"/>
              </a:rPr>
              <a:t/>
            </a:r>
            <a:br>
              <a:rPr lang="en-US" sz="2400" b="1" dirty="0">
                <a:solidFill>
                  <a:schemeClr val="tx1"/>
                </a:solidFill>
                <a:latin typeface="Berlin Sans FB Demi" panose="020E0802020502020306" pitchFamily="34" charset="0"/>
              </a:rPr>
            </a:br>
            <a:r>
              <a:rPr lang="en-US" sz="2400" b="1" dirty="0" smtClean="0">
                <a:solidFill>
                  <a:schemeClr val="tx1"/>
                </a:solidFill>
                <a:latin typeface="Berlin Sans FB Demi" panose="020E0802020502020306" pitchFamily="34" charset="0"/>
              </a:rPr>
              <a:t/>
            </a:r>
            <a:br>
              <a:rPr lang="en-US" sz="2400" b="1" dirty="0" smtClean="0">
                <a:solidFill>
                  <a:schemeClr val="tx1"/>
                </a:solidFill>
                <a:latin typeface="Berlin Sans FB Demi" panose="020E0802020502020306" pitchFamily="34" charset="0"/>
              </a:rPr>
            </a:br>
            <a:r>
              <a:rPr lang="en-US" sz="300" b="1" dirty="0" smtClean="0">
                <a:solidFill>
                  <a:schemeClr val="tx1"/>
                </a:solidFill>
                <a:latin typeface="Berlin Sans FB Demi" panose="020E0802020502020306" pitchFamily="34" charset="0"/>
              </a:rPr>
              <a:t/>
            </a:r>
            <a:br>
              <a:rPr lang="en-US" sz="300" b="1" dirty="0" smtClean="0">
                <a:solidFill>
                  <a:schemeClr val="tx1"/>
                </a:solidFill>
                <a:latin typeface="Berlin Sans FB Demi" panose="020E0802020502020306" pitchFamily="34" charset="0"/>
              </a:rPr>
            </a:br>
            <a:r>
              <a:rPr lang="en-US" sz="300" b="1" dirty="0" smtClean="0">
                <a:solidFill>
                  <a:schemeClr val="tx1"/>
                </a:solidFill>
                <a:latin typeface="Berlin Sans FB Demi" panose="020E0802020502020306" pitchFamily="34" charset="0"/>
              </a:rPr>
              <a:t/>
            </a:r>
            <a:br>
              <a:rPr lang="en-US" sz="300" b="1" dirty="0" smtClean="0">
                <a:solidFill>
                  <a:schemeClr val="tx1"/>
                </a:solidFill>
                <a:latin typeface="Berlin Sans FB Demi" panose="020E0802020502020306" pitchFamily="34" charset="0"/>
              </a:rPr>
            </a:br>
            <a:r>
              <a:rPr lang="en-US" sz="300" b="1" dirty="0">
                <a:solidFill>
                  <a:schemeClr val="tx1"/>
                </a:solidFill>
                <a:latin typeface="Berlin Sans FB Demi" panose="020E0802020502020306" pitchFamily="34" charset="0"/>
              </a:rPr>
              <a:t/>
            </a:r>
            <a:br>
              <a:rPr lang="en-US" sz="300" b="1" dirty="0">
                <a:solidFill>
                  <a:schemeClr val="tx1"/>
                </a:solidFill>
                <a:latin typeface="Berlin Sans FB Demi" panose="020E0802020502020306" pitchFamily="34" charset="0"/>
              </a:rPr>
            </a:br>
            <a:r>
              <a:rPr lang="en-US" sz="2200" b="1" dirty="0" smtClean="0">
                <a:solidFill>
                  <a:schemeClr val="tx1"/>
                </a:solidFill>
                <a:latin typeface="Algerian" panose="04020705040A02060702" pitchFamily="82" charset="0"/>
              </a:rPr>
              <a:t>a </a:t>
            </a:r>
            <a:r>
              <a:rPr lang="en-US" sz="2200" b="1" dirty="0">
                <a:solidFill>
                  <a:schemeClr val="tx1"/>
                </a:solidFill>
                <a:latin typeface="Algerian" panose="04020705040A02060702" pitchFamily="82" charset="0"/>
              </a:rPr>
              <a:t>Finance and Investment Company licensed by the Central Bank of Nigeria (CBN</a:t>
            </a:r>
            <a:r>
              <a:rPr lang="en-US" sz="2200" b="1" dirty="0" smtClean="0">
                <a:solidFill>
                  <a:schemeClr val="tx1"/>
                </a:solidFill>
                <a:latin typeface="Algerian" panose="04020705040A02060702" pitchFamily="82" charset="0"/>
              </a:rPr>
              <a:t>).</a:t>
            </a:r>
            <a:br>
              <a:rPr lang="en-US" sz="2200" b="1" dirty="0" smtClean="0">
                <a:solidFill>
                  <a:schemeClr val="tx1"/>
                </a:solidFill>
                <a:latin typeface="Algerian" panose="04020705040A02060702" pitchFamily="82" charset="0"/>
              </a:rPr>
            </a:br>
            <a:r>
              <a:rPr lang="en-US" sz="2400" b="1" dirty="0" smtClean="0">
                <a:solidFill>
                  <a:schemeClr val="tx1"/>
                </a:solidFill>
                <a:latin typeface="Algerian" panose="04020705040A02060702" pitchFamily="82" charset="0"/>
              </a:rPr>
              <a:t/>
            </a:r>
            <a:br>
              <a:rPr lang="en-US" sz="2400" b="1" dirty="0" smtClean="0">
                <a:solidFill>
                  <a:schemeClr val="tx1"/>
                </a:solidFill>
                <a:latin typeface="Algerian" panose="04020705040A02060702" pitchFamily="82" charset="0"/>
              </a:rPr>
            </a:br>
            <a:endParaRPr lang="en-US" sz="14100" dirty="0">
              <a:solidFill>
                <a:srgbClr val="FF0000"/>
              </a:solidFill>
              <a:latin typeface="Berlin Sans FB Demi" panose="020E0802020502020306" pitchFamily="34" charset="0"/>
            </a:endParaRPr>
          </a:p>
        </p:txBody>
      </p:sp>
      <p:sp>
        <p:nvSpPr>
          <p:cNvPr id="3" name="Subtitle 2"/>
          <p:cNvSpPr>
            <a:spLocks noGrp="1"/>
          </p:cNvSpPr>
          <p:nvPr>
            <p:ph type="subTitle"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pic>
        <p:nvPicPr>
          <p:cNvPr id="4" name="Picture 3" descr="banner2"/>
          <p:cNvPicPr/>
          <p:nvPr/>
        </p:nvPicPr>
        <p:blipFill>
          <a:blip r:embed="rId3"/>
          <a:srcRect/>
          <a:stretch>
            <a:fillRect/>
          </a:stretch>
        </p:blipFill>
        <p:spPr bwMode="auto">
          <a:xfrm>
            <a:off x="3186112" y="2895600"/>
            <a:ext cx="2887598" cy="6858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15000" y="5923299"/>
            <a:ext cx="3429000" cy="822122"/>
          </a:xfrm>
          <a:prstGeom prst="rect">
            <a:avLst/>
          </a:prstGeom>
        </p:spPr>
      </p:pic>
      <p:sp>
        <p:nvSpPr>
          <p:cNvPr id="10" name="Subtitle 2"/>
          <p:cNvSpPr txBox="1">
            <a:spLocks/>
          </p:cNvSpPr>
          <p:nvPr/>
        </p:nvSpPr>
        <p:spPr>
          <a:xfrm>
            <a:off x="6553201" y="0"/>
            <a:ext cx="2600324" cy="1222172"/>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2400" dirty="0" smtClean="0">
                <a:solidFill>
                  <a:srgbClr val="C00000"/>
                </a:solidFill>
                <a:latin typeface="Bernard MT Condensed" panose="02050806060905020404" pitchFamily="18" charset="0"/>
              </a:rPr>
              <a:t>NATIONAL LEASE </a:t>
            </a:r>
            <a:br>
              <a:rPr lang="en-US" sz="2400" dirty="0" smtClean="0">
                <a:solidFill>
                  <a:srgbClr val="C00000"/>
                </a:solidFill>
                <a:latin typeface="Bernard MT Condensed" panose="02050806060905020404" pitchFamily="18" charset="0"/>
              </a:rPr>
            </a:br>
            <a:r>
              <a:rPr lang="en-US" sz="2400" dirty="0" smtClean="0">
                <a:solidFill>
                  <a:srgbClr val="C00000"/>
                </a:solidFill>
                <a:latin typeface="Bernard MT Condensed" panose="02050806060905020404" pitchFamily="18" charset="0"/>
              </a:rPr>
              <a:t>CONFERENCE </a:t>
            </a:r>
          </a:p>
          <a:p>
            <a:r>
              <a:rPr lang="en-US" sz="2400" dirty="0" smtClean="0">
                <a:solidFill>
                  <a:schemeClr val="accent3">
                    <a:lumMod val="50000"/>
                  </a:schemeClr>
                </a:solidFill>
                <a:latin typeface="Bernard MT Condensed" panose="02050806060905020404" pitchFamily="18" charset="0"/>
              </a:rPr>
              <a:t>2017</a:t>
            </a:r>
            <a:endParaRPr lang="en-US" sz="2000" dirty="0"/>
          </a:p>
        </p:txBody>
      </p:sp>
    </p:spTree>
    <p:extLst>
      <p:ext uri="{BB962C8B-B14F-4D97-AF65-F5344CB8AC3E}">
        <p14:creationId xmlns:p14="http://schemas.microsoft.com/office/powerpoint/2010/main" val="934038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70712" y="228600"/>
            <a:ext cx="15779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34243" y="1204507"/>
            <a:ext cx="6580957" cy="624293"/>
          </a:xfrm>
        </p:spPr>
        <p:txBody>
          <a:bodyPr>
            <a:normAutofit fontScale="90000"/>
          </a:bodyPr>
          <a:lstStyle/>
          <a:p>
            <a:r>
              <a:rPr lang="en-US" sz="3200" b="1" dirty="0" smtClean="0">
                <a:latin typeface="Bauhaus 93" panose="04030905020B02020C02" pitchFamily="82" charset="0"/>
              </a:rPr>
              <a:t>LEASING – Key Success Factors</a:t>
            </a:r>
            <a:r>
              <a:rPr lang="en-US" sz="4400" dirty="0"/>
              <a:t/>
            </a:r>
            <a:br>
              <a:rPr lang="en-US" sz="4400" dirty="0"/>
            </a:br>
            <a:endParaRPr lang="en-US" sz="1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609600" y="1676400"/>
            <a:ext cx="8338047" cy="5029200"/>
          </a:xfrm>
        </p:spPr>
        <p:txBody>
          <a:bodyPr>
            <a:noAutofit/>
          </a:bodyPr>
          <a:lstStyle/>
          <a:p>
            <a:pPr marL="0" indent="0" algn="just">
              <a:buNone/>
            </a:pPr>
            <a:r>
              <a:rPr lang="en-GB" sz="3600" b="1" i="1" dirty="0" smtClean="0">
                <a:solidFill>
                  <a:srgbClr val="0070C0"/>
                </a:solidFill>
              </a:rPr>
              <a:t>A.  </a:t>
            </a:r>
            <a:r>
              <a:rPr lang="en-GB" sz="4000" b="1" i="1" dirty="0" smtClean="0">
                <a:solidFill>
                  <a:srgbClr val="0070C0"/>
                </a:solidFill>
              </a:rPr>
              <a:t>The Internal Factors mainly</a:t>
            </a:r>
            <a:endParaRPr lang="en-GB" sz="3600" b="1" i="1" dirty="0" smtClean="0">
              <a:solidFill>
                <a:srgbClr val="0070C0"/>
              </a:solidFill>
            </a:endParaRPr>
          </a:p>
          <a:p>
            <a:pPr marL="914400" indent="-514350" algn="just">
              <a:buNone/>
            </a:pPr>
            <a:r>
              <a:rPr lang="en-GB" sz="3600" b="1" i="1" dirty="0" err="1" smtClean="0">
                <a:solidFill>
                  <a:srgbClr val="FF0000"/>
                </a:solidFill>
              </a:rPr>
              <a:t>i</a:t>
            </a:r>
            <a:r>
              <a:rPr lang="en-GB" sz="3600" b="1" i="1" dirty="0" smtClean="0">
                <a:solidFill>
                  <a:srgbClr val="FF0000"/>
                </a:solidFill>
              </a:rPr>
              <a:t>.  </a:t>
            </a:r>
            <a:r>
              <a:rPr lang="en-GB" sz="2400" b="1" i="1" dirty="0" smtClean="0">
                <a:solidFill>
                  <a:srgbClr val="FF0000"/>
                </a:solidFill>
              </a:rPr>
              <a:t>DEVELOP EXCELLENT PRODUCT(S): </a:t>
            </a:r>
            <a:r>
              <a:rPr lang="en-US" sz="3200" b="1" i="1" dirty="0">
                <a:solidFill>
                  <a:schemeClr val="tx1"/>
                </a:solidFill>
              </a:rPr>
              <a:t>The Lessor in successful leasing business must be-</a:t>
            </a:r>
          </a:p>
          <a:p>
            <a:pPr lvl="2" algn="just">
              <a:buFont typeface="Wingdings" panose="05000000000000000000" pitchFamily="2" charset="2"/>
              <a:buChar char="ü"/>
            </a:pPr>
            <a:r>
              <a:rPr lang="en-GB" sz="2000" b="1" i="1" dirty="0">
                <a:solidFill>
                  <a:schemeClr val="tx1"/>
                </a:solidFill>
              </a:rPr>
              <a:t>I</a:t>
            </a:r>
            <a:r>
              <a:rPr lang="en-GB" sz="2000" b="1" i="1" dirty="0" smtClean="0">
                <a:solidFill>
                  <a:schemeClr val="tx1"/>
                </a:solidFill>
              </a:rPr>
              <a:t>nnovative </a:t>
            </a:r>
            <a:r>
              <a:rPr lang="en-GB" sz="2000" b="1" i="1" dirty="0">
                <a:solidFill>
                  <a:schemeClr val="tx1"/>
                </a:solidFill>
              </a:rPr>
              <a:t>– identify the mass of opportunities available.</a:t>
            </a:r>
          </a:p>
          <a:p>
            <a:pPr lvl="2" algn="just">
              <a:buFont typeface="Wingdings" panose="05000000000000000000" pitchFamily="2" charset="2"/>
              <a:buChar char="ü"/>
            </a:pPr>
            <a:r>
              <a:rPr lang="en-GB" sz="2000" b="1" i="1" dirty="0">
                <a:solidFill>
                  <a:schemeClr val="tx1"/>
                </a:solidFill>
              </a:rPr>
              <a:t>Developing the right product mix </a:t>
            </a:r>
            <a:r>
              <a:rPr lang="en-GB" sz="2400" b="1" i="1" dirty="0">
                <a:solidFill>
                  <a:srgbClr val="FF0000"/>
                </a:solidFill>
              </a:rPr>
              <a:t>(Right product, Right price and </a:t>
            </a:r>
            <a:r>
              <a:rPr lang="en-GB" sz="2400" b="1" i="1" dirty="0" smtClean="0">
                <a:solidFill>
                  <a:srgbClr val="FF0000"/>
                </a:solidFill>
              </a:rPr>
              <a:t>secure Right </a:t>
            </a:r>
            <a:r>
              <a:rPr lang="en-GB" sz="2400" b="1" i="1" dirty="0">
                <a:solidFill>
                  <a:srgbClr val="FF0000"/>
                </a:solidFill>
              </a:rPr>
              <a:t>contracts).</a:t>
            </a:r>
            <a:endParaRPr lang="en-GB" sz="2000" b="1" i="1" dirty="0">
              <a:solidFill>
                <a:srgbClr val="FF0000"/>
              </a:solidFill>
            </a:endParaRPr>
          </a:p>
          <a:p>
            <a:pPr lvl="2" algn="just">
              <a:buFont typeface="Wingdings" panose="05000000000000000000" pitchFamily="2" charset="2"/>
              <a:buChar char="ü"/>
            </a:pPr>
            <a:r>
              <a:rPr lang="en-GB" sz="2000" b="1" i="1" dirty="0" smtClean="0">
                <a:solidFill>
                  <a:schemeClr val="tx1"/>
                </a:solidFill>
              </a:rPr>
              <a:t>Developing </a:t>
            </a:r>
            <a:r>
              <a:rPr lang="en-GB" sz="2000" b="1" i="1" dirty="0">
                <a:solidFill>
                  <a:schemeClr val="tx1"/>
                </a:solidFill>
              </a:rPr>
              <a:t>the suitable funding mix (Bankable transactions </a:t>
            </a:r>
            <a:r>
              <a:rPr lang="en-GB" sz="2000" b="1" i="1" dirty="0" err="1">
                <a:solidFill>
                  <a:schemeClr val="tx1"/>
                </a:solidFill>
              </a:rPr>
              <a:t>etc</a:t>
            </a:r>
            <a:r>
              <a:rPr lang="en-GB" sz="2000" b="1" i="1" dirty="0" smtClean="0">
                <a:solidFill>
                  <a:schemeClr val="tx1"/>
                </a:solidFill>
              </a:rPr>
              <a:t>)</a:t>
            </a:r>
            <a:endParaRPr lang="en-GB" sz="3200" b="1" i="1" dirty="0" smtClean="0">
              <a:solidFill>
                <a:schemeClr val="tx1"/>
              </a:solidFill>
            </a:endParaRPr>
          </a:p>
        </p:txBody>
      </p:sp>
      <p:pic>
        <p:nvPicPr>
          <p:cNvPr id="4" name="Picture 3" descr="banner2"/>
          <p:cNvPicPr/>
          <p:nvPr/>
        </p:nvPicPr>
        <p:blipFill>
          <a:blip r:embed="rId3"/>
          <a:srcRect/>
          <a:stretch>
            <a:fillRect/>
          </a:stretch>
        </p:blipFill>
        <p:spPr bwMode="auto">
          <a:xfrm>
            <a:off x="7315200" y="6248400"/>
            <a:ext cx="1447800" cy="4572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81400" y="6400799"/>
            <a:ext cx="1905000" cy="466725"/>
          </a:xfrm>
          <a:prstGeom prst="rect">
            <a:avLst/>
          </a:prstGeom>
        </p:spPr>
      </p:pic>
      <p:sp>
        <p:nvSpPr>
          <p:cNvPr id="7" name="Subtitle 2"/>
          <p:cNvSpPr txBox="1">
            <a:spLocks/>
          </p:cNvSpPr>
          <p:nvPr/>
        </p:nvSpPr>
        <p:spPr>
          <a:xfrm>
            <a:off x="3363663" y="228600"/>
            <a:ext cx="2143125" cy="9906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1800" dirty="0" smtClean="0">
                <a:solidFill>
                  <a:srgbClr val="C00000"/>
                </a:solidFill>
                <a:latin typeface="Bernard MT Condensed" panose="02050806060905020404" pitchFamily="18" charset="0"/>
              </a:rPr>
              <a:t>NATIONAL LEASE </a:t>
            </a:r>
            <a:br>
              <a:rPr lang="en-US" sz="1800" dirty="0" smtClean="0">
                <a:solidFill>
                  <a:srgbClr val="C00000"/>
                </a:solidFill>
                <a:latin typeface="Bernard MT Condensed" panose="02050806060905020404" pitchFamily="18" charset="0"/>
              </a:rPr>
            </a:br>
            <a:r>
              <a:rPr lang="en-US" sz="1800" dirty="0" smtClean="0">
                <a:solidFill>
                  <a:srgbClr val="C00000"/>
                </a:solidFill>
                <a:latin typeface="Bernard MT Condensed" panose="02050806060905020404" pitchFamily="18" charset="0"/>
              </a:rPr>
              <a:t>CONFERENCE </a:t>
            </a:r>
          </a:p>
          <a:p>
            <a:r>
              <a:rPr lang="en-US" sz="1800" dirty="0" smtClean="0">
                <a:solidFill>
                  <a:schemeClr val="accent3">
                    <a:lumMod val="50000"/>
                  </a:schemeClr>
                </a:solidFill>
                <a:latin typeface="Bernard MT Condensed" panose="02050806060905020404" pitchFamily="18" charset="0"/>
              </a:rPr>
              <a:t>2017</a:t>
            </a:r>
            <a:endParaRPr lang="en-US" sz="1600" dirty="0"/>
          </a:p>
        </p:txBody>
      </p:sp>
    </p:spTree>
    <p:extLst>
      <p:ext uri="{BB962C8B-B14F-4D97-AF65-F5344CB8AC3E}">
        <p14:creationId xmlns:p14="http://schemas.microsoft.com/office/powerpoint/2010/main" val="3433292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70712" y="228600"/>
            <a:ext cx="15779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34243" y="1204507"/>
            <a:ext cx="6580957" cy="624293"/>
          </a:xfrm>
        </p:spPr>
        <p:txBody>
          <a:bodyPr>
            <a:normAutofit fontScale="90000"/>
          </a:bodyPr>
          <a:lstStyle/>
          <a:p>
            <a:r>
              <a:rPr lang="en-US" sz="3200" b="1" dirty="0" smtClean="0">
                <a:latin typeface="Bauhaus 93" panose="04030905020B02020C02" pitchFamily="82" charset="0"/>
              </a:rPr>
              <a:t>LEASING – Key Success Factors</a:t>
            </a:r>
            <a:r>
              <a:rPr lang="en-US" sz="4400" dirty="0"/>
              <a:t/>
            </a:r>
            <a:br>
              <a:rPr lang="en-US" sz="4400" dirty="0"/>
            </a:br>
            <a:endParaRPr lang="en-US" sz="1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609600" y="1676400"/>
            <a:ext cx="8338047" cy="5029200"/>
          </a:xfrm>
        </p:spPr>
        <p:txBody>
          <a:bodyPr>
            <a:noAutofit/>
          </a:bodyPr>
          <a:lstStyle/>
          <a:p>
            <a:pPr marL="0" indent="0" algn="just">
              <a:buNone/>
            </a:pPr>
            <a:r>
              <a:rPr lang="en-GB" sz="3600" b="1" i="1" dirty="0" smtClean="0">
                <a:solidFill>
                  <a:srgbClr val="0070C0"/>
                </a:solidFill>
              </a:rPr>
              <a:t>The Internal Factors…cont’d</a:t>
            </a:r>
          </a:p>
          <a:p>
            <a:pPr marL="0" indent="0" algn="just">
              <a:buNone/>
            </a:pPr>
            <a:r>
              <a:rPr lang="en-GB" sz="3600" b="1" i="1" dirty="0">
                <a:solidFill>
                  <a:srgbClr val="FF0000"/>
                </a:solidFill>
              </a:rPr>
              <a:t>b</a:t>
            </a:r>
            <a:r>
              <a:rPr lang="en-GB" sz="3600" b="1" i="1" dirty="0" smtClean="0">
                <a:solidFill>
                  <a:srgbClr val="FF0000"/>
                </a:solidFill>
              </a:rPr>
              <a:t>. </a:t>
            </a:r>
            <a:r>
              <a:rPr lang="en-GB" sz="2800" b="1" i="1" dirty="0" smtClean="0">
                <a:solidFill>
                  <a:srgbClr val="FF0000"/>
                </a:solidFill>
              </a:rPr>
              <a:t>DRIVE EFFECTIVE PERFORMANCE</a:t>
            </a:r>
            <a:endParaRPr lang="en-GB" sz="2800" b="1" i="1" dirty="0">
              <a:solidFill>
                <a:srgbClr val="FF0000"/>
              </a:solidFill>
            </a:endParaRPr>
          </a:p>
          <a:p>
            <a:pPr marL="1028700" lvl="1" indent="-571500" algn="just">
              <a:buFont typeface="Wingdings" panose="05000000000000000000" pitchFamily="2" charset="2"/>
              <a:buChar char="ü"/>
            </a:pPr>
            <a:r>
              <a:rPr lang="en-GB" sz="2200" b="1" i="1" dirty="0">
                <a:solidFill>
                  <a:schemeClr val="tx1"/>
                </a:solidFill>
              </a:rPr>
              <a:t>Grow your revenue base as wide as possible</a:t>
            </a:r>
          </a:p>
          <a:p>
            <a:pPr marL="1028700" lvl="1" indent="-571500" algn="just">
              <a:buFont typeface="Wingdings" panose="05000000000000000000" pitchFamily="2" charset="2"/>
              <a:buChar char="ü"/>
            </a:pPr>
            <a:r>
              <a:rPr lang="en-GB" sz="2200" b="1" i="1" dirty="0">
                <a:solidFill>
                  <a:schemeClr val="tx1"/>
                </a:solidFill>
              </a:rPr>
              <a:t>Develop a conservative and competitive Cash-flow Projections </a:t>
            </a:r>
            <a:endParaRPr lang="en-GB" sz="2200" b="1" i="1" dirty="0" smtClean="0">
              <a:solidFill>
                <a:schemeClr val="tx1"/>
              </a:solidFill>
            </a:endParaRPr>
          </a:p>
          <a:p>
            <a:pPr marL="1028700" lvl="1" indent="-571500" algn="just">
              <a:buFont typeface="Wingdings" panose="05000000000000000000" pitchFamily="2" charset="2"/>
              <a:buChar char="ü"/>
            </a:pPr>
            <a:r>
              <a:rPr lang="en-GB" sz="2400" b="1" i="1" dirty="0" smtClean="0">
                <a:solidFill>
                  <a:schemeClr val="tx1"/>
                </a:solidFill>
              </a:rPr>
              <a:t>Watch </a:t>
            </a:r>
            <a:r>
              <a:rPr lang="en-GB" sz="2400" b="1" i="1" dirty="0">
                <a:solidFill>
                  <a:schemeClr val="tx1"/>
                </a:solidFill>
              </a:rPr>
              <a:t>your Cash-flow/Liquidity </a:t>
            </a:r>
            <a:r>
              <a:rPr lang="en-GB" sz="2400" b="1" i="1" dirty="0" smtClean="0">
                <a:solidFill>
                  <a:schemeClr val="tx1"/>
                </a:solidFill>
              </a:rPr>
              <a:t>!</a:t>
            </a:r>
          </a:p>
          <a:p>
            <a:pPr marL="1028700" lvl="1" indent="-571500" algn="just">
              <a:buFont typeface="Wingdings" panose="05000000000000000000" pitchFamily="2" charset="2"/>
              <a:buChar char="ü"/>
            </a:pPr>
            <a:r>
              <a:rPr lang="en-GB" sz="2400" b="1" i="1" dirty="0" smtClean="0">
                <a:solidFill>
                  <a:schemeClr val="tx1"/>
                </a:solidFill>
              </a:rPr>
              <a:t>Grow </a:t>
            </a:r>
            <a:r>
              <a:rPr lang="en-GB" sz="2400" b="1" i="1" dirty="0">
                <a:solidFill>
                  <a:schemeClr val="tx1"/>
                </a:solidFill>
              </a:rPr>
              <a:t>within control </a:t>
            </a:r>
            <a:r>
              <a:rPr lang="en-GB" sz="2400" b="1" i="1" dirty="0" smtClean="0">
                <a:solidFill>
                  <a:schemeClr val="tx1"/>
                </a:solidFill>
              </a:rPr>
              <a:t>!!!</a:t>
            </a:r>
          </a:p>
          <a:p>
            <a:pPr marL="1028700" lvl="1" indent="-571500" algn="just">
              <a:buFont typeface="Wingdings" panose="05000000000000000000" pitchFamily="2" charset="2"/>
              <a:buChar char="ü"/>
            </a:pPr>
            <a:r>
              <a:rPr lang="en-GB" sz="2400" b="1" i="1" dirty="0" smtClean="0">
                <a:solidFill>
                  <a:schemeClr val="tx1"/>
                </a:solidFill>
              </a:rPr>
              <a:t>And </a:t>
            </a:r>
            <a:r>
              <a:rPr lang="en-GB" sz="2400" b="1" i="1" dirty="0">
                <a:solidFill>
                  <a:schemeClr val="tx1"/>
                </a:solidFill>
              </a:rPr>
              <a:t>Watch your cost continuously !!!!</a:t>
            </a:r>
            <a:endParaRPr lang="en-GB" sz="1800" b="1" i="1" dirty="0" smtClean="0">
              <a:solidFill>
                <a:schemeClr val="tx1"/>
              </a:solidFill>
            </a:endParaRPr>
          </a:p>
          <a:p>
            <a:pPr marL="0" lvl="1" indent="0" algn="just">
              <a:buNone/>
            </a:pPr>
            <a:endParaRPr lang="en-GB" sz="2200" b="1" i="1" dirty="0">
              <a:solidFill>
                <a:schemeClr val="tx1"/>
              </a:solidFill>
            </a:endParaRPr>
          </a:p>
        </p:txBody>
      </p:sp>
      <p:pic>
        <p:nvPicPr>
          <p:cNvPr id="4" name="Picture 3" descr="banner2"/>
          <p:cNvPicPr/>
          <p:nvPr/>
        </p:nvPicPr>
        <p:blipFill>
          <a:blip r:embed="rId3"/>
          <a:srcRect/>
          <a:stretch>
            <a:fillRect/>
          </a:stretch>
        </p:blipFill>
        <p:spPr bwMode="auto">
          <a:xfrm>
            <a:off x="7315200" y="6400798"/>
            <a:ext cx="1447800" cy="30480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19600" y="6400799"/>
            <a:ext cx="1747404" cy="449161"/>
          </a:xfrm>
          <a:prstGeom prst="rect">
            <a:avLst/>
          </a:prstGeom>
        </p:spPr>
      </p:pic>
      <p:sp>
        <p:nvSpPr>
          <p:cNvPr id="7" name="Subtitle 2"/>
          <p:cNvSpPr txBox="1">
            <a:spLocks/>
          </p:cNvSpPr>
          <p:nvPr/>
        </p:nvSpPr>
        <p:spPr>
          <a:xfrm>
            <a:off x="3363663" y="152400"/>
            <a:ext cx="2143125" cy="9906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1800" dirty="0" smtClean="0">
                <a:solidFill>
                  <a:srgbClr val="C00000"/>
                </a:solidFill>
                <a:latin typeface="Bernard MT Condensed" panose="02050806060905020404" pitchFamily="18" charset="0"/>
              </a:rPr>
              <a:t>NATIONAL LEASE </a:t>
            </a:r>
            <a:br>
              <a:rPr lang="en-US" sz="1800" dirty="0" smtClean="0">
                <a:solidFill>
                  <a:srgbClr val="C00000"/>
                </a:solidFill>
                <a:latin typeface="Bernard MT Condensed" panose="02050806060905020404" pitchFamily="18" charset="0"/>
              </a:rPr>
            </a:br>
            <a:r>
              <a:rPr lang="en-US" sz="1800" dirty="0" smtClean="0">
                <a:solidFill>
                  <a:srgbClr val="C00000"/>
                </a:solidFill>
                <a:latin typeface="Bernard MT Condensed" panose="02050806060905020404" pitchFamily="18" charset="0"/>
              </a:rPr>
              <a:t>CONFERENCE </a:t>
            </a:r>
          </a:p>
          <a:p>
            <a:r>
              <a:rPr lang="en-US" sz="1800" dirty="0" smtClean="0">
                <a:solidFill>
                  <a:schemeClr val="accent3">
                    <a:lumMod val="50000"/>
                  </a:schemeClr>
                </a:solidFill>
                <a:latin typeface="Bernard MT Condensed" panose="02050806060905020404" pitchFamily="18" charset="0"/>
              </a:rPr>
              <a:t>2017</a:t>
            </a:r>
            <a:endParaRPr lang="en-US" sz="1600" dirty="0"/>
          </a:p>
        </p:txBody>
      </p:sp>
    </p:spTree>
    <p:extLst>
      <p:ext uri="{BB962C8B-B14F-4D97-AF65-F5344CB8AC3E}">
        <p14:creationId xmlns:p14="http://schemas.microsoft.com/office/powerpoint/2010/main" val="947933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70712" y="228600"/>
            <a:ext cx="15779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34243" y="1204507"/>
            <a:ext cx="6580957" cy="624293"/>
          </a:xfrm>
        </p:spPr>
        <p:txBody>
          <a:bodyPr>
            <a:normAutofit fontScale="90000"/>
          </a:bodyPr>
          <a:lstStyle/>
          <a:p>
            <a:r>
              <a:rPr lang="en-US" sz="3200" b="1" dirty="0" smtClean="0">
                <a:latin typeface="Bauhaus 93" panose="04030905020B02020C02" pitchFamily="82" charset="0"/>
              </a:rPr>
              <a:t>LEASING – Key Success Factors</a:t>
            </a:r>
            <a:r>
              <a:rPr lang="en-US" sz="4400" dirty="0"/>
              <a:t/>
            </a:r>
            <a:br>
              <a:rPr lang="en-US" sz="4400" dirty="0"/>
            </a:br>
            <a:endParaRPr lang="en-US" sz="1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609600" y="1676400"/>
            <a:ext cx="8338047" cy="5029200"/>
          </a:xfrm>
        </p:spPr>
        <p:txBody>
          <a:bodyPr>
            <a:noAutofit/>
          </a:bodyPr>
          <a:lstStyle/>
          <a:p>
            <a:pPr marL="0" indent="0" algn="just">
              <a:buNone/>
            </a:pPr>
            <a:r>
              <a:rPr lang="en-GB" sz="3600" b="1" i="1" dirty="0" smtClean="0">
                <a:solidFill>
                  <a:srgbClr val="0070C0"/>
                </a:solidFill>
              </a:rPr>
              <a:t>The Internal Factors…cont’d</a:t>
            </a:r>
          </a:p>
          <a:p>
            <a:pPr marL="0" indent="0" algn="just">
              <a:buNone/>
            </a:pPr>
            <a:r>
              <a:rPr lang="en-GB" sz="3600" b="1" i="1" dirty="0">
                <a:solidFill>
                  <a:srgbClr val="FF0000"/>
                </a:solidFill>
              </a:rPr>
              <a:t>c. Enhanced Capacity</a:t>
            </a:r>
            <a:endParaRPr lang="en-GB" sz="2800" b="1" i="1" dirty="0">
              <a:solidFill>
                <a:srgbClr val="FF0000"/>
              </a:solidFill>
            </a:endParaRPr>
          </a:p>
          <a:p>
            <a:pPr marL="1028700" lvl="1" indent="-571500" algn="just">
              <a:buFont typeface="Wingdings" panose="05000000000000000000" pitchFamily="2" charset="2"/>
              <a:buChar char="ü"/>
            </a:pPr>
            <a:r>
              <a:rPr lang="en-GB" sz="2200" b="1" i="1" dirty="0">
                <a:solidFill>
                  <a:schemeClr val="tx1"/>
                </a:solidFill>
              </a:rPr>
              <a:t>Have an in-depth knowledge of leasing as a product  </a:t>
            </a:r>
          </a:p>
          <a:p>
            <a:pPr marL="1028700" lvl="1" indent="-571500" algn="just">
              <a:buFont typeface="Wingdings" panose="05000000000000000000" pitchFamily="2" charset="2"/>
              <a:buChar char="ü"/>
            </a:pPr>
            <a:r>
              <a:rPr lang="en-GB" sz="2200" b="1" i="1" dirty="0"/>
              <a:t>Understand the dynamics, peculiarities and risk profile of the industry/sector you want to play in</a:t>
            </a:r>
          </a:p>
          <a:p>
            <a:pPr marL="0" lvl="1" indent="0" algn="just">
              <a:buNone/>
            </a:pPr>
            <a:endParaRPr lang="en-GB" sz="2200" b="1" i="1" dirty="0">
              <a:solidFill>
                <a:schemeClr val="tx1"/>
              </a:solidFill>
            </a:endParaRPr>
          </a:p>
        </p:txBody>
      </p:sp>
      <p:pic>
        <p:nvPicPr>
          <p:cNvPr id="4" name="Picture 3" descr="banner2"/>
          <p:cNvPicPr/>
          <p:nvPr/>
        </p:nvPicPr>
        <p:blipFill>
          <a:blip r:embed="rId3"/>
          <a:srcRect/>
          <a:stretch>
            <a:fillRect/>
          </a:stretch>
        </p:blipFill>
        <p:spPr bwMode="auto">
          <a:xfrm>
            <a:off x="7315200" y="6400798"/>
            <a:ext cx="1447800" cy="30480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19600" y="6400799"/>
            <a:ext cx="1747404" cy="449161"/>
          </a:xfrm>
          <a:prstGeom prst="rect">
            <a:avLst/>
          </a:prstGeom>
        </p:spPr>
      </p:pic>
      <p:sp>
        <p:nvSpPr>
          <p:cNvPr id="7" name="Subtitle 2"/>
          <p:cNvSpPr txBox="1">
            <a:spLocks/>
          </p:cNvSpPr>
          <p:nvPr/>
        </p:nvSpPr>
        <p:spPr>
          <a:xfrm>
            <a:off x="3363663" y="152400"/>
            <a:ext cx="2143125" cy="9906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1800" dirty="0" smtClean="0">
                <a:solidFill>
                  <a:srgbClr val="C00000"/>
                </a:solidFill>
                <a:latin typeface="Bernard MT Condensed" panose="02050806060905020404" pitchFamily="18" charset="0"/>
              </a:rPr>
              <a:t>NATIONAL LEASE </a:t>
            </a:r>
            <a:br>
              <a:rPr lang="en-US" sz="1800" dirty="0" smtClean="0">
                <a:solidFill>
                  <a:srgbClr val="C00000"/>
                </a:solidFill>
                <a:latin typeface="Bernard MT Condensed" panose="02050806060905020404" pitchFamily="18" charset="0"/>
              </a:rPr>
            </a:br>
            <a:r>
              <a:rPr lang="en-US" sz="1800" dirty="0" smtClean="0">
                <a:solidFill>
                  <a:srgbClr val="C00000"/>
                </a:solidFill>
                <a:latin typeface="Bernard MT Condensed" panose="02050806060905020404" pitchFamily="18" charset="0"/>
              </a:rPr>
              <a:t>CONFERENCE </a:t>
            </a:r>
          </a:p>
          <a:p>
            <a:r>
              <a:rPr lang="en-US" sz="1800" dirty="0" smtClean="0">
                <a:solidFill>
                  <a:schemeClr val="accent3">
                    <a:lumMod val="50000"/>
                  </a:schemeClr>
                </a:solidFill>
                <a:latin typeface="Bernard MT Condensed" panose="02050806060905020404" pitchFamily="18" charset="0"/>
              </a:rPr>
              <a:t>2017</a:t>
            </a:r>
            <a:endParaRPr lang="en-US" sz="1600" dirty="0"/>
          </a:p>
        </p:txBody>
      </p:sp>
    </p:spTree>
    <p:extLst>
      <p:ext uri="{BB962C8B-B14F-4D97-AF65-F5344CB8AC3E}">
        <p14:creationId xmlns:p14="http://schemas.microsoft.com/office/powerpoint/2010/main" val="103114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70712" y="228600"/>
            <a:ext cx="15779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34243" y="1204507"/>
            <a:ext cx="6580957" cy="624293"/>
          </a:xfrm>
        </p:spPr>
        <p:txBody>
          <a:bodyPr>
            <a:normAutofit fontScale="90000"/>
          </a:bodyPr>
          <a:lstStyle/>
          <a:p>
            <a:r>
              <a:rPr lang="en-US" sz="3200" b="1" dirty="0" smtClean="0">
                <a:latin typeface="Bauhaus 93" panose="04030905020B02020C02" pitchFamily="82" charset="0"/>
              </a:rPr>
              <a:t>LEASING – Key Success Factors</a:t>
            </a:r>
            <a:r>
              <a:rPr lang="en-US" sz="4400" dirty="0"/>
              <a:t/>
            </a:r>
            <a:br>
              <a:rPr lang="en-US" sz="4400" dirty="0"/>
            </a:br>
            <a:endParaRPr lang="en-US" sz="1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609600" y="1676400"/>
            <a:ext cx="8338047" cy="5029200"/>
          </a:xfrm>
        </p:spPr>
        <p:txBody>
          <a:bodyPr>
            <a:noAutofit/>
          </a:bodyPr>
          <a:lstStyle/>
          <a:p>
            <a:pPr marL="0" indent="0" algn="just">
              <a:buNone/>
            </a:pPr>
            <a:r>
              <a:rPr lang="en-GB" sz="3600" b="1" i="1" dirty="0" smtClean="0">
                <a:solidFill>
                  <a:srgbClr val="0070C0"/>
                </a:solidFill>
              </a:rPr>
              <a:t>TWO MAJOR classifications…</a:t>
            </a:r>
          </a:p>
          <a:p>
            <a:pPr marL="0" indent="0" algn="just">
              <a:buNone/>
            </a:pPr>
            <a:r>
              <a:rPr lang="en-GB" sz="3200" b="1" i="1" dirty="0" smtClean="0">
                <a:solidFill>
                  <a:srgbClr val="FF0000"/>
                </a:solidFill>
              </a:rPr>
              <a:t>B. </a:t>
            </a:r>
            <a:r>
              <a:rPr lang="en-GB" sz="4000" b="1" i="1" dirty="0" smtClean="0">
                <a:solidFill>
                  <a:srgbClr val="FF0000"/>
                </a:solidFill>
              </a:rPr>
              <a:t>The External Factors</a:t>
            </a:r>
            <a:endParaRPr lang="en-GB" sz="3200" b="1" i="1" dirty="0" smtClean="0">
              <a:solidFill>
                <a:srgbClr val="FF0000"/>
              </a:solidFill>
            </a:endParaRPr>
          </a:p>
          <a:p>
            <a:pPr marL="514350" indent="-514350" algn="just">
              <a:buAutoNum type="alphaLcPeriod"/>
            </a:pPr>
            <a:r>
              <a:rPr lang="en-GB" sz="3200" b="1" i="1" dirty="0" smtClean="0">
                <a:solidFill>
                  <a:schemeClr val="tx1"/>
                </a:solidFill>
              </a:rPr>
              <a:t>An effective legal frame work. [Equipment Leasing Act)</a:t>
            </a:r>
          </a:p>
          <a:p>
            <a:pPr marL="514350" indent="-514350" algn="just">
              <a:buAutoNum type="alphaLcPeriod"/>
            </a:pPr>
            <a:r>
              <a:rPr lang="en-GB" sz="3200" b="1" i="1" dirty="0" smtClean="0">
                <a:solidFill>
                  <a:schemeClr val="tx1"/>
                </a:solidFill>
              </a:rPr>
              <a:t>Governmental role and support like Sovereign Comfort (Guarantee)</a:t>
            </a:r>
          </a:p>
          <a:p>
            <a:pPr marL="0" indent="0" algn="just">
              <a:buNone/>
            </a:pPr>
            <a:endParaRPr lang="en-GB" sz="3200" b="1" i="1" dirty="0" smtClean="0">
              <a:solidFill>
                <a:srgbClr val="FF0000"/>
              </a:solidFill>
            </a:endParaRPr>
          </a:p>
          <a:p>
            <a:pPr marL="0" indent="0" algn="just">
              <a:buNone/>
            </a:pPr>
            <a:endParaRPr lang="en-GB" sz="2800" b="1" i="1" dirty="0" smtClean="0">
              <a:solidFill>
                <a:schemeClr val="tx1"/>
              </a:solidFill>
            </a:endParaRPr>
          </a:p>
          <a:p>
            <a:pPr marL="0" lvl="1" indent="0" algn="just">
              <a:buNone/>
            </a:pPr>
            <a:endParaRPr lang="en-GB" sz="2200" b="1" i="1" dirty="0">
              <a:solidFill>
                <a:schemeClr val="tx1"/>
              </a:solidFill>
            </a:endParaRPr>
          </a:p>
        </p:txBody>
      </p:sp>
      <p:pic>
        <p:nvPicPr>
          <p:cNvPr id="4" name="Picture 3" descr="banner2"/>
          <p:cNvPicPr/>
          <p:nvPr/>
        </p:nvPicPr>
        <p:blipFill>
          <a:blip r:embed="rId3"/>
          <a:srcRect/>
          <a:stretch>
            <a:fillRect/>
          </a:stretch>
        </p:blipFill>
        <p:spPr bwMode="auto">
          <a:xfrm>
            <a:off x="7467600" y="6324600"/>
            <a:ext cx="1295400" cy="381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43399" y="6476999"/>
            <a:ext cx="1993963" cy="372961"/>
          </a:xfrm>
          <a:prstGeom prst="rect">
            <a:avLst/>
          </a:prstGeom>
        </p:spPr>
      </p:pic>
      <p:sp>
        <p:nvSpPr>
          <p:cNvPr id="7" name="Subtitle 2"/>
          <p:cNvSpPr txBox="1">
            <a:spLocks/>
          </p:cNvSpPr>
          <p:nvPr/>
        </p:nvSpPr>
        <p:spPr>
          <a:xfrm>
            <a:off x="3363663" y="152400"/>
            <a:ext cx="2143125" cy="9906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1800" dirty="0" smtClean="0">
                <a:solidFill>
                  <a:srgbClr val="C00000"/>
                </a:solidFill>
                <a:latin typeface="Bernard MT Condensed" panose="02050806060905020404" pitchFamily="18" charset="0"/>
              </a:rPr>
              <a:t>NATIONAL LEASE </a:t>
            </a:r>
            <a:br>
              <a:rPr lang="en-US" sz="1800" dirty="0" smtClean="0">
                <a:solidFill>
                  <a:srgbClr val="C00000"/>
                </a:solidFill>
                <a:latin typeface="Bernard MT Condensed" panose="02050806060905020404" pitchFamily="18" charset="0"/>
              </a:rPr>
            </a:br>
            <a:r>
              <a:rPr lang="en-US" sz="1800" dirty="0" smtClean="0">
                <a:solidFill>
                  <a:srgbClr val="C00000"/>
                </a:solidFill>
                <a:latin typeface="Bernard MT Condensed" panose="02050806060905020404" pitchFamily="18" charset="0"/>
              </a:rPr>
              <a:t>CONFERENCE </a:t>
            </a:r>
          </a:p>
          <a:p>
            <a:r>
              <a:rPr lang="en-US" sz="1800" dirty="0" smtClean="0">
                <a:solidFill>
                  <a:schemeClr val="accent3">
                    <a:lumMod val="50000"/>
                  </a:schemeClr>
                </a:solidFill>
                <a:latin typeface="Bernard MT Condensed" panose="02050806060905020404" pitchFamily="18" charset="0"/>
              </a:rPr>
              <a:t>2017</a:t>
            </a:r>
            <a:endParaRPr lang="en-US" sz="1600" dirty="0"/>
          </a:p>
        </p:txBody>
      </p:sp>
    </p:spTree>
    <p:extLst>
      <p:ext uri="{BB962C8B-B14F-4D97-AF65-F5344CB8AC3E}">
        <p14:creationId xmlns:p14="http://schemas.microsoft.com/office/powerpoint/2010/main" val="2502778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70712" y="228600"/>
            <a:ext cx="15779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34243" y="1204507"/>
            <a:ext cx="6580957" cy="624293"/>
          </a:xfrm>
        </p:spPr>
        <p:txBody>
          <a:bodyPr>
            <a:noAutofit/>
          </a:bodyPr>
          <a:lstStyle/>
          <a:p>
            <a:r>
              <a:rPr lang="en-US" sz="4400" b="1" i="1" dirty="0" smtClean="0">
                <a:solidFill>
                  <a:schemeClr val="tx1"/>
                </a:solidFill>
              </a:rPr>
              <a:t>FINAL </a:t>
            </a:r>
            <a:r>
              <a:rPr lang="en-US" sz="4400" b="1" i="1" dirty="0">
                <a:solidFill>
                  <a:schemeClr val="tx1"/>
                </a:solidFill>
              </a:rPr>
              <a:t>WORDS</a:t>
            </a:r>
            <a:r>
              <a:rPr lang="en-US" sz="6000" dirty="0"/>
              <a:t/>
            </a:r>
            <a:br>
              <a:rPr lang="en-US" sz="6000" dirty="0"/>
            </a:br>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724719" y="1987347"/>
            <a:ext cx="8114482" cy="4032453"/>
          </a:xfrm>
        </p:spPr>
        <p:txBody>
          <a:bodyPr>
            <a:noAutofit/>
          </a:bodyPr>
          <a:lstStyle/>
          <a:p>
            <a:pPr marL="0" indent="0" algn="just">
              <a:buNone/>
            </a:pPr>
            <a:r>
              <a:rPr lang="en-GB" sz="3200" b="1" i="1" dirty="0" smtClean="0">
                <a:solidFill>
                  <a:srgbClr val="FF0000"/>
                </a:solidFill>
              </a:rPr>
              <a:t>MOTI</a:t>
            </a:r>
            <a:r>
              <a:rPr lang="en-GB" sz="3200" b="1" i="1" dirty="0" smtClean="0">
                <a:solidFill>
                  <a:srgbClr val="7030A0"/>
                </a:solidFill>
              </a:rPr>
              <a:t>VA</a:t>
            </a:r>
            <a:r>
              <a:rPr lang="en-GB" sz="3200" b="1" i="1" dirty="0" smtClean="0">
                <a:solidFill>
                  <a:srgbClr val="00B050"/>
                </a:solidFill>
              </a:rPr>
              <a:t>TION</a:t>
            </a:r>
            <a:r>
              <a:rPr lang="en-GB" sz="3200" b="1" i="1" dirty="0">
                <a:solidFill>
                  <a:schemeClr val="tx1"/>
                </a:solidFill>
              </a:rPr>
              <a:t>:		Maintain High 								Motivation Always</a:t>
            </a:r>
          </a:p>
          <a:p>
            <a:pPr marL="0" indent="0" algn="just">
              <a:buNone/>
            </a:pPr>
            <a:r>
              <a:rPr lang="en-GB" sz="3200" b="1" i="1" dirty="0">
                <a:solidFill>
                  <a:srgbClr val="00B050"/>
                </a:solidFill>
              </a:rPr>
              <a:t>INNO</a:t>
            </a:r>
            <a:r>
              <a:rPr lang="en-GB" sz="3200" b="1" i="1" dirty="0">
                <a:solidFill>
                  <a:srgbClr val="FF0000"/>
                </a:solidFill>
              </a:rPr>
              <a:t>VA</a:t>
            </a:r>
            <a:r>
              <a:rPr lang="en-GB" sz="3200" b="1" i="1" dirty="0">
                <a:solidFill>
                  <a:srgbClr val="7030A0"/>
                </a:solidFill>
              </a:rPr>
              <a:t>TIVE</a:t>
            </a:r>
            <a:r>
              <a:rPr lang="en-GB" sz="3200" b="1" i="1" dirty="0">
                <a:solidFill>
                  <a:schemeClr val="tx1"/>
                </a:solidFill>
              </a:rPr>
              <a:t>:		Deliver Values in Unique 	 				ways</a:t>
            </a:r>
          </a:p>
          <a:p>
            <a:pPr marL="0" indent="0" algn="just">
              <a:buNone/>
            </a:pPr>
            <a:r>
              <a:rPr lang="en-GB" sz="3200" b="1" i="1" dirty="0">
                <a:solidFill>
                  <a:srgbClr val="7030A0"/>
                </a:solidFill>
              </a:rPr>
              <a:t>ADAP</a:t>
            </a:r>
            <a:r>
              <a:rPr lang="en-GB" sz="3200" b="1" i="1" dirty="0">
                <a:solidFill>
                  <a:srgbClr val="FFFF00"/>
                </a:solidFill>
              </a:rPr>
              <a:t>TA</a:t>
            </a:r>
            <a:r>
              <a:rPr lang="en-GB" sz="3200" b="1" i="1" dirty="0">
                <a:solidFill>
                  <a:srgbClr val="00B0F0"/>
                </a:solidFill>
              </a:rPr>
              <a:t>BILI</a:t>
            </a:r>
            <a:r>
              <a:rPr lang="en-GB" sz="3200" b="1" i="1" dirty="0">
                <a:solidFill>
                  <a:srgbClr val="FFC000"/>
                </a:solidFill>
              </a:rPr>
              <a:t>TY</a:t>
            </a:r>
            <a:r>
              <a:rPr lang="en-GB" sz="3200" b="1" i="1" dirty="0">
                <a:solidFill>
                  <a:schemeClr val="tx1"/>
                </a:solidFill>
              </a:rPr>
              <a:t>:	Be Dynamic in the face</a:t>
            </a:r>
          </a:p>
          <a:p>
            <a:pPr marL="0" indent="0" algn="just">
              <a:buNone/>
            </a:pPr>
            <a:r>
              <a:rPr lang="en-GB" sz="3200" b="1" i="1" dirty="0">
                <a:solidFill>
                  <a:schemeClr val="tx1"/>
                </a:solidFill>
              </a:rPr>
              <a:t>                              of changes/shifts</a:t>
            </a:r>
          </a:p>
          <a:p>
            <a:pPr marL="0" indent="0" algn="just">
              <a:buNone/>
            </a:pPr>
            <a:endParaRPr lang="en-GB" sz="2800" b="1" i="1" dirty="0" smtClean="0">
              <a:solidFill>
                <a:srgbClr val="FF0000"/>
              </a:solidFill>
            </a:endParaRPr>
          </a:p>
          <a:p>
            <a:pPr marL="0" indent="0" algn="just">
              <a:buNone/>
            </a:pPr>
            <a:endParaRPr lang="en-GB" sz="2800" b="1" i="1" dirty="0" smtClean="0">
              <a:solidFill>
                <a:schemeClr val="tx1"/>
              </a:solidFill>
            </a:endParaRPr>
          </a:p>
          <a:p>
            <a:pPr marL="0" lvl="1" indent="0" algn="just">
              <a:buNone/>
            </a:pPr>
            <a:endParaRPr lang="en-GB" sz="2200" b="1" i="1" dirty="0">
              <a:solidFill>
                <a:schemeClr val="tx1"/>
              </a:solidFill>
            </a:endParaRPr>
          </a:p>
        </p:txBody>
      </p:sp>
      <p:pic>
        <p:nvPicPr>
          <p:cNvPr id="4" name="Picture 3" descr="banner2"/>
          <p:cNvPicPr/>
          <p:nvPr/>
        </p:nvPicPr>
        <p:blipFill>
          <a:blip r:embed="rId3"/>
          <a:srcRect/>
          <a:stretch>
            <a:fillRect/>
          </a:stretch>
        </p:blipFill>
        <p:spPr bwMode="auto">
          <a:xfrm>
            <a:off x="7086600" y="6324600"/>
            <a:ext cx="1676400" cy="381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14800" y="6477000"/>
            <a:ext cx="2232088" cy="364922"/>
          </a:xfrm>
          <a:prstGeom prst="rect">
            <a:avLst/>
          </a:prstGeom>
        </p:spPr>
      </p:pic>
      <p:sp>
        <p:nvSpPr>
          <p:cNvPr id="7" name="Subtitle 2"/>
          <p:cNvSpPr txBox="1">
            <a:spLocks/>
          </p:cNvSpPr>
          <p:nvPr/>
        </p:nvSpPr>
        <p:spPr>
          <a:xfrm>
            <a:off x="3363663" y="76200"/>
            <a:ext cx="2143125" cy="9906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1800" dirty="0" smtClean="0">
                <a:solidFill>
                  <a:srgbClr val="C00000"/>
                </a:solidFill>
                <a:latin typeface="Bernard MT Condensed" panose="02050806060905020404" pitchFamily="18" charset="0"/>
              </a:rPr>
              <a:t>NATIONAL LEASE </a:t>
            </a:r>
            <a:br>
              <a:rPr lang="en-US" sz="1800" dirty="0" smtClean="0">
                <a:solidFill>
                  <a:srgbClr val="C00000"/>
                </a:solidFill>
                <a:latin typeface="Bernard MT Condensed" panose="02050806060905020404" pitchFamily="18" charset="0"/>
              </a:rPr>
            </a:br>
            <a:r>
              <a:rPr lang="en-US" sz="1800" dirty="0" smtClean="0">
                <a:solidFill>
                  <a:srgbClr val="C00000"/>
                </a:solidFill>
                <a:latin typeface="Bernard MT Condensed" panose="02050806060905020404" pitchFamily="18" charset="0"/>
              </a:rPr>
              <a:t>CONFERENCE </a:t>
            </a:r>
          </a:p>
          <a:p>
            <a:r>
              <a:rPr lang="en-US" sz="1800" dirty="0" smtClean="0">
                <a:solidFill>
                  <a:schemeClr val="accent3">
                    <a:lumMod val="50000"/>
                  </a:schemeClr>
                </a:solidFill>
                <a:latin typeface="Bernard MT Condensed" panose="02050806060905020404" pitchFamily="18" charset="0"/>
              </a:rPr>
              <a:t>2017</a:t>
            </a:r>
            <a:endParaRPr lang="en-US" sz="1600" dirty="0"/>
          </a:p>
        </p:txBody>
      </p:sp>
    </p:spTree>
    <p:extLst>
      <p:ext uri="{BB962C8B-B14F-4D97-AF65-F5344CB8AC3E}">
        <p14:creationId xmlns:p14="http://schemas.microsoft.com/office/powerpoint/2010/main" val="304163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70712" y="228600"/>
            <a:ext cx="15779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34243" y="1204507"/>
            <a:ext cx="6580957" cy="624293"/>
          </a:xfrm>
        </p:spPr>
        <p:txBody>
          <a:bodyPr>
            <a:noAutofit/>
          </a:bodyPr>
          <a:lstStyle/>
          <a:p>
            <a:r>
              <a:rPr lang="en-US" sz="4400" b="1" i="1" dirty="0" smtClean="0">
                <a:solidFill>
                  <a:schemeClr val="tx1"/>
                </a:solidFill>
              </a:rPr>
              <a:t>OUR CHALLENGE</a:t>
            </a:r>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812316"/>
            <a:ext cx="9144000" cy="5045684"/>
          </a:xfrm>
          <a:solidFill>
            <a:schemeClr val="tx1"/>
          </a:solidFill>
        </p:spPr>
        <p:txBody>
          <a:bodyPr>
            <a:noAutofit/>
          </a:bodyPr>
          <a:lstStyle/>
          <a:p>
            <a:pPr marL="0" indent="0">
              <a:buNone/>
            </a:pPr>
            <a:endParaRPr lang="en-US" sz="1050" b="1" i="1" dirty="0">
              <a:solidFill>
                <a:schemeClr val="bg1"/>
              </a:solidFill>
              <a:latin typeface="Copperplate Gothic Bold" panose="020E0705020206020404" pitchFamily="34" charset="0"/>
              <a:ea typeface="Arial Unicode MS" panose="020B0604020202020204" pitchFamily="34" charset="-128"/>
              <a:cs typeface="Arial Unicode MS" panose="020B0604020202020204" pitchFamily="34" charset="-128"/>
            </a:endParaRPr>
          </a:p>
          <a:p>
            <a:pPr algn="just"/>
            <a:r>
              <a:rPr lang="en-US" sz="3200" b="1" i="1" dirty="0">
                <a:solidFill>
                  <a:schemeClr val="bg1"/>
                </a:solidFill>
                <a:latin typeface="Copperplate Gothic Bold" panose="020E0705020206020404" pitchFamily="34" charset="0"/>
                <a:ea typeface="Arial Unicode MS" panose="020B0604020202020204" pitchFamily="34" charset="-128"/>
                <a:cs typeface="Arial Unicode MS" panose="020B0604020202020204" pitchFamily="34" charset="-128"/>
              </a:rPr>
              <a:t>The kernel of it all is the willingness and the capacity of stakeholders to bring the developmental attributes of leasing (operating leases) to bear in the state of things that would facilitate the attainment of the goal of taking the economy out of the </a:t>
            </a:r>
            <a:r>
              <a:rPr lang="en-US" sz="3200" b="1" i="1" dirty="0" smtClean="0">
                <a:solidFill>
                  <a:schemeClr val="bg1"/>
                </a:solidFill>
                <a:latin typeface="Copperplate Gothic Bold" panose="020E0705020206020404" pitchFamily="34" charset="0"/>
                <a:ea typeface="Arial Unicode MS" panose="020B0604020202020204" pitchFamily="34" charset="-128"/>
                <a:cs typeface="Arial Unicode MS" panose="020B0604020202020204" pitchFamily="34" charset="-128"/>
              </a:rPr>
              <a:t> woods</a:t>
            </a:r>
            <a:r>
              <a:rPr lang="en-US" sz="3200" b="1" i="1" dirty="0">
                <a:solidFill>
                  <a:schemeClr val="bg1"/>
                </a:solidFill>
                <a:latin typeface="Copperplate Gothic Bold" panose="020E0705020206020404" pitchFamily="34" charset="0"/>
                <a:ea typeface="Arial Unicode MS" panose="020B0604020202020204" pitchFamily="34" charset="-128"/>
                <a:cs typeface="Arial Unicode MS" panose="020B0604020202020204" pitchFamily="34" charset="-128"/>
              </a:rPr>
              <a:t>.</a:t>
            </a:r>
            <a:endParaRPr lang="en-US" sz="3200" b="1" dirty="0">
              <a:solidFill>
                <a:schemeClr val="bg1"/>
              </a:solidFill>
              <a:latin typeface="Copperplate Gothic Bold" panose="020E0705020206020404" pitchFamily="34" charset="0"/>
            </a:endParaRPr>
          </a:p>
          <a:p>
            <a:pPr marL="0" indent="0" algn="just">
              <a:buNone/>
            </a:pPr>
            <a:endParaRPr lang="en-GB" sz="2800" b="1" i="1" dirty="0" smtClean="0">
              <a:solidFill>
                <a:srgbClr val="FF0000"/>
              </a:solidFill>
            </a:endParaRPr>
          </a:p>
          <a:p>
            <a:pPr marL="0" indent="0" algn="just">
              <a:buNone/>
            </a:pPr>
            <a:endParaRPr lang="en-GB" sz="2800" b="1" i="1" dirty="0" smtClean="0">
              <a:solidFill>
                <a:schemeClr val="tx1"/>
              </a:solidFill>
            </a:endParaRPr>
          </a:p>
          <a:p>
            <a:pPr marL="0" lvl="1" indent="0" algn="just">
              <a:buNone/>
            </a:pPr>
            <a:endParaRPr lang="en-GB" sz="2200" b="1" i="1" dirty="0">
              <a:solidFill>
                <a:schemeClr val="tx1"/>
              </a:solidFill>
            </a:endParaRPr>
          </a:p>
        </p:txBody>
      </p:sp>
      <p:pic>
        <p:nvPicPr>
          <p:cNvPr id="4" name="Picture 3" descr="banner2"/>
          <p:cNvPicPr/>
          <p:nvPr/>
        </p:nvPicPr>
        <p:blipFill>
          <a:blip r:embed="rId3"/>
          <a:srcRect/>
          <a:stretch>
            <a:fillRect/>
          </a:stretch>
        </p:blipFill>
        <p:spPr bwMode="auto">
          <a:xfrm>
            <a:off x="6351651" y="6172200"/>
            <a:ext cx="2411349" cy="5334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30612" y="6172200"/>
            <a:ext cx="1965388" cy="441122"/>
          </a:xfrm>
          <a:prstGeom prst="rect">
            <a:avLst/>
          </a:prstGeom>
        </p:spPr>
      </p:pic>
      <p:sp>
        <p:nvSpPr>
          <p:cNvPr id="8" name="Subtitle 2"/>
          <p:cNvSpPr txBox="1">
            <a:spLocks/>
          </p:cNvSpPr>
          <p:nvPr/>
        </p:nvSpPr>
        <p:spPr>
          <a:xfrm>
            <a:off x="2895601" y="0"/>
            <a:ext cx="2841624" cy="11430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2400" dirty="0" smtClean="0">
                <a:solidFill>
                  <a:srgbClr val="C00000"/>
                </a:solidFill>
                <a:latin typeface="Bernard MT Condensed" panose="02050806060905020404" pitchFamily="18" charset="0"/>
              </a:rPr>
              <a:t>NATIONAL LEASE </a:t>
            </a:r>
            <a:br>
              <a:rPr lang="en-US" sz="2400" dirty="0" smtClean="0">
                <a:solidFill>
                  <a:srgbClr val="C00000"/>
                </a:solidFill>
                <a:latin typeface="Bernard MT Condensed" panose="02050806060905020404" pitchFamily="18" charset="0"/>
              </a:rPr>
            </a:br>
            <a:r>
              <a:rPr lang="en-US" sz="2400" dirty="0" smtClean="0">
                <a:solidFill>
                  <a:srgbClr val="C00000"/>
                </a:solidFill>
                <a:latin typeface="Bernard MT Condensed" panose="02050806060905020404" pitchFamily="18" charset="0"/>
              </a:rPr>
              <a:t>CONFERENCE </a:t>
            </a:r>
          </a:p>
          <a:p>
            <a:r>
              <a:rPr lang="en-US" sz="2400" dirty="0" smtClean="0">
                <a:solidFill>
                  <a:schemeClr val="accent3">
                    <a:lumMod val="50000"/>
                  </a:schemeClr>
                </a:solidFill>
                <a:latin typeface="Bernard MT Condensed" panose="02050806060905020404" pitchFamily="18" charset="0"/>
              </a:rPr>
              <a:t>2017</a:t>
            </a:r>
            <a:endParaRPr lang="en-US" sz="2000" dirty="0"/>
          </a:p>
        </p:txBody>
      </p:sp>
    </p:spTree>
    <p:extLst>
      <p:ext uri="{BB962C8B-B14F-4D97-AF65-F5344CB8AC3E}">
        <p14:creationId xmlns:p14="http://schemas.microsoft.com/office/powerpoint/2010/main" val="247490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98625" y="1371600"/>
            <a:ext cx="574675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0"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1371600"/>
            <a:ext cx="5224318"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39" name="Picture 6" descr="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7009" y="4038601"/>
            <a:ext cx="1610591" cy="1371599"/>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5" name="Subtitle 2"/>
          <p:cNvSpPr txBox="1">
            <a:spLocks/>
          </p:cNvSpPr>
          <p:nvPr/>
        </p:nvSpPr>
        <p:spPr>
          <a:xfrm>
            <a:off x="3363663" y="152400"/>
            <a:ext cx="2143125" cy="990600"/>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1800" dirty="0" smtClean="0">
                <a:solidFill>
                  <a:srgbClr val="C00000"/>
                </a:solidFill>
                <a:latin typeface="Bernard MT Condensed" panose="02050806060905020404" pitchFamily="18" charset="0"/>
              </a:rPr>
              <a:t>NATIONAL LEASE </a:t>
            </a:r>
            <a:br>
              <a:rPr lang="en-US" sz="1800" dirty="0" smtClean="0">
                <a:solidFill>
                  <a:srgbClr val="C00000"/>
                </a:solidFill>
                <a:latin typeface="Bernard MT Condensed" panose="02050806060905020404" pitchFamily="18" charset="0"/>
              </a:rPr>
            </a:br>
            <a:r>
              <a:rPr lang="en-US" sz="1800" dirty="0" smtClean="0">
                <a:solidFill>
                  <a:srgbClr val="C00000"/>
                </a:solidFill>
                <a:latin typeface="Bernard MT Condensed" panose="02050806060905020404" pitchFamily="18" charset="0"/>
              </a:rPr>
              <a:t>CONFERENCE </a:t>
            </a:r>
          </a:p>
          <a:p>
            <a:r>
              <a:rPr lang="en-US" sz="1800" dirty="0" smtClean="0">
                <a:solidFill>
                  <a:schemeClr val="accent3">
                    <a:lumMod val="50000"/>
                  </a:schemeClr>
                </a:solidFill>
                <a:latin typeface="Bernard MT Condensed" panose="02050806060905020404" pitchFamily="18" charset="0"/>
              </a:rPr>
              <a:t>2017</a:t>
            </a:r>
            <a:endParaRPr lang="en-US" sz="1600" dirty="0"/>
          </a:p>
        </p:txBody>
      </p:sp>
    </p:spTree>
    <p:extLst>
      <p:ext uri="{BB962C8B-B14F-4D97-AF65-F5344CB8AC3E}">
        <p14:creationId xmlns:p14="http://schemas.microsoft.com/office/powerpoint/2010/main" val="1459686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3460952"/>
            <a:ext cx="7633742" cy="3593591"/>
          </a:xfrm>
        </p:spPr>
        <p:txBody>
          <a:bodyPr/>
          <a:lstStyle/>
          <a:p>
            <a:endParaRPr lang="en-US" dirty="0" smtClean="0"/>
          </a:p>
          <a:p>
            <a:endParaRPr lang="en-US" dirty="0"/>
          </a:p>
          <a:p>
            <a:pPr marL="0" indent="0">
              <a:buNone/>
            </a:pPr>
            <a:r>
              <a:rPr lang="en-US" dirty="0" smtClean="0"/>
              <a:t>			</a:t>
            </a:r>
          </a:p>
          <a:p>
            <a:pPr marL="0" indent="0">
              <a:buNone/>
            </a:pPr>
            <a:r>
              <a:rPr lang="en-US" dirty="0" smtClean="0"/>
              <a:t>			</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81200" y="633260"/>
            <a:ext cx="35814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banner2"/>
          <p:cNvPicPr/>
          <p:nvPr/>
        </p:nvPicPr>
        <p:blipFill>
          <a:blip r:embed="rId3"/>
          <a:srcRect/>
          <a:stretch>
            <a:fillRect/>
          </a:stretch>
        </p:blipFill>
        <p:spPr bwMode="auto">
          <a:xfrm>
            <a:off x="5981700" y="6019800"/>
            <a:ext cx="2933700" cy="6858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868742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8298" y="136524"/>
            <a:ext cx="4549902" cy="6721476"/>
          </a:xfrm>
        </p:spPr>
        <p:txBody>
          <a:bodyPr>
            <a:noAutofit/>
          </a:bodyPr>
          <a:lstStyle/>
          <a:p>
            <a:pPr>
              <a:spcAft>
                <a:spcPct val="20000"/>
              </a:spcAft>
            </a:pPr>
            <a:r>
              <a:rPr lang="en-US" sz="6000" b="1" dirty="0" smtClean="0">
                <a:solidFill>
                  <a:schemeClr val="tx2">
                    <a:lumMod val="50000"/>
                  </a:schemeClr>
                </a:solidFill>
                <a:latin typeface="Bernard MT Condensed" panose="02050806060905020404" pitchFamily="18" charset="0"/>
              </a:rPr>
              <a:t/>
            </a:r>
            <a:br>
              <a:rPr lang="en-US" sz="6000" b="1" dirty="0" smtClean="0">
                <a:solidFill>
                  <a:schemeClr val="tx2">
                    <a:lumMod val="50000"/>
                  </a:schemeClr>
                </a:solidFill>
                <a:latin typeface="Bernard MT Condensed" panose="02050806060905020404" pitchFamily="18" charset="0"/>
              </a:rPr>
            </a:br>
            <a:r>
              <a:rPr lang="en-US" sz="6000" b="1" dirty="0">
                <a:solidFill>
                  <a:schemeClr val="tx2">
                    <a:lumMod val="50000"/>
                  </a:schemeClr>
                </a:solidFill>
                <a:latin typeface="Bernard MT Condensed" panose="02050806060905020404" pitchFamily="18" charset="0"/>
              </a:rPr>
              <a:t/>
            </a:r>
            <a:br>
              <a:rPr lang="en-US" sz="6000" b="1" dirty="0">
                <a:solidFill>
                  <a:schemeClr val="tx2">
                    <a:lumMod val="50000"/>
                  </a:schemeClr>
                </a:solidFill>
                <a:latin typeface="Bernard MT Condensed" panose="02050806060905020404" pitchFamily="18" charset="0"/>
              </a:rPr>
            </a:br>
            <a:r>
              <a:rPr lang="en-US" sz="6000" b="1" dirty="0" smtClean="0">
                <a:solidFill>
                  <a:schemeClr val="tx2">
                    <a:lumMod val="50000"/>
                  </a:schemeClr>
                </a:solidFill>
                <a:latin typeface="Bernard MT Condensed" panose="02050806060905020404" pitchFamily="18" charset="0"/>
              </a:rPr>
              <a:t>WHAT </a:t>
            </a:r>
            <a:br>
              <a:rPr lang="en-US" sz="6000" b="1" dirty="0" smtClean="0">
                <a:solidFill>
                  <a:schemeClr val="tx2">
                    <a:lumMod val="50000"/>
                  </a:schemeClr>
                </a:solidFill>
                <a:latin typeface="Bernard MT Condensed" panose="02050806060905020404" pitchFamily="18" charset="0"/>
              </a:rPr>
            </a:br>
            <a:r>
              <a:rPr lang="en-US" sz="6000" b="1" dirty="0" smtClean="0">
                <a:solidFill>
                  <a:schemeClr val="tx2">
                    <a:lumMod val="50000"/>
                  </a:schemeClr>
                </a:solidFill>
                <a:latin typeface="Bernard MT Condensed" panose="02050806060905020404" pitchFamily="18" charset="0"/>
              </a:rPr>
              <a:t>WE </a:t>
            </a:r>
            <a:br>
              <a:rPr lang="en-US" sz="6000" b="1" dirty="0" smtClean="0">
                <a:solidFill>
                  <a:schemeClr val="tx2">
                    <a:lumMod val="50000"/>
                  </a:schemeClr>
                </a:solidFill>
                <a:latin typeface="Bernard MT Condensed" panose="02050806060905020404" pitchFamily="18" charset="0"/>
              </a:rPr>
            </a:br>
            <a:r>
              <a:rPr lang="en-US" sz="6000" b="1" dirty="0" smtClean="0">
                <a:solidFill>
                  <a:schemeClr val="tx2">
                    <a:lumMod val="50000"/>
                  </a:schemeClr>
                </a:solidFill>
                <a:latin typeface="Bernard MT Condensed" panose="02050806060905020404" pitchFamily="18" charset="0"/>
              </a:rPr>
              <a:t>DO</a:t>
            </a:r>
            <a:br>
              <a:rPr lang="en-US" sz="6000" b="1" dirty="0" smtClean="0">
                <a:solidFill>
                  <a:schemeClr val="tx2">
                    <a:lumMod val="50000"/>
                  </a:schemeClr>
                </a:solidFill>
                <a:latin typeface="Bernard MT Condensed" panose="02050806060905020404" pitchFamily="18" charset="0"/>
              </a:rPr>
            </a:br>
            <a:r>
              <a:rPr lang="en-US" sz="6000" b="1" dirty="0">
                <a:solidFill>
                  <a:schemeClr val="tx2">
                    <a:lumMod val="50000"/>
                  </a:schemeClr>
                </a:solidFill>
                <a:latin typeface="Bernard MT Condensed" panose="02050806060905020404" pitchFamily="18" charset="0"/>
              </a:rPr>
              <a:t/>
            </a:r>
            <a:br>
              <a:rPr lang="en-US" sz="6000" b="1" dirty="0">
                <a:solidFill>
                  <a:schemeClr val="tx2">
                    <a:lumMod val="50000"/>
                  </a:schemeClr>
                </a:solidFill>
                <a:latin typeface="Bernard MT Condensed" panose="02050806060905020404" pitchFamily="18" charset="0"/>
              </a:rPr>
            </a:br>
            <a:r>
              <a:rPr lang="en-US" sz="2400" b="1" dirty="0" smtClean="0">
                <a:latin typeface="Bernard MT Condensed" panose="02050806060905020404" pitchFamily="18" charset="0"/>
              </a:rPr>
              <a:t/>
            </a:r>
            <a:br>
              <a:rPr lang="en-US" sz="2400" b="1" dirty="0" smtClean="0">
                <a:latin typeface="Bernard MT Condensed" panose="02050806060905020404" pitchFamily="18" charset="0"/>
              </a:rPr>
            </a:br>
            <a:endParaRPr lang="en-US" sz="2000" b="1" dirty="0">
              <a:solidFill>
                <a:schemeClr val="tx1"/>
              </a:solidFill>
              <a:latin typeface="Agency FB" panose="020B0503020202020204" pitchFamily="34" charset="0"/>
            </a:endParaRPr>
          </a:p>
        </p:txBody>
      </p:sp>
      <p:sp>
        <p:nvSpPr>
          <p:cNvPr id="3" name="Subtitle 2"/>
          <p:cNvSpPr>
            <a:spLocks noGrp="1"/>
          </p:cNvSpPr>
          <p:nvPr>
            <p:ph type="subTitle"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2448" b="13534"/>
          <a:stretch/>
        </p:blipFill>
        <p:spPr>
          <a:xfrm>
            <a:off x="3657600" y="0"/>
            <a:ext cx="5410200" cy="685800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298" y="0"/>
            <a:ext cx="3429000" cy="822122"/>
          </a:xfrm>
          <a:prstGeom prst="rect">
            <a:avLst/>
          </a:prstGeom>
        </p:spPr>
      </p:pic>
    </p:spTree>
    <p:extLst>
      <p:ext uri="{BB962C8B-B14F-4D97-AF65-F5344CB8AC3E}">
        <p14:creationId xmlns:p14="http://schemas.microsoft.com/office/powerpoint/2010/main" val="105948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098388"/>
            <a:ext cx="9448800" cy="4394988"/>
          </a:xfrm>
        </p:spPr>
        <p:txBody>
          <a:bodyPr>
            <a:normAutofit/>
          </a:bodyPr>
          <a:lstStyle/>
          <a:p>
            <a:pPr>
              <a:lnSpc>
                <a:spcPct val="100000"/>
              </a:lnSpc>
            </a:pPr>
            <a:r>
              <a:rPr lang="en-US" sz="4000" b="1" dirty="0" smtClean="0">
                <a:latin typeface="Bernard MT Condensed" panose="02050806060905020404" pitchFamily="18" charset="0"/>
              </a:rPr>
              <a:t>TOPIC:</a:t>
            </a:r>
            <a:br>
              <a:rPr lang="en-US" sz="4000" b="1" dirty="0" smtClean="0">
                <a:latin typeface="Bernard MT Condensed" panose="02050806060905020404" pitchFamily="18" charset="0"/>
              </a:rPr>
            </a:br>
            <a:r>
              <a:rPr lang="en-US" sz="4000" b="1" dirty="0" smtClean="0">
                <a:latin typeface="Bernard MT Condensed" panose="02050806060905020404" pitchFamily="18" charset="0"/>
              </a:rPr>
              <a:t>EXPLORING </a:t>
            </a:r>
            <a:r>
              <a:rPr lang="en-US" sz="4000" b="1" dirty="0">
                <a:solidFill>
                  <a:srgbClr val="FFFF00"/>
                </a:solidFill>
                <a:latin typeface="Bernard MT Condensed" panose="02050806060905020404" pitchFamily="18" charset="0"/>
              </a:rPr>
              <a:t>THE</a:t>
            </a:r>
            <a:r>
              <a:rPr lang="en-US" sz="4000" b="1" dirty="0">
                <a:latin typeface="Bernard MT Condensed" panose="02050806060905020404" pitchFamily="18" charset="0"/>
              </a:rPr>
              <a:t> EMERGING OPPORTUNITIES </a:t>
            </a:r>
            <a:r>
              <a:rPr lang="en-US" sz="4000" b="1" dirty="0">
                <a:solidFill>
                  <a:schemeClr val="accent2"/>
                </a:solidFill>
                <a:latin typeface="Bernard MT Condensed" panose="02050806060905020404" pitchFamily="18" charset="0"/>
              </a:rPr>
              <a:t>IN</a:t>
            </a:r>
            <a:r>
              <a:rPr lang="en-US" sz="4000" b="1" dirty="0">
                <a:latin typeface="Bernard MT Condensed" panose="02050806060905020404" pitchFamily="18" charset="0"/>
              </a:rPr>
              <a:t> THE </a:t>
            </a:r>
            <a:r>
              <a:rPr lang="en-US" sz="4000" b="1" dirty="0" smtClean="0">
                <a:latin typeface="Bernard MT Condensed" panose="02050806060905020404" pitchFamily="18" charset="0"/>
              </a:rPr>
              <a:t>LEASING </a:t>
            </a:r>
            <a:r>
              <a:rPr lang="en-US" sz="4000" b="1" dirty="0">
                <a:latin typeface="Bernard MT Condensed" panose="02050806060905020404" pitchFamily="18" charset="0"/>
              </a:rPr>
              <a:t>INDUSTRY;</a:t>
            </a:r>
            <a:br>
              <a:rPr lang="en-US" sz="4000" b="1" dirty="0">
                <a:latin typeface="Bernard MT Condensed" panose="02050806060905020404" pitchFamily="18" charset="0"/>
              </a:rPr>
            </a:br>
            <a:r>
              <a:rPr lang="en-US" sz="3100" b="1" dirty="0">
                <a:solidFill>
                  <a:srgbClr val="FF0000"/>
                </a:solidFill>
              </a:rPr>
              <a:t>PRODUCT DEVELOPMENT </a:t>
            </a:r>
            <a:r>
              <a:rPr lang="en-US" sz="3100" b="1" dirty="0" smtClean="0">
                <a:solidFill>
                  <a:srgbClr val="FF0000"/>
                </a:solidFill>
              </a:rPr>
              <a:t/>
            </a:r>
            <a:br>
              <a:rPr lang="en-US" sz="3100" b="1" dirty="0" smtClean="0">
                <a:solidFill>
                  <a:srgbClr val="FF0000"/>
                </a:solidFill>
              </a:rPr>
            </a:br>
            <a:r>
              <a:rPr lang="en-US" sz="3100" b="1" dirty="0" smtClean="0">
                <a:solidFill>
                  <a:schemeClr val="tx1"/>
                </a:solidFill>
              </a:rPr>
              <a:t>AND</a:t>
            </a:r>
            <a:r>
              <a:rPr lang="en-US" sz="3100" b="1" dirty="0" smtClean="0">
                <a:solidFill>
                  <a:srgbClr val="FF0000"/>
                </a:solidFill>
              </a:rPr>
              <a:t/>
            </a:r>
            <a:br>
              <a:rPr lang="en-US" sz="3100" b="1" dirty="0" smtClean="0">
                <a:solidFill>
                  <a:srgbClr val="FF0000"/>
                </a:solidFill>
              </a:rPr>
            </a:br>
            <a:r>
              <a:rPr lang="en-US" sz="3100" b="1" dirty="0" smtClean="0">
                <a:solidFill>
                  <a:srgbClr val="FF0000"/>
                </a:solidFill>
              </a:rPr>
              <a:t> </a:t>
            </a:r>
            <a:r>
              <a:rPr lang="en-US" sz="3100" b="1" dirty="0">
                <a:solidFill>
                  <a:srgbClr val="FF0000"/>
                </a:solidFill>
              </a:rPr>
              <a:t>SUCCESS </a:t>
            </a:r>
            <a:r>
              <a:rPr lang="en-US" sz="3100" b="1" dirty="0" smtClean="0">
                <a:solidFill>
                  <a:srgbClr val="FF0000"/>
                </a:solidFill>
              </a:rPr>
              <a:t>FACTORS</a:t>
            </a:r>
            <a:endParaRPr lang="en-US" sz="9800" dirty="0">
              <a:solidFill>
                <a:schemeClr val="tx1"/>
              </a:solidFill>
              <a:latin typeface="Berlin Sans FB Demi" panose="020E0802020502020306" pitchFamily="34" charset="0"/>
            </a:endParaRPr>
          </a:p>
        </p:txBody>
      </p:sp>
      <p:sp>
        <p:nvSpPr>
          <p:cNvPr id="3" name="Subtitle 2"/>
          <p:cNvSpPr>
            <a:spLocks noGrp="1"/>
          </p:cNvSpPr>
          <p:nvPr>
            <p:ph type="subTitle"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pic>
        <p:nvPicPr>
          <p:cNvPr id="4" name="Picture 3" descr="banner2"/>
          <p:cNvPicPr/>
          <p:nvPr/>
        </p:nvPicPr>
        <p:blipFill>
          <a:blip r:embed="rId2"/>
          <a:srcRect/>
          <a:stretch>
            <a:fillRect/>
          </a:stretch>
        </p:blipFill>
        <p:spPr bwMode="auto">
          <a:xfrm>
            <a:off x="6922675" y="6104725"/>
            <a:ext cx="2166175" cy="6858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83770" y="6184672"/>
            <a:ext cx="2090737" cy="509384"/>
          </a:xfrm>
          <a:prstGeom prst="rect">
            <a:avLst/>
          </a:prstGeom>
        </p:spPr>
      </p:pic>
      <p:sp>
        <p:nvSpPr>
          <p:cNvPr id="7" name="Subtitle 2"/>
          <p:cNvSpPr txBox="1">
            <a:spLocks/>
          </p:cNvSpPr>
          <p:nvPr/>
        </p:nvSpPr>
        <p:spPr>
          <a:xfrm>
            <a:off x="6705601" y="152400"/>
            <a:ext cx="2600324" cy="1222172"/>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2400" dirty="0" smtClean="0">
                <a:solidFill>
                  <a:srgbClr val="C00000"/>
                </a:solidFill>
                <a:latin typeface="Bernard MT Condensed" panose="02050806060905020404" pitchFamily="18" charset="0"/>
              </a:rPr>
              <a:t>NATIONAL LEASE </a:t>
            </a:r>
            <a:br>
              <a:rPr lang="en-US" sz="2400" dirty="0" smtClean="0">
                <a:solidFill>
                  <a:srgbClr val="C00000"/>
                </a:solidFill>
                <a:latin typeface="Bernard MT Condensed" panose="02050806060905020404" pitchFamily="18" charset="0"/>
              </a:rPr>
            </a:br>
            <a:r>
              <a:rPr lang="en-US" sz="2400" dirty="0" smtClean="0">
                <a:solidFill>
                  <a:srgbClr val="C00000"/>
                </a:solidFill>
                <a:latin typeface="Bernard MT Condensed" panose="02050806060905020404" pitchFamily="18" charset="0"/>
              </a:rPr>
              <a:t>CONFERENCE </a:t>
            </a:r>
          </a:p>
          <a:p>
            <a:r>
              <a:rPr lang="en-US" sz="2400" dirty="0" smtClean="0">
                <a:solidFill>
                  <a:schemeClr val="accent3">
                    <a:lumMod val="50000"/>
                  </a:schemeClr>
                </a:solidFill>
                <a:latin typeface="Bernard MT Condensed" panose="02050806060905020404" pitchFamily="18" charset="0"/>
              </a:rPr>
              <a:t>2017</a:t>
            </a:r>
            <a:endParaRPr lang="en-US" sz="2000" dirty="0"/>
          </a:p>
        </p:txBody>
      </p:sp>
    </p:spTree>
    <p:extLst>
      <p:ext uri="{BB962C8B-B14F-4D97-AF65-F5344CB8AC3E}">
        <p14:creationId xmlns:p14="http://schemas.microsoft.com/office/powerpoint/2010/main" val="1705221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8828" y="1109662"/>
            <a:ext cx="7633742" cy="608215"/>
          </a:xfrm>
        </p:spPr>
        <p:txBody>
          <a:bodyPr>
            <a:noAutofit/>
          </a:bodyPr>
          <a:lstStyle/>
          <a:p>
            <a:r>
              <a:rPr lang="en-GB" sz="3600" b="1" dirty="0" smtClean="0">
                <a:latin typeface="DigifaceWide" pitchFamily="2" charset="0"/>
                <a:ea typeface="Arial Unicode MS" panose="020B0604020202020204" pitchFamily="34" charset="-128"/>
                <a:cs typeface="Arial Unicode MS" panose="020B0604020202020204" pitchFamily="34" charset="-128"/>
              </a:rPr>
              <a:t>       Key points</a:t>
            </a:r>
            <a:endParaRPr lang="en-US" sz="3600" b="1" dirty="0">
              <a:latin typeface="DigifaceWide" pitchFamily="2" charset="0"/>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948828" y="1917311"/>
            <a:ext cx="7633742" cy="4584193"/>
          </a:xfrm>
        </p:spPr>
        <p:txBody>
          <a:bodyPr>
            <a:normAutofit/>
          </a:bodyPr>
          <a:lstStyle/>
          <a:p>
            <a:pPr marL="571500" indent="-571500">
              <a:buFont typeface="Wingdings" panose="05000000000000000000" pitchFamily="2" charset="2"/>
              <a:buChar char="q"/>
            </a:pPr>
            <a:r>
              <a:rPr lang="en-US" dirty="0" smtClean="0"/>
              <a:t>Overview  - Nigeria Economic Outlook</a:t>
            </a:r>
          </a:p>
          <a:p>
            <a:pPr marL="0" indent="0">
              <a:buNone/>
            </a:pPr>
            <a:endParaRPr lang="en-US" dirty="0" smtClean="0"/>
          </a:p>
          <a:p>
            <a:pPr marL="571500" indent="-571500">
              <a:buFont typeface="Wingdings" panose="05000000000000000000" pitchFamily="2" charset="2"/>
              <a:buChar char="q"/>
            </a:pPr>
            <a:r>
              <a:rPr lang="en-GB" dirty="0" smtClean="0"/>
              <a:t>Emerging Opportunities</a:t>
            </a:r>
          </a:p>
          <a:p>
            <a:pPr marL="0" indent="0">
              <a:buNone/>
            </a:pPr>
            <a:endParaRPr lang="en-GB" dirty="0" smtClean="0"/>
          </a:p>
          <a:p>
            <a:pPr marL="571500" indent="-571500">
              <a:buFont typeface="Wingdings" panose="05000000000000000000" pitchFamily="2" charset="2"/>
              <a:buChar char="q"/>
            </a:pPr>
            <a:r>
              <a:rPr lang="en-GB" dirty="0" smtClean="0"/>
              <a:t>Leasing Business (Alternative and Imperatives)</a:t>
            </a:r>
            <a:endParaRPr lang="en-GB" dirty="0"/>
          </a:p>
          <a:p>
            <a:pPr marL="0" indent="0">
              <a:buNone/>
            </a:pPr>
            <a:endParaRPr lang="en-GB" dirty="0" smtClean="0"/>
          </a:p>
          <a:p>
            <a:pPr marL="571500" indent="-571500">
              <a:buFont typeface="Wingdings" panose="05000000000000000000" pitchFamily="2" charset="2"/>
              <a:buChar char="q"/>
            </a:pPr>
            <a:r>
              <a:rPr lang="en-GB" dirty="0" smtClean="0"/>
              <a:t>Key Success Factors </a:t>
            </a:r>
          </a:p>
          <a:p>
            <a:pPr marL="0" indent="0">
              <a:buNone/>
            </a:pPr>
            <a:endParaRPr lang="en-GB" dirty="0" smtClean="0"/>
          </a:p>
          <a:p>
            <a:pPr marL="571500" indent="-571500">
              <a:buFont typeface="Wingdings" panose="05000000000000000000" pitchFamily="2" charset="2"/>
              <a:buChar char="q"/>
            </a:pPr>
            <a:r>
              <a:rPr lang="en-GB" dirty="0" smtClean="0"/>
              <a:t>Final Words</a:t>
            </a:r>
          </a:p>
          <a:p>
            <a:pPr marL="0" indent="0">
              <a:buNone/>
            </a:pPr>
            <a:endParaRPr lang="en-GB" dirty="0" smtClean="0"/>
          </a:p>
          <a:p>
            <a:pPr marL="571500" indent="-571500">
              <a:buFont typeface="Wingdings" panose="05000000000000000000" pitchFamily="2" charset="2"/>
              <a:buChar char="q"/>
            </a:pPr>
            <a:endParaRPr lang="en-GB" dirty="0" smtClean="0"/>
          </a:p>
          <a:p>
            <a:pPr marL="571500" indent="-571500">
              <a:buFont typeface="Wingdings" panose="05000000000000000000" pitchFamily="2" charset="2"/>
              <a:buChar char="q"/>
            </a:pPr>
            <a:endParaRPr lang="en-GB" dirty="0" smtClean="0"/>
          </a:p>
          <a:p>
            <a:pPr marL="571500" indent="-571500">
              <a:buFont typeface="Wingdings" panose="05000000000000000000" pitchFamily="2" charset="2"/>
              <a:buChar char="q"/>
            </a:pPr>
            <a:endParaRPr lang="en-US" dirty="0" smtClean="0"/>
          </a:p>
          <a:p>
            <a:endParaRPr lang="en-US" dirty="0"/>
          </a:p>
        </p:txBody>
      </p:sp>
      <p:pic>
        <p:nvPicPr>
          <p:cNvPr id="8" name="Picture 7" descr="banner2"/>
          <p:cNvPicPr/>
          <p:nvPr/>
        </p:nvPicPr>
        <p:blipFill>
          <a:blip r:embed="rId2"/>
          <a:srcRect/>
          <a:stretch>
            <a:fillRect/>
          </a:stretch>
        </p:blipFill>
        <p:spPr bwMode="auto">
          <a:xfrm>
            <a:off x="7162800" y="6248400"/>
            <a:ext cx="1752600" cy="46444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78644" y="6248400"/>
            <a:ext cx="2022972" cy="498058"/>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24898" y="1574006"/>
            <a:ext cx="2419350" cy="2590800"/>
          </a:xfrm>
          <a:prstGeom prst="rect">
            <a:avLst/>
          </a:prstGeom>
        </p:spPr>
      </p:pic>
      <p:sp>
        <p:nvSpPr>
          <p:cNvPr id="13" name="Subtitle 2"/>
          <p:cNvSpPr txBox="1">
            <a:spLocks/>
          </p:cNvSpPr>
          <p:nvPr/>
        </p:nvSpPr>
        <p:spPr>
          <a:xfrm>
            <a:off x="6477000" y="152400"/>
            <a:ext cx="2600324" cy="1222172"/>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2400" dirty="0" smtClean="0">
                <a:solidFill>
                  <a:srgbClr val="C00000"/>
                </a:solidFill>
                <a:latin typeface="Bernard MT Condensed" panose="02050806060905020404" pitchFamily="18" charset="0"/>
              </a:rPr>
              <a:t>NATIONAL LEASE </a:t>
            </a:r>
            <a:br>
              <a:rPr lang="en-US" sz="2400" dirty="0" smtClean="0">
                <a:solidFill>
                  <a:srgbClr val="C00000"/>
                </a:solidFill>
                <a:latin typeface="Bernard MT Condensed" panose="02050806060905020404" pitchFamily="18" charset="0"/>
              </a:rPr>
            </a:br>
            <a:r>
              <a:rPr lang="en-US" sz="2400" dirty="0" smtClean="0">
                <a:solidFill>
                  <a:srgbClr val="C00000"/>
                </a:solidFill>
                <a:latin typeface="Bernard MT Condensed" panose="02050806060905020404" pitchFamily="18" charset="0"/>
              </a:rPr>
              <a:t>CONFERENCE </a:t>
            </a:r>
          </a:p>
          <a:p>
            <a:r>
              <a:rPr lang="en-US" sz="2400" dirty="0" smtClean="0">
                <a:solidFill>
                  <a:schemeClr val="accent3">
                    <a:lumMod val="50000"/>
                  </a:schemeClr>
                </a:solidFill>
                <a:latin typeface="Bernard MT Condensed" panose="02050806060905020404" pitchFamily="18" charset="0"/>
              </a:rPr>
              <a:t>2017</a:t>
            </a:r>
            <a:endParaRPr lang="en-US" sz="2000" dirty="0"/>
          </a:p>
        </p:txBody>
      </p:sp>
    </p:spTree>
    <p:extLst>
      <p:ext uri="{BB962C8B-B14F-4D97-AF65-F5344CB8AC3E}">
        <p14:creationId xmlns:p14="http://schemas.microsoft.com/office/powerpoint/2010/main" val="396905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9902" y="1205522"/>
            <a:ext cx="5161732" cy="836815"/>
          </a:xfrm>
        </p:spPr>
        <p:txBody>
          <a:bodyPr>
            <a:normAutofit fontScale="90000"/>
          </a:bodyPr>
          <a:lstStyle/>
          <a:p>
            <a:pPr algn="ctr"/>
            <a:r>
              <a:rPr lang="en-US" sz="4000" b="1" dirty="0" smtClean="0">
                <a:latin typeface="Bauhaus 93" panose="04030905020B02020C02" pitchFamily="82" charset="0"/>
              </a:rPr>
              <a:t>Overview - Nigeria’s Economic Outlook</a:t>
            </a:r>
            <a:r>
              <a:rPr lang="en-US" dirty="0"/>
              <a:t/>
            </a:r>
            <a:br>
              <a:rPr lang="en-US" dirty="0"/>
            </a:br>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705668" y="1128173"/>
            <a:ext cx="8099922" cy="5715000"/>
          </a:xfrm>
        </p:spPr>
        <p:txBody>
          <a:bodyPr>
            <a:noAutofit/>
          </a:bodyPr>
          <a:lstStyle/>
          <a:p>
            <a:pPr marL="0" indent="0" algn="just">
              <a:buNone/>
            </a:pPr>
            <a:endParaRPr lang="en-GB" sz="2800" b="1" i="1" dirty="0" smtClean="0">
              <a:solidFill>
                <a:srgbClr val="FF0000"/>
              </a:solidFill>
              <a:latin typeface="Agency FB" panose="020B0503020202020204" pitchFamily="34" charset="0"/>
            </a:endParaRPr>
          </a:p>
          <a:p>
            <a:pPr marL="0" indent="0" algn="just">
              <a:buNone/>
            </a:pPr>
            <a:endParaRPr lang="en-US" sz="2800" dirty="0" smtClean="0"/>
          </a:p>
          <a:p>
            <a:pPr marL="0" indent="0" algn="just">
              <a:buNone/>
            </a:pPr>
            <a:endParaRPr lang="en-US" sz="2800" dirty="0" smtClean="0"/>
          </a:p>
          <a:p>
            <a:pPr marL="0" indent="0" algn="just">
              <a:buNone/>
            </a:pPr>
            <a:r>
              <a:rPr lang="en-US" sz="2800" dirty="0" smtClean="0"/>
              <a:t>NIGERIA, with </a:t>
            </a:r>
            <a:r>
              <a:rPr lang="en-US" sz="2800" dirty="0"/>
              <a:t>approximately 184 million inhabitants, </a:t>
            </a:r>
            <a:r>
              <a:rPr lang="en-US" sz="2800" dirty="0" smtClean="0"/>
              <a:t>accounts </a:t>
            </a:r>
            <a:r>
              <a:rPr lang="en-US" sz="2800" dirty="0"/>
              <a:t>for 47% of West Africa’s population, and has one of the largest populations of youth in the world. </a:t>
            </a:r>
          </a:p>
          <a:p>
            <a:pPr marL="0" indent="0" algn="just">
              <a:buNone/>
            </a:pPr>
            <a:endParaRPr lang="en-US" sz="2800" dirty="0"/>
          </a:p>
          <a:p>
            <a:pPr marL="0" indent="0" algn="just">
              <a:buNone/>
            </a:pPr>
            <a:r>
              <a:rPr lang="en-US" sz="2800" dirty="0" smtClean="0"/>
              <a:t>With </a:t>
            </a:r>
            <a:r>
              <a:rPr lang="en-US" sz="2800" dirty="0"/>
              <a:t>an abundance of natural resources, Nigeria—Africa’s biggest oil exporter—also has the largest natural gas reserves on the continent.</a:t>
            </a:r>
            <a:endParaRPr lang="en-GB" sz="1400" b="1" dirty="0"/>
          </a:p>
        </p:txBody>
      </p:sp>
      <p:pic>
        <p:nvPicPr>
          <p:cNvPr id="4" name="Picture 3" descr="banner2"/>
          <p:cNvPicPr/>
          <p:nvPr/>
        </p:nvPicPr>
        <p:blipFill>
          <a:blip r:embed="rId2"/>
          <a:srcRect/>
          <a:stretch>
            <a:fillRect/>
          </a:stretch>
        </p:blipFill>
        <p:spPr bwMode="auto">
          <a:xfrm>
            <a:off x="7086600" y="6324600"/>
            <a:ext cx="1723752" cy="381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8200" y="6277245"/>
            <a:ext cx="1812716" cy="47571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01878" y="509048"/>
            <a:ext cx="2689722" cy="2234152"/>
          </a:xfrm>
          <a:prstGeom prst="rect">
            <a:avLst/>
          </a:prstGeom>
        </p:spPr>
      </p:pic>
      <p:sp>
        <p:nvSpPr>
          <p:cNvPr id="10" name="Subtitle 2"/>
          <p:cNvSpPr txBox="1">
            <a:spLocks/>
          </p:cNvSpPr>
          <p:nvPr/>
        </p:nvSpPr>
        <p:spPr>
          <a:xfrm>
            <a:off x="2819400" y="0"/>
            <a:ext cx="2600324" cy="1222172"/>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2400" dirty="0" smtClean="0">
                <a:solidFill>
                  <a:srgbClr val="C00000"/>
                </a:solidFill>
                <a:latin typeface="Bernard MT Condensed" panose="02050806060905020404" pitchFamily="18" charset="0"/>
              </a:rPr>
              <a:t>NATIONAL LEASE </a:t>
            </a:r>
            <a:br>
              <a:rPr lang="en-US" sz="2400" dirty="0" smtClean="0">
                <a:solidFill>
                  <a:srgbClr val="C00000"/>
                </a:solidFill>
                <a:latin typeface="Bernard MT Condensed" panose="02050806060905020404" pitchFamily="18" charset="0"/>
              </a:rPr>
            </a:br>
            <a:r>
              <a:rPr lang="en-US" sz="2400" dirty="0" smtClean="0">
                <a:solidFill>
                  <a:srgbClr val="C00000"/>
                </a:solidFill>
                <a:latin typeface="Bernard MT Condensed" panose="02050806060905020404" pitchFamily="18" charset="0"/>
              </a:rPr>
              <a:t>CONFERENCE </a:t>
            </a:r>
          </a:p>
          <a:p>
            <a:r>
              <a:rPr lang="en-US" sz="2400" dirty="0" smtClean="0">
                <a:solidFill>
                  <a:schemeClr val="accent3">
                    <a:lumMod val="50000"/>
                  </a:schemeClr>
                </a:solidFill>
                <a:latin typeface="Bernard MT Condensed" panose="02050806060905020404" pitchFamily="18" charset="0"/>
              </a:rPr>
              <a:t>2017</a:t>
            </a:r>
            <a:endParaRPr lang="en-US" sz="2000" dirty="0"/>
          </a:p>
        </p:txBody>
      </p:sp>
    </p:spTree>
    <p:extLst>
      <p:ext uri="{BB962C8B-B14F-4D97-AF65-F5344CB8AC3E}">
        <p14:creationId xmlns:p14="http://schemas.microsoft.com/office/powerpoint/2010/main" val="4259454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634" y="1087852"/>
            <a:ext cx="5486400" cy="836815"/>
          </a:xfrm>
        </p:spPr>
        <p:txBody>
          <a:bodyPr>
            <a:normAutofit fontScale="90000"/>
          </a:bodyPr>
          <a:lstStyle/>
          <a:p>
            <a:pPr algn="ctr"/>
            <a:r>
              <a:rPr lang="en-US" sz="4000" b="1" dirty="0" smtClean="0">
                <a:latin typeface="Bauhaus 93" panose="04030905020B02020C02" pitchFamily="82" charset="0"/>
              </a:rPr>
              <a:t>Overview - Nigeria’s Economic Outlook</a:t>
            </a:r>
            <a:r>
              <a:rPr lang="en-US" dirty="0"/>
              <a:t/>
            </a:r>
            <a:br>
              <a:rPr lang="en-US" dirty="0"/>
            </a:br>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705667" y="797596"/>
            <a:ext cx="8258881" cy="6060403"/>
          </a:xfrm>
        </p:spPr>
        <p:txBody>
          <a:bodyPr>
            <a:noAutofit/>
          </a:bodyPr>
          <a:lstStyle/>
          <a:p>
            <a:pPr marL="0" indent="0" algn="just">
              <a:buNone/>
            </a:pPr>
            <a:endParaRPr lang="en-GB" sz="2800" b="1" i="1" dirty="0" smtClean="0">
              <a:solidFill>
                <a:srgbClr val="FF0000"/>
              </a:solidFill>
              <a:latin typeface="Agency FB" panose="020B0503020202020204" pitchFamily="34" charset="0"/>
            </a:endParaRPr>
          </a:p>
          <a:p>
            <a:pPr marL="0" indent="0" algn="just">
              <a:buNone/>
            </a:pPr>
            <a:endParaRPr lang="en-GB" sz="2800" b="1" i="1" dirty="0" smtClean="0">
              <a:solidFill>
                <a:srgbClr val="FF0000"/>
              </a:solidFill>
              <a:latin typeface="Agency FB" panose="020B0503020202020204" pitchFamily="34" charset="0"/>
            </a:endParaRPr>
          </a:p>
          <a:p>
            <a:pPr marL="0" indent="0" algn="just">
              <a:buNone/>
            </a:pPr>
            <a:r>
              <a:rPr lang="en-GB" sz="2800" b="1" i="1" dirty="0" smtClean="0">
                <a:solidFill>
                  <a:srgbClr val="FF0000"/>
                </a:solidFill>
                <a:latin typeface="Agency FB" panose="020B0503020202020204" pitchFamily="34" charset="0"/>
              </a:rPr>
              <a:t>LOOKING BEHIND-</a:t>
            </a:r>
            <a:endParaRPr lang="en-GB" sz="2800" b="1" i="1" dirty="0">
              <a:solidFill>
                <a:srgbClr val="FF0000"/>
              </a:solidFill>
              <a:latin typeface="Agency FB" panose="020B0503020202020204" pitchFamily="34" charset="0"/>
            </a:endParaRPr>
          </a:p>
          <a:p>
            <a:pPr marL="0" indent="0" algn="just">
              <a:buNone/>
            </a:pPr>
            <a:r>
              <a:rPr lang="en-US" sz="2400" dirty="0"/>
              <a:t>Nigeria’s economy grew by </a:t>
            </a:r>
            <a:r>
              <a:rPr lang="en-US" sz="2400" dirty="0" smtClean="0"/>
              <a:t>only 2.7</a:t>
            </a:r>
            <a:r>
              <a:rPr lang="en-US" sz="2400" dirty="0"/>
              <a:t>% in 2015, significantly below its growth of 6.3% in 2014.  </a:t>
            </a:r>
            <a:r>
              <a:rPr lang="en-US" sz="2400" dirty="0" smtClean="0"/>
              <a:t>In </a:t>
            </a:r>
            <a:r>
              <a:rPr lang="en-US" sz="2400" dirty="0"/>
              <a:t>2016, </a:t>
            </a:r>
            <a:r>
              <a:rPr lang="en-US" sz="2400" dirty="0" smtClean="0"/>
              <a:t>it </a:t>
            </a:r>
            <a:r>
              <a:rPr lang="en-US" sz="2400" dirty="0"/>
              <a:t>deteriorate further after recording negative growth in the first two consecutive quarters (-0.4% and -2.1% year-on-year in real terms, respectively). In the third quarter, GDP contracted by 2.2%, driven by a significant decline in the country’s oil output, shortages of power, fuel, and foreign exchange. Inflation doubled to 18.8% (projected) at the end of 2016, from its level of 9.6% at the end of 2015, mainly as a result of fuel and electricity price increases and the depreciation of the Nigerian naira during the year. </a:t>
            </a:r>
            <a:endParaRPr lang="en-US" sz="2400" dirty="0" smtClean="0"/>
          </a:p>
          <a:p>
            <a:pPr marL="0" indent="0" algn="just">
              <a:buNone/>
            </a:pPr>
            <a:r>
              <a:rPr lang="en-US" sz="2400" dirty="0" smtClean="0"/>
              <a:t>[Recession]</a:t>
            </a:r>
            <a:endParaRPr lang="en-GB" sz="1200" b="1" dirty="0"/>
          </a:p>
        </p:txBody>
      </p:sp>
      <p:pic>
        <p:nvPicPr>
          <p:cNvPr id="4" name="Picture 3" descr="banner2"/>
          <p:cNvPicPr/>
          <p:nvPr/>
        </p:nvPicPr>
        <p:blipFill>
          <a:blip r:embed="rId2"/>
          <a:srcRect/>
          <a:stretch>
            <a:fillRect/>
          </a:stretch>
        </p:blipFill>
        <p:spPr bwMode="auto">
          <a:xfrm>
            <a:off x="7162800" y="6446938"/>
            <a:ext cx="1801748" cy="41106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67199" y="6446938"/>
            <a:ext cx="2148553" cy="473667"/>
          </a:xfrm>
          <a:prstGeom prst="rect">
            <a:avLst/>
          </a:prstGeom>
        </p:spPr>
      </p:pic>
      <p:sp>
        <p:nvSpPr>
          <p:cNvPr id="10" name="Subtitle 2"/>
          <p:cNvSpPr txBox="1">
            <a:spLocks/>
          </p:cNvSpPr>
          <p:nvPr/>
        </p:nvSpPr>
        <p:spPr>
          <a:xfrm>
            <a:off x="6354699" y="0"/>
            <a:ext cx="2600324" cy="1222172"/>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2400" dirty="0" smtClean="0">
                <a:solidFill>
                  <a:srgbClr val="C00000"/>
                </a:solidFill>
                <a:latin typeface="Bernard MT Condensed" panose="02050806060905020404" pitchFamily="18" charset="0"/>
              </a:rPr>
              <a:t>NATIONAL LEASE </a:t>
            </a:r>
            <a:br>
              <a:rPr lang="en-US" sz="2400" dirty="0" smtClean="0">
                <a:solidFill>
                  <a:srgbClr val="C00000"/>
                </a:solidFill>
                <a:latin typeface="Bernard MT Condensed" panose="02050806060905020404" pitchFamily="18" charset="0"/>
              </a:rPr>
            </a:br>
            <a:r>
              <a:rPr lang="en-US" sz="2400" dirty="0" smtClean="0">
                <a:solidFill>
                  <a:srgbClr val="C00000"/>
                </a:solidFill>
                <a:latin typeface="Bernard MT Condensed" panose="02050806060905020404" pitchFamily="18" charset="0"/>
              </a:rPr>
              <a:t>CONFERENCE </a:t>
            </a:r>
          </a:p>
          <a:p>
            <a:r>
              <a:rPr lang="en-US" sz="2400" dirty="0" smtClean="0">
                <a:solidFill>
                  <a:schemeClr val="accent3">
                    <a:lumMod val="50000"/>
                  </a:schemeClr>
                </a:solidFill>
                <a:latin typeface="Bernard MT Condensed" panose="02050806060905020404" pitchFamily="18" charset="0"/>
              </a:rPr>
              <a:t>2017</a:t>
            </a:r>
            <a:endParaRPr lang="en-US" sz="2000" dirty="0"/>
          </a:p>
        </p:txBody>
      </p:sp>
    </p:spTree>
    <p:extLst>
      <p:ext uri="{BB962C8B-B14F-4D97-AF65-F5344CB8AC3E}">
        <p14:creationId xmlns:p14="http://schemas.microsoft.com/office/powerpoint/2010/main" val="2368284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7659" y="763385"/>
            <a:ext cx="5327000" cy="836815"/>
          </a:xfrm>
        </p:spPr>
        <p:txBody>
          <a:bodyPr>
            <a:normAutofit fontScale="90000"/>
          </a:bodyPr>
          <a:lstStyle/>
          <a:p>
            <a:pPr algn="ctr"/>
            <a:r>
              <a:rPr lang="en-US" sz="4000" b="1" dirty="0" smtClean="0">
                <a:latin typeface="Bauhaus 93" panose="04030905020B02020C02" pitchFamily="82" charset="0"/>
              </a:rPr>
              <a:t>Overview - Nigeria’s Economic Outlook</a:t>
            </a:r>
            <a:r>
              <a:rPr lang="en-US" dirty="0"/>
              <a:t/>
            </a:r>
            <a:br>
              <a:rPr lang="en-US" dirty="0"/>
            </a:br>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788426" y="1306410"/>
            <a:ext cx="8099922" cy="5715000"/>
          </a:xfrm>
        </p:spPr>
        <p:txBody>
          <a:bodyPr>
            <a:noAutofit/>
          </a:bodyPr>
          <a:lstStyle/>
          <a:p>
            <a:pPr marL="0" indent="0" algn="just">
              <a:buNone/>
            </a:pPr>
            <a:endParaRPr lang="en-GB" sz="2800" b="1" i="1" dirty="0" smtClean="0">
              <a:solidFill>
                <a:srgbClr val="FF0000"/>
              </a:solidFill>
              <a:latin typeface="Agency FB" panose="020B0503020202020204" pitchFamily="34" charset="0"/>
            </a:endParaRPr>
          </a:p>
          <a:p>
            <a:pPr marL="0" indent="0" algn="just">
              <a:buNone/>
            </a:pPr>
            <a:r>
              <a:rPr lang="en-GB" sz="2800" b="1" i="1" dirty="0" smtClean="0">
                <a:solidFill>
                  <a:srgbClr val="FF0000"/>
                </a:solidFill>
                <a:latin typeface="Agency FB" panose="020B0503020202020204" pitchFamily="34" charset="0"/>
              </a:rPr>
              <a:t>LOOKING AHEAD</a:t>
            </a:r>
          </a:p>
          <a:p>
            <a:pPr algn="just"/>
            <a:r>
              <a:rPr lang="en-US" sz="2400" dirty="0" smtClean="0"/>
              <a:t>Nigeria’s </a:t>
            </a:r>
            <a:r>
              <a:rPr lang="en-US" sz="2400" dirty="0"/>
              <a:t>economy is expected to grow by about 1% in 2017 and 2.5% in 2018, based on an expected increase in oil output, as well as the accelerated implementation of public and social investment projects by the Federal Government</a:t>
            </a:r>
            <a:r>
              <a:rPr lang="en-US" sz="2400" dirty="0" smtClean="0"/>
              <a:t>.</a:t>
            </a:r>
          </a:p>
          <a:p>
            <a:pPr marL="0" indent="0" algn="just">
              <a:buNone/>
            </a:pPr>
            <a:endParaRPr lang="en-US" dirty="0" smtClean="0"/>
          </a:p>
          <a:p>
            <a:pPr algn="just"/>
            <a:r>
              <a:rPr lang="en-US" sz="2400" dirty="0" smtClean="0"/>
              <a:t>The </a:t>
            </a:r>
            <a:r>
              <a:rPr lang="en-US" sz="2400" dirty="0"/>
              <a:t>recent lower growth rate of the Nigerian economy has resulted in a renewed focus on economic diversification, promoting growth in the private sector, and driving job growth. </a:t>
            </a:r>
          </a:p>
          <a:p>
            <a:pPr marL="0" indent="0" algn="just">
              <a:buNone/>
            </a:pPr>
            <a:endParaRPr lang="en-GB" sz="1100" b="1" dirty="0" smtClean="0"/>
          </a:p>
          <a:p>
            <a:pPr marL="0" indent="0" algn="just">
              <a:buNone/>
            </a:pPr>
            <a:endParaRPr lang="en-GB" sz="1100" b="1" dirty="0"/>
          </a:p>
        </p:txBody>
      </p:sp>
      <p:pic>
        <p:nvPicPr>
          <p:cNvPr id="4" name="Picture 3" descr="banner2"/>
          <p:cNvPicPr/>
          <p:nvPr/>
        </p:nvPicPr>
        <p:blipFill>
          <a:blip r:embed="rId2"/>
          <a:srcRect/>
          <a:stretch>
            <a:fillRect/>
          </a:stretch>
        </p:blipFill>
        <p:spPr bwMode="auto">
          <a:xfrm>
            <a:off x="7391400" y="6324600"/>
            <a:ext cx="1580059" cy="4572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3999" y="6477000"/>
            <a:ext cx="1845685" cy="419100"/>
          </a:xfrm>
          <a:prstGeom prst="rect">
            <a:avLst/>
          </a:prstGeom>
        </p:spPr>
      </p:pic>
      <p:sp>
        <p:nvSpPr>
          <p:cNvPr id="9" name="Subtitle 2"/>
          <p:cNvSpPr txBox="1">
            <a:spLocks/>
          </p:cNvSpPr>
          <p:nvPr/>
        </p:nvSpPr>
        <p:spPr>
          <a:xfrm>
            <a:off x="6324600" y="152400"/>
            <a:ext cx="2600324" cy="1222172"/>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2400" dirty="0" smtClean="0">
                <a:solidFill>
                  <a:srgbClr val="C00000"/>
                </a:solidFill>
                <a:latin typeface="Bernard MT Condensed" panose="02050806060905020404" pitchFamily="18" charset="0"/>
              </a:rPr>
              <a:t>NATIONAL LEASE </a:t>
            </a:r>
            <a:br>
              <a:rPr lang="en-US" sz="2400" dirty="0" smtClean="0">
                <a:solidFill>
                  <a:srgbClr val="C00000"/>
                </a:solidFill>
                <a:latin typeface="Bernard MT Condensed" panose="02050806060905020404" pitchFamily="18" charset="0"/>
              </a:rPr>
            </a:br>
            <a:r>
              <a:rPr lang="en-US" sz="2400" dirty="0" smtClean="0">
                <a:solidFill>
                  <a:srgbClr val="C00000"/>
                </a:solidFill>
                <a:latin typeface="Bernard MT Condensed" panose="02050806060905020404" pitchFamily="18" charset="0"/>
              </a:rPr>
              <a:t>CONFERENCE </a:t>
            </a:r>
          </a:p>
          <a:p>
            <a:r>
              <a:rPr lang="en-US" sz="2400" dirty="0" smtClean="0">
                <a:solidFill>
                  <a:schemeClr val="accent3">
                    <a:lumMod val="50000"/>
                  </a:schemeClr>
                </a:solidFill>
                <a:latin typeface="Bernard MT Condensed" panose="02050806060905020404" pitchFamily="18" charset="0"/>
              </a:rPr>
              <a:t>2017</a:t>
            </a:r>
            <a:endParaRPr lang="en-US" sz="2000" dirty="0"/>
          </a:p>
        </p:txBody>
      </p:sp>
    </p:spTree>
    <p:extLst>
      <p:ext uri="{BB962C8B-B14F-4D97-AF65-F5344CB8AC3E}">
        <p14:creationId xmlns:p14="http://schemas.microsoft.com/office/powerpoint/2010/main" val="3114067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3692" y="1101724"/>
            <a:ext cx="5706020" cy="582714"/>
          </a:xfrm>
        </p:spPr>
        <p:txBody>
          <a:bodyPr>
            <a:normAutofit fontScale="90000"/>
          </a:bodyPr>
          <a:lstStyle/>
          <a:p>
            <a:r>
              <a:rPr lang="en-US" sz="4000" b="1" dirty="0" smtClean="0">
                <a:latin typeface="Bauhaus 93" panose="04030905020B02020C02" pitchFamily="82" charset="0"/>
              </a:rPr>
              <a:t>The Leasing Industry</a:t>
            </a:r>
            <a:r>
              <a:rPr lang="en-US" dirty="0"/>
              <a:t/>
            </a:r>
            <a:br>
              <a:rPr lang="en-US" dirty="0"/>
            </a:br>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523876" y="1322615"/>
            <a:ext cx="8315324" cy="5257800"/>
          </a:xfrm>
        </p:spPr>
        <p:txBody>
          <a:bodyPr>
            <a:noAutofit/>
          </a:bodyPr>
          <a:lstStyle/>
          <a:p>
            <a:pPr marL="0" indent="0" algn="just">
              <a:buNone/>
            </a:pPr>
            <a:endParaRPr lang="en-GB" sz="1400" b="1" dirty="0"/>
          </a:p>
          <a:p>
            <a:pPr marL="0" indent="0" algn="just">
              <a:buNone/>
            </a:pPr>
            <a:r>
              <a:rPr lang="en-GB" sz="1800" b="1" dirty="0"/>
              <a:t>Global: </a:t>
            </a:r>
            <a:r>
              <a:rPr lang="en-US" sz="1800" b="1" dirty="0"/>
              <a:t>Equipment Leasing is the most accessible financing alternative of today. </a:t>
            </a:r>
            <a:r>
              <a:rPr lang="en-US" sz="1800" b="1" dirty="0">
                <a:solidFill>
                  <a:srgbClr val="FFC000"/>
                </a:solidFill>
              </a:rPr>
              <a:t>(</a:t>
            </a:r>
            <a:r>
              <a:rPr lang="en-US" sz="1800" b="1" dirty="0">
                <a:solidFill>
                  <a:srgbClr val="FF0000"/>
                </a:solidFill>
              </a:rPr>
              <a:t>All-Africa – Sept. 2014</a:t>
            </a:r>
            <a:r>
              <a:rPr lang="en-US" sz="1800" b="1" dirty="0">
                <a:solidFill>
                  <a:srgbClr val="FFC000"/>
                </a:solidFill>
              </a:rPr>
              <a:t>).  </a:t>
            </a:r>
          </a:p>
          <a:p>
            <a:pPr marL="0" indent="0" algn="just">
              <a:buNone/>
            </a:pPr>
            <a:r>
              <a:rPr lang="en-US" sz="1800" b="1" dirty="0">
                <a:solidFill>
                  <a:schemeClr val="tx1"/>
                </a:solidFill>
              </a:rPr>
              <a:t>It is estimated that global lease transactions amounted to over USD1.0Trillion annually. </a:t>
            </a:r>
          </a:p>
          <a:p>
            <a:pPr marL="0" indent="0" algn="just">
              <a:buNone/>
            </a:pPr>
            <a:r>
              <a:rPr lang="en-US" sz="1800" b="1" dirty="0">
                <a:solidFill>
                  <a:schemeClr val="tx1"/>
                </a:solidFill>
              </a:rPr>
              <a:t>In </a:t>
            </a:r>
            <a:r>
              <a:rPr lang="en-US" sz="1800" b="1" dirty="0">
                <a:solidFill>
                  <a:schemeClr val="accent2">
                    <a:lumMod val="75000"/>
                  </a:schemeClr>
                </a:solidFill>
              </a:rPr>
              <a:t>2015, Lease volume stood at </a:t>
            </a:r>
            <a:r>
              <a:rPr lang="en-US" sz="1800" b="1" dirty="0" smtClean="0">
                <a:solidFill>
                  <a:schemeClr val="accent2">
                    <a:lumMod val="75000"/>
                  </a:schemeClr>
                </a:solidFill>
              </a:rPr>
              <a:t>USD 1,005.30Trillion </a:t>
            </a:r>
            <a:r>
              <a:rPr lang="en-US" sz="1800" b="1" dirty="0">
                <a:solidFill>
                  <a:schemeClr val="tx1"/>
                </a:solidFill>
              </a:rPr>
              <a:t>from first 50 Countries in leasing business. (See White Clark Group Global Leasing Report </a:t>
            </a:r>
            <a:r>
              <a:rPr lang="en-US" sz="1800" b="1" dirty="0">
                <a:solidFill>
                  <a:schemeClr val="accent2">
                    <a:lumMod val="75000"/>
                  </a:schemeClr>
                </a:solidFill>
              </a:rPr>
              <a:t>2017</a:t>
            </a:r>
            <a:r>
              <a:rPr lang="en-US" sz="1800" b="1" dirty="0">
                <a:solidFill>
                  <a:schemeClr val="tx1"/>
                </a:solidFill>
              </a:rPr>
              <a:t>). </a:t>
            </a:r>
            <a:endParaRPr lang="en-GB" sz="900" b="1" dirty="0">
              <a:solidFill>
                <a:srgbClr val="FFC000"/>
              </a:solidFill>
            </a:endParaRPr>
          </a:p>
          <a:p>
            <a:pPr marL="0" indent="0" algn="just">
              <a:buNone/>
            </a:pPr>
            <a:r>
              <a:rPr lang="en-GB" sz="1800" b="1" dirty="0">
                <a:solidFill>
                  <a:schemeClr val="tx1"/>
                </a:solidFill>
              </a:rPr>
              <a:t>Nigeria; In Nigeria, the sum of </a:t>
            </a:r>
            <a:r>
              <a:rPr lang="en-GB" sz="1800" b="1" dirty="0">
                <a:solidFill>
                  <a:schemeClr val="accent2">
                    <a:lumMod val="75000"/>
                  </a:schemeClr>
                </a:solidFill>
              </a:rPr>
              <a:t>NGN1.26 Trillion </a:t>
            </a:r>
            <a:r>
              <a:rPr lang="en-GB" sz="1800" b="1" dirty="0">
                <a:solidFill>
                  <a:schemeClr val="tx1"/>
                </a:solidFill>
              </a:rPr>
              <a:t>represents the  amount outstanding on equipment leases in year </a:t>
            </a:r>
            <a:r>
              <a:rPr lang="en-GB" sz="1800" b="1" dirty="0">
                <a:solidFill>
                  <a:schemeClr val="accent2">
                    <a:lumMod val="75000"/>
                  </a:schemeClr>
                </a:solidFill>
              </a:rPr>
              <a:t>2016</a:t>
            </a:r>
            <a:r>
              <a:rPr lang="en-GB" sz="1800" b="1" dirty="0">
                <a:solidFill>
                  <a:schemeClr val="tx1"/>
                </a:solidFill>
              </a:rPr>
              <a:t> with about </a:t>
            </a:r>
            <a:r>
              <a:rPr lang="en-GB" sz="1800" b="1" dirty="0">
                <a:solidFill>
                  <a:srgbClr val="FF0000"/>
                </a:solidFill>
              </a:rPr>
              <a:t>80%</a:t>
            </a:r>
            <a:r>
              <a:rPr lang="en-GB" sz="1800" b="1" dirty="0">
                <a:solidFill>
                  <a:schemeClr val="tx1"/>
                </a:solidFill>
              </a:rPr>
              <a:t> coming from other sources than Banks and focused on MSMEs. </a:t>
            </a:r>
          </a:p>
          <a:p>
            <a:pPr marL="0" indent="0" algn="just">
              <a:buNone/>
            </a:pPr>
            <a:r>
              <a:rPr lang="en-US" sz="1800" b="1" dirty="0">
                <a:solidFill>
                  <a:schemeClr val="tx1"/>
                </a:solidFill>
              </a:rPr>
              <a:t>In the </a:t>
            </a:r>
            <a:r>
              <a:rPr lang="en-US" sz="1800" b="1" dirty="0">
                <a:solidFill>
                  <a:srgbClr val="FF0000"/>
                </a:solidFill>
              </a:rPr>
              <a:t>past 15 years</a:t>
            </a:r>
            <a:r>
              <a:rPr lang="en-US" sz="1800" b="1" dirty="0">
                <a:solidFill>
                  <a:schemeClr val="tx1"/>
                </a:solidFill>
              </a:rPr>
              <a:t>, leasing has contributed over </a:t>
            </a:r>
            <a:r>
              <a:rPr lang="en-US" sz="1800" b="1" dirty="0">
                <a:solidFill>
                  <a:schemeClr val="accent2">
                    <a:lumMod val="75000"/>
                  </a:schemeClr>
                </a:solidFill>
              </a:rPr>
              <a:t>N7.38trillion</a:t>
            </a:r>
            <a:r>
              <a:rPr lang="en-US" sz="1800" b="1" dirty="0">
                <a:solidFill>
                  <a:schemeClr val="tx1"/>
                </a:solidFill>
              </a:rPr>
              <a:t> to the development of the Nigerian economy. It remains therefore, a vital and central ingredient for growth and combating poverty.</a:t>
            </a:r>
          </a:p>
          <a:p>
            <a:pPr marL="0" indent="0" algn="just">
              <a:buNone/>
            </a:pPr>
            <a:r>
              <a:rPr lang="en-GB" dirty="0" smtClean="0">
                <a:solidFill>
                  <a:srgbClr val="FFC000"/>
                </a:solidFill>
              </a:rPr>
              <a:t>(</a:t>
            </a:r>
            <a:r>
              <a:rPr lang="en-GB" i="1" dirty="0" smtClean="0">
                <a:solidFill>
                  <a:srgbClr val="FFC000"/>
                </a:solidFill>
              </a:rPr>
              <a:t>Equipment Leasing Association of Nigeria-ELAN 2016)</a:t>
            </a:r>
            <a:endParaRPr lang="en-GB" sz="2200" dirty="0" smtClean="0">
              <a:solidFill>
                <a:schemeClr val="tx1"/>
              </a:solidFill>
            </a:endParaRPr>
          </a:p>
        </p:txBody>
      </p:sp>
      <p:pic>
        <p:nvPicPr>
          <p:cNvPr id="4" name="Picture 3" descr="banner2"/>
          <p:cNvPicPr/>
          <p:nvPr/>
        </p:nvPicPr>
        <p:blipFill>
          <a:blip r:embed="rId2"/>
          <a:srcRect/>
          <a:stretch>
            <a:fillRect/>
          </a:stretch>
        </p:blipFill>
        <p:spPr bwMode="auto">
          <a:xfrm>
            <a:off x="7086600" y="6400798"/>
            <a:ext cx="1752600" cy="38100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95801" y="6400799"/>
            <a:ext cx="1584932" cy="550659"/>
          </a:xfrm>
          <a:prstGeom prst="rect">
            <a:avLst/>
          </a:prstGeom>
        </p:spPr>
      </p:pic>
      <p:sp>
        <p:nvSpPr>
          <p:cNvPr id="6" name="Subtitle 2"/>
          <p:cNvSpPr txBox="1">
            <a:spLocks/>
          </p:cNvSpPr>
          <p:nvPr/>
        </p:nvSpPr>
        <p:spPr>
          <a:xfrm>
            <a:off x="6400800" y="152400"/>
            <a:ext cx="2600324" cy="1222172"/>
          </a:xfrm>
          <a:prstGeom prst="rect">
            <a:avLst/>
          </a:prstGeom>
        </p:spPr>
        <p:txBody>
          <a:bodyPr vert="horz" lIns="91440" tIns="45720" rIns="91440" bIns="45720" rtlCol="0" anchor="t">
            <a:noAutofit/>
          </a:bodyPr>
          <a:lstStyle>
            <a:lvl1pPr marL="0" indent="0" algn="ctr" defTabSz="685800" rtl="0" eaLnBrk="1" latinLnBrk="0" hangingPunct="1">
              <a:lnSpc>
                <a:spcPct val="100000"/>
              </a:lnSpc>
              <a:spcBef>
                <a:spcPts val="700"/>
              </a:spcBef>
              <a:buClr>
                <a:schemeClr val="tx2"/>
              </a:buClr>
              <a:buFont typeface="Arial" panose="020B0604020202020204" pitchFamily="34" charset="0"/>
              <a:buNone/>
              <a:defRPr sz="1500" b="1" i="0" kern="1200" cap="all" spc="300" baseline="0">
                <a:solidFill>
                  <a:schemeClr val="tx2"/>
                </a:solidFill>
                <a:latin typeface="+mn-lt"/>
                <a:ea typeface="+mn-ea"/>
                <a:cs typeface="+mn-cs"/>
              </a:defRPr>
            </a:lvl1pPr>
            <a:lvl2pPr marL="342900" indent="0" algn="ctr" defTabSz="685800" rtl="0" eaLnBrk="1" latinLnBrk="0" hangingPunct="1">
              <a:lnSpc>
                <a:spcPct val="110000"/>
              </a:lnSpc>
              <a:spcBef>
                <a:spcPts val="700"/>
              </a:spcBef>
              <a:buClr>
                <a:schemeClr val="tx2"/>
              </a:buClr>
              <a:buFont typeface="Gill Sans MT" panose="020B0502020104020203" pitchFamily="34" charset="0"/>
              <a:buNone/>
              <a:defRPr sz="1500" kern="1200">
                <a:solidFill>
                  <a:schemeClr val="tx1">
                    <a:lumMod val="65000"/>
                    <a:lumOff val="35000"/>
                  </a:schemeClr>
                </a:solidFill>
                <a:latin typeface="+mn-lt"/>
                <a:ea typeface="+mn-ea"/>
                <a:cs typeface="+mn-cs"/>
              </a:defRPr>
            </a:lvl2pPr>
            <a:lvl3pPr marL="685800" indent="0" algn="ctr" defTabSz="685800" rtl="0" eaLnBrk="1" latinLnBrk="0" hangingPunct="1">
              <a:lnSpc>
                <a:spcPct val="110000"/>
              </a:lnSpc>
              <a:spcBef>
                <a:spcPts val="700"/>
              </a:spcBef>
              <a:buClr>
                <a:schemeClr val="tx2"/>
              </a:buClr>
              <a:buFont typeface="Arial" panose="020B0604020202020204" pitchFamily="34" charset="0"/>
              <a:buNone/>
              <a:defRPr sz="1350" kern="1200">
                <a:solidFill>
                  <a:schemeClr val="tx1">
                    <a:lumMod val="65000"/>
                    <a:lumOff val="35000"/>
                  </a:schemeClr>
                </a:solidFill>
                <a:latin typeface="+mn-lt"/>
                <a:ea typeface="+mn-ea"/>
                <a:cs typeface="+mn-cs"/>
              </a:defRPr>
            </a:lvl3pPr>
            <a:lvl4pPr marL="10287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4pPr>
            <a:lvl5pPr marL="13716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5pPr>
            <a:lvl6pPr marL="17145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a:solidFill>
                  <a:schemeClr val="tx1">
                    <a:lumMod val="65000"/>
                    <a:lumOff val="35000"/>
                  </a:schemeClr>
                </a:solidFill>
                <a:latin typeface="+mn-lt"/>
                <a:ea typeface="+mn-ea"/>
                <a:cs typeface="+mn-cs"/>
              </a:defRPr>
            </a:lvl6pPr>
            <a:lvl7pPr marL="2057400" indent="0" algn="ctr" defTabSz="685800" rtl="0" eaLnBrk="1" latinLnBrk="0" hangingPunct="1">
              <a:lnSpc>
                <a:spcPct val="110000"/>
              </a:lnSpc>
              <a:spcBef>
                <a:spcPts val="700"/>
              </a:spcBef>
              <a:buClr>
                <a:schemeClr val="tx2"/>
              </a:buClr>
              <a:buFont typeface="Arial" panose="020B0604020202020204" pitchFamily="34" charset="0"/>
              <a:buNone/>
              <a:defRPr sz="1200" kern="1200">
                <a:solidFill>
                  <a:schemeClr val="tx1">
                    <a:lumMod val="65000"/>
                    <a:lumOff val="35000"/>
                  </a:schemeClr>
                </a:solidFill>
                <a:latin typeface="+mn-lt"/>
                <a:ea typeface="+mn-ea"/>
                <a:cs typeface="+mn-cs"/>
              </a:defRPr>
            </a:lvl7pPr>
            <a:lvl8pPr marL="2400300" indent="0" algn="ctr" defTabSz="685800" rtl="0" eaLnBrk="1" latinLnBrk="0" hangingPunct="1">
              <a:lnSpc>
                <a:spcPct val="110000"/>
              </a:lnSpc>
              <a:spcBef>
                <a:spcPts val="700"/>
              </a:spcBef>
              <a:buClr>
                <a:schemeClr val="tx2"/>
              </a:buClr>
              <a:buFont typeface="Gill Sans MT" panose="020B0502020104020203" pitchFamily="34" charset="0"/>
              <a:buNone/>
              <a:defRPr sz="1200" kern="1200" baseline="0">
                <a:solidFill>
                  <a:schemeClr val="tx1">
                    <a:lumMod val="65000"/>
                    <a:lumOff val="35000"/>
                  </a:schemeClr>
                </a:solidFill>
                <a:latin typeface="+mn-lt"/>
                <a:ea typeface="+mn-ea"/>
                <a:cs typeface="+mn-cs"/>
              </a:defRPr>
            </a:lvl8pPr>
            <a:lvl9pPr marL="2743200" indent="0" algn="ctr" defTabSz="685800" rtl="0" eaLnBrk="1" latinLnBrk="0" hangingPunct="1">
              <a:lnSpc>
                <a:spcPct val="110000"/>
              </a:lnSpc>
              <a:spcBef>
                <a:spcPts val="700"/>
              </a:spcBef>
              <a:buClr>
                <a:schemeClr val="tx2"/>
              </a:buClr>
              <a:buFont typeface="Arial" panose="020B0604020202020204" pitchFamily="34" charset="0"/>
              <a:buNone/>
              <a:defRPr sz="1200" kern="1200" baseline="0">
                <a:solidFill>
                  <a:schemeClr val="tx1">
                    <a:lumMod val="65000"/>
                    <a:lumOff val="35000"/>
                  </a:schemeClr>
                </a:solidFill>
                <a:latin typeface="+mn-lt"/>
                <a:ea typeface="+mn-ea"/>
                <a:cs typeface="+mn-cs"/>
              </a:defRPr>
            </a:lvl9pPr>
          </a:lstStyle>
          <a:p>
            <a:r>
              <a:rPr lang="en-US" sz="2400" dirty="0" smtClean="0">
                <a:solidFill>
                  <a:srgbClr val="C00000"/>
                </a:solidFill>
                <a:latin typeface="Bernard MT Condensed" panose="02050806060905020404" pitchFamily="18" charset="0"/>
              </a:rPr>
              <a:t>NATIONAL LEASE </a:t>
            </a:r>
            <a:br>
              <a:rPr lang="en-US" sz="2400" dirty="0" smtClean="0">
                <a:solidFill>
                  <a:srgbClr val="C00000"/>
                </a:solidFill>
                <a:latin typeface="Bernard MT Condensed" panose="02050806060905020404" pitchFamily="18" charset="0"/>
              </a:rPr>
            </a:br>
            <a:r>
              <a:rPr lang="en-US" sz="2400" dirty="0" smtClean="0">
                <a:solidFill>
                  <a:srgbClr val="C00000"/>
                </a:solidFill>
                <a:latin typeface="Bernard MT Condensed" panose="02050806060905020404" pitchFamily="18" charset="0"/>
              </a:rPr>
              <a:t>CONFERENCE </a:t>
            </a:r>
          </a:p>
          <a:p>
            <a:r>
              <a:rPr lang="en-US" sz="2400" dirty="0" smtClean="0">
                <a:solidFill>
                  <a:schemeClr val="accent3">
                    <a:lumMod val="50000"/>
                  </a:schemeClr>
                </a:solidFill>
                <a:latin typeface="Bernard MT Condensed" panose="02050806060905020404" pitchFamily="18" charset="0"/>
              </a:rPr>
              <a:t>2017</a:t>
            </a:r>
            <a:endParaRPr lang="en-US" sz="2000" dirty="0"/>
          </a:p>
        </p:txBody>
      </p:sp>
    </p:spTree>
    <p:extLst>
      <p:ext uri="{BB962C8B-B14F-4D97-AF65-F5344CB8AC3E}">
        <p14:creationId xmlns:p14="http://schemas.microsoft.com/office/powerpoint/2010/main" val="635834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Badg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TM10001106[[fn=Badge]]</Template>
  <TotalTime>6465</TotalTime>
  <Words>1201</Words>
  <Application>Microsoft Office PowerPoint</Application>
  <PresentationFormat>On-screen Show (4:3)</PresentationFormat>
  <Paragraphs>258</Paragraphs>
  <Slides>27</Slides>
  <Notes>1</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27</vt:i4>
      </vt:variant>
    </vt:vector>
  </HeadingPairs>
  <TitlesOfParts>
    <vt:vector size="42" baseType="lpstr">
      <vt:lpstr>Agency FB</vt:lpstr>
      <vt:lpstr>Algerian</vt:lpstr>
      <vt:lpstr>Arial</vt:lpstr>
      <vt:lpstr>Arial Rounded MT Bold</vt:lpstr>
      <vt:lpstr>Arial Unicode MS</vt:lpstr>
      <vt:lpstr>Bauhaus 93</vt:lpstr>
      <vt:lpstr>Berlin Sans FB Demi</vt:lpstr>
      <vt:lpstr>Bernard MT Condensed</vt:lpstr>
      <vt:lpstr>Calibri</vt:lpstr>
      <vt:lpstr>Copperplate Gothic Bold</vt:lpstr>
      <vt:lpstr>DigifaceWide</vt:lpstr>
      <vt:lpstr>Gill Sans MT</vt:lpstr>
      <vt:lpstr>Impact</vt:lpstr>
      <vt:lpstr>Wingdings</vt:lpstr>
      <vt:lpstr>Badge</vt:lpstr>
      <vt:lpstr> NATIONAL LEASE  CONFERENCE 2017  </vt:lpstr>
      <vt:lpstr>  Presentation  of  PATRICK INIOVOSA MD/CEO      a Finance and Investment Company licensed by the Central Bank of Nigeria (CBN).  </vt:lpstr>
      <vt:lpstr>  WHAT  WE  DO   </vt:lpstr>
      <vt:lpstr>TOPIC: EXPLORING THE EMERGING OPPORTUNITIES IN THE LEASING INDUSTRY; PRODUCT DEVELOPMENT  AND  SUCCESS FACTORS</vt:lpstr>
      <vt:lpstr>       Key points</vt:lpstr>
      <vt:lpstr>Overview - Nigeria’s Economic Outlook </vt:lpstr>
      <vt:lpstr>Overview - Nigeria’s Economic Outlook </vt:lpstr>
      <vt:lpstr>Overview - Nigeria’s Economic Outlook </vt:lpstr>
      <vt:lpstr>The Leasing Industry </vt:lpstr>
      <vt:lpstr>THE LEASING INDUSTRY</vt:lpstr>
      <vt:lpstr>THE LEASING OPTION</vt:lpstr>
      <vt:lpstr>LEASING – THE OPPORTUNITIES </vt:lpstr>
      <vt:lpstr>LEASING – THE OPPORTUNITIES </vt:lpstr>
      <vt:lpstr>LEASING – THE OPPORTUNITIES </vt:lpstr>
      <vt:lpstr>LEASING –THE OPPORTUNITIES </vt:lpstr>
      <vt:lpstr>LEASING – THE OPPORTUNITIES </vt:lpstr>
      <vt:lpstr>LEASING – THE OPPORTUNITIES </vt:lpstr>
      <vt:lpstr>An example- leasing opportunities in agricultural value chain</vt:lpstr>
      <vt:lpstr>LEASING – Key Success Factors </vt:lpstr>
      <vt:lpstr>LEASING – Key Success Factors </vt:lpstr>
      <vt:lpstr>LEASING – Key Success Factors </vt:lpstr>
      <vt:lpstr>LEASING – Key Success Factors </vt:lpstr>
      <vt:lpstr>LEASING – Key Success Factors </vt:lpstr>
      <vt:lpstr>FINAL WORDS </vt:lpstr>
      <vt:lpstr>OUR CHALLENGE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Chidi</dc:creator>
  <cp:lastModifiedBy>Eugene Onyia</cp:lastModifiedBy>
  <cp:revision>124</cp:revision>
  <dcterms:created xsi:type="dcterms:W3CDTF">2017-02-03T14:03:41Z</dcterms:created>
  <dcterms:modified xsi:type="dcterms:W3CDTF">2017-11-08T16:53:12Z</dcterms:modified>
</cp:coreProperties>
</file>